
<file path=[Content_Types].xml><?xml version="1.0" encoding="utf-8"?>
<Types xmlns="http://schemas.openxmlformats.org/package/2006/content-types">
  <Default Extension="emf" ContentType="image/x-emf"/>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12.xml" ContentType="application/vnd.openxmlformats-officedocument.presentationml.tags+xml"/>
  <Override PartName="/ppt/notesSlides/notesSlide52.xml" ContentType="application/vnd.openxmlformats-officedocument.presentationml.notesSlide+xml"/>
  <Override PartName="/ppt/tags/tag13.xml" ContentType="application/vnd.openxmlformats-officedocument.presentationml.tags+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4"/>
    <p:sldMasterId id="2147484590" r:id="rId5"/>
    <p:sldMasterId id="2147484609" r:id="rId6"/>
  </p:sldMasterIdLst>
  <p:notesMasterIdLst>
    <p:notesMasterId r:id="rId130"/>
  </p:notesMasterIdLst>
  <p:handoutMasterIdLst>
    <p:handoutMasterId r:id="rId131"/>
  </p:handoutMasterIdLst>
  <p:sldIdLst>
    <p:sldId id="286" r:id="rId7"/>
    <p:sldId id="257" r:id="rId8"/>
    <p:sldId id="280" r:id="rId9"/>
    <p:sldId id="1101" r:id="rId10"/>
    <p:sldId id="1070" r:id="rId11"/>
    <p:sldId id="281" r:id="rId12"/>
    <p:sldId id="1082" r:id="rId13"/>
    <p:sldId id="4528" r:id="rId14"/>
    <p:sldId id="291" r:id="rId15"/>
    <p:sldId id="1029" r:id="rId16"/>
    <p:sldId id="4529" r:id="rId17"/>
    <p:sldId id="1037" r:id="rId18"/>
    <p:sldId id="1038" r:id="rId19"/>
    <p:sldId id="4533" r:id="rId20"/>
    <p:sldId id="1039" r:id="rId21"/>
    <p:sldId id="1040" r:id="rId22"/>
    <p:sldId id="4534" r:id="rId23"/>
    <p:sldId id="1073" r:id="rId24"/>
    <p:sldId id="1074" r:id="rId25"/>
    <p:sldId id="1099" r:id="rId26"/>
    <p:sldId id="1100" r:id="rId27"/>
    <p:sldId id="1080" r:id="rId28"/>
    <p:sldId id="4535" r:id="rId29"/>
    <p:sldId id="289" r:id="rId30"/>
    <p:sldId id="1021" r:id="rId31"/>
    <p:sldId id="4536" r:id="rId32"/>
    <p:sldId id="1025" r:id="rId33"/>
    <p:sldId id="4537" r:id="rId34"/>
    <p:sldId id="1063" r:id="rId35"/>
    <p:sldId id="1035" r:id="rId36"/>
    <p:sldId id="1036" r:id="rId37"/>
    <p:sldId id="1064" r:id="rId38"/>
    <p:sldId id="1065" r:id="rId39"/>
    <p:sldId id="4538" r:id="rId40"/>
    <p:sldId id="1061" r:id="rId41"/>
    <p:sldId id="1062" r:id="rId42"/>
    <p:sldId id="4539" r:id="rId43"/>
    <p:sldId id="1071" r:id="rId44"/>
    <p:sldId id="1072" r:id="rId45"/>
    <p:sldId id="287" r:id="rId46"/>
    <p:sldId id="1102" r:id="rId47"/>
    <p:sldId id="1030" r:id="rId48"/>
    <p:sldId id="1031" r:id="rId49"/>
    <p:sldId id="1032" r:id="rId50"/>
    <p:sldId id="1103" r:id="rId51"/>
    <p:sldId id="1052" r:id="rId52"/>
    <p:sldId id="1054" r:id="rId53"/>
    <p:sldId id="1053" r:id="rId54"/>
    <p:sldId id="1104" r:id="rId55"/>
    <p:sldId id="1024" r:id="rId56"/>
    <p:sldId id="1105" r:id="rId57"/>
    <p:sldId id="1017" r:id="rId58"/>
    <p:sldId id="665" r:id="rId59"/>
    <p:sldId id="1077" r:id="rId60"/>
    <p:sldId id="288" r:id="rId61"/>
    <p:sldId id="1075" r:id="rId62"/>
    <p:sldId id="1023" r:id="rId63"/>
    <p:sldId id="1076" r:id="rId64"/>
    <p:sldId id="1042" r:id="rId65"/>
    <p:sldId id="1079" r:id="rId66"/>
    <p:sldId id="1083" r:id="rId67"/>
    <p:sldId id="1044" r:id="rId68"/>
    <p:sldId id="1045" r:id="rId69"/>
    <p:sldId id="1081" r:id="rId70"/>
    <p:sldId id="290" r:id="rId71"/>
    <p:sldId id="1059" r:id="rId72"/>
    <p:sldId id="1060" r:id="rId73"/>
    <p:sldId id="4540" r:id="rId74"/>
    <p:sldId id="1067" r:id="rId75"/>
    <p:sldId id="1068" r:id="rId76"/>
    <p:sldId id="1069" r:id="rId77"/>
    <p:sldId id="293" r:id="rId78"/>
    <p:sldId id="1026" r:id="rId79"/>
    <p:sldId id="1027" r:id="rId80"/>
    <p:sldId id="1028" r:id="rId81"/>
    <p:sldId id="4541" r:id="rId82"/>
    <p:sldId id="1086" r:id="rId83"/>
    <p:sldId id="1088" r:id="rId84"/>
    <p:sldId id="1090" r:id="rId85"/>
    <p:sldId id="4542" r:id="rId86"/>
    <p:sldId id="1091" r:id="rId87"/>
    <p:sldId id="1094" r:id="rId88"/>
    <p:sldId id="1093" r:id="rId89"/>
    <p:sldId id="1084" r:id="rId90"/>
    <p:sldId id="292" r:id="rId91"/>
    <p:sldId id="1089" r:id="rId92"/>
    <p:sldId id="259" r:id="rId93"/>
    <p:sldId id="4543" r:id="rId94"/>
    <p:sldId id="295" r:id="rId95"/>
    <p:sldId id="1092" r:id="rId96"/>
    <p:sldId id="1018" r:id="rId97"/>
    <p:sldId id="1019" r:id="rId98"/>
    <p:sldId id="1020" r:id="rId99"/>
    <p:sldId id="4530" r:id="rId100"/>
    <p:sldId id="1048" r:id="rId101"/>
    <p:sldId id="1049" r:id="rId102"/>
    <p:sldId id="4531" r:id="rId103"/>
    <p:sldId id="1050" r:id="rId104"/>
    <p:sldId id="1051" r:id="rId105"/>
    <p:sldId id="1041" r:id="rId106"/>
    <p:sldId id="1118" r:id="rId107"/>
    <p:sldId id="4527" r:id="rId108"/>
    <p:sldId id="1033" r:id="rId109"/>
    <p:sldId id="1034" r:id="rId110"/>
    <p:sldId id="1116" r:id="rId111"/>
    <p:sldId id="1046" r:id="rId112"/>
    <p:sldId id="1047" r:id="rId113"/>
    <p:sldId id="4525" r:id="rId114"/>
    <p:sldId id="4524" r:id="rId115"/>
    <p:sldId id="1115" r:id="rId116"/>
    <p:sldId id="1055" r:id="rId117"/>
    <p:sldId id="1056" r:id="rId118"/>
    <p:sldId id="1057" r:id="rId119"/>
    <p:sldId id="1058" r:id="rId120"/>
    <p:sldId id="1119" r:id="rId121"/>
    <p:sldId id="1113" r:id="rId122"/>
    <p:sldId id="1106" r:id="rId123"/>
    <p:sldId id="1107" r:id="rId124"/>
    <p:sldId id="1108" r:id="rId125"/>
    <p:sldId id="4532" r:id="rId126"/>
    <p:sldId id="1112" r:id="rId127"/>
    <p:sldId id="1114" r:id="rId128"/>
    <p:sldId id="285" r:id="rId129"/>
  </p:sldIdLst>
  <p:sldSz cx="9144000" cy="5143500" type="screen16x9"/>
  <p:notesSz cx="7315200" cy="9601200"/>
  <p:custDataLst>
    <p:tags r:id="rId132"/>
  </p:custDataLst>
  <p:defaultTextStyle>
    <a:defPPr>
      <a:defRPr lang="en-US"/>
    </a:defPPr>
    <a:lvl1pPr algn="l" rtl="0" fontAlgn="base">
      <a:spcBef>
        <a:spcPct val="0"/>
      </a:spcBef>
      <a:spcAft>
        <a:spcPct val="0"/>
      </a:spcAft>
      <a:defRPr sz="2400" kern="1200">
        <a:solidFill>
          <a:schemeClr val="tx1"/>
        </a:solidFill>
        <a:latin typeface="Arial" pitchFamily="34" charset="0"/>
        <a:ea typeface="MS PGothic" pitchFamily="34" charset="-128"/>
        <a:cs typeface="+mn-cs"/>
      </a:defRPr>
    </a:lvl1pPr>
    <a:lvl2pPr marL="457200" algn="l" rtl="0" fontAlgn="base">
      <a:spcBef>
        <a:spcPct val="0"/>
      </a:spcBef>
      <a:spcAft>
        <a:spcPct val="0"/>
      </a:spcAft>
      <a:defRPr sz="2400" kern="1200">
        <a:solidFill>
          <a:schemeClr val="tx1"/>
        </a:solidFill>
        <a:latin typeface="Arial" pitchFamily="34" charset="0"/>
        <a:ea typeface="MS PGothic" pitchFamily="34" charset="-128"/>
        <a:cs typeface="+mn-cs"/>
      </a:defRPr>
    </a:lvl2pPr>
    <a:lvl3pPr marL="914400" algn="l" rtl="0" fontAlgn="base">
      <a:spcBef>
        <a:spcPct val="0"/>
      </a:spcBef>
      <a:spcAft>
        <a:spcPct val="0"/>
      </a:spcAft>
      <a:defRPr sz="2400" kern="1200">
        <a:solidFill>
          <a:schemeClr val="tx1"/>
        </a:solidFill>
        <a:latin typeface="Arial" pitchFamily="34" charset="0"/>
        <a:ea typeface="MS PGothic" pitchFamily="34" charset="-128"/>
        <a:cs typeface="+mn-cs"/>
      </a:defRPr>
    </a:lvl3pPr>
    <a:lvl4pPr marL="1371600" algn="l" rtl="0" fontAlgn="base">
      <a:spcBef>
        <a:spcPct val="0"/>
      </a:spcBef>
      <a:spcAft>
        <a:spcPct val="0"/>
      </a:spcAft>
      <a:defRPr sz="2400" kern="1200">
        <a:solidFill>
          <a:schemeClr val="tx1"/>
        </a:solidFill>
        <a:latin typeface="Arial" pitchFamily="34" charset="0"/>
        <a:ea typeface="MS PGothic" pitchFamily="34" charset="-128"/>
        <a:cs typeface="+mn-cs"/>
      </a:defRPr>
    </a:lvl4pPr>
    <a:lvl5pPr marL="1828800" algn="l" rtl="0" fontAlgn="base">
      <a:spcBef>
        <a:spcPct val="0"/>
      </a:spcBef>
      <a:spcAft>
        <a:spcPct val="0"/>
      </a:spcAft>
      <a:defRPr sz="2400" kern="1200">
        <a:solidFill>
          <a:schemeClr val="tx1"/>
        </a:solidFill>
        <a:latin typeface="Arial" pitchFamily="34" charset="0"/>
        <a:ea typeface="MS PGothic" pitchFamily="34" charset="-128"/>
        <a:cs typeface="+mn-cs"/>
      </a:defRPr>
    </a:lvl5pPr>
    <a:lvl6pPr marL="2286000" algn="l" defTabSz="914400" rtl="0" eaLnBrk="1" latinLnBrk="0" hangingPunct="1">
      <a:defRPr sz="2400" kern="1200">
        <a:solidFill>
          <a:schemeClr val="tx1"/>
        </a:solidFill>
        <a:latin typeface="Arial" pitchFamily="34" charset="0"/>
        <a:ea typeface="MS PGothic" pitchFamily="34" charset="-128"/>
        <a:cs typeface="+mn-cs"/>
      </a:defRPr>
    </a:lvl6pPr>
    <a:lvl7pPr marL="2743200" algn="l" defTabSz="914400" rtl="0" eaLnBrk="1" latinLnBrk="0" hangingPunct="1">
      <a:defRPr sz="2400" kern="1200">
        <a:solidFill>
          <a:schemeClr val="tx1"/>
        </a:solidFill>
        <a:latin typeface="Arial" pitchFamily="34" charset="0"/>
        <a:ea typeface="MS PGothic" pitchFamily="34" charset="-128"/>
        <a:cs typeface="+mn-cs"/>
      </a:defRPr>
    </a:lvl7pPr>
    <a:lvl8pPr marL="3200400" algn="l" defTabSz="914400" rtl="0" eaLnBrk="1" latinLnBrk="0" hangingPunct="1">
      <a:defRPr sz="2400" kern="1200">
        <a:solidFill>
          <a:schemeClr val="tx1"/>
        </a:solidFill>
        <a:latin typeface="Arial" pitchFamily="34" charset="0"/>
        <a:ea typeface="MS PGothic" pitchFamily="34" charset="-128"/>
        <a:cs typeface="+mn-cs"/>
      </a:defRPr>
    </a:lvl8pPr>
    <a:lvl9pPr marL="3657600" algn="l" defTabSz="914400" rtl="0" eaLnBrk="1" latinLnBrk="0" hangingPunct="1">
      <a:defRPr sz="2400" kern="1200">
        <a:solidFill>
          <a:schemeClr val="tx1"/>
        </a:solidFill>
        <a:latin typeface="Arial" pitchFamily="34" charset="0"/>
        <a:ea typeface="MS PGothic" pitchFamily="34" charset="-128"/>
        <a:cs typeface="+mn-cs"/>
      </a:defRPr>
    </a:lvl9pPr>
  </p:defaultTextStyle>
  <p:extLst>
    <p:ext uri="{521415D9-36F7-43E2-AB2F-B90AF26B5E84}">
      <p14:sectionLst xmlns:p14="http://schemas.microsoft.com/office/powerpoint/2010/main">
        <p14:section name="Default Section" id="{CFA927B2-32D1-4AF2-AAD2-A6D1FD15FBAA}">
          <p14:sldIdLst>
            <p14:sldId id="286"/>
          </p14:sldIdLst>
        </p14:section>
        <p14:section name="Intro" id="{3E8F634F-0AD4-4A2C-A1F9-45854AE3FAE0}">
          <p14:sldIdLst>
            <p14:sldId id="257"/>
            <p14:sldId id="280"/>
            <p14:sldId id="1101"/>
            <p14:sldId id="1070"/>
            <p14:sldId id="281"/>
          </p14:sldIdLst>
        </p14:section>
        <p14:section name="Public and Global Health Informatics" id="{00899DEF-AADF-4916-8DD0-48619C3AAF14}">
          <p14:sldIdLst>
            <p14:sldId id="1082"/>
            <p14:sldId id="4528"/>
            <p14:sldId id="291"/>
            <p14:sldId id="1029"/>
            <p14:sldId id="4529"/>
            <p14:sldId id="1037"/>
            <p14:sldId id="1038"/>
            <p14:sldId id="4533"/>
            <p14:sldId id="1039"/>
            <p14:sldId id="1040"/>
            <p14:sldId id="4534"/>
            <p14:sldId id="1073"/>
            <p14:sldId id="1074"/>
            <p14:sldId id="1099"/>
            <p14:sldId id="1100"/>
          </p14:sldIdLst>
        </p14:section>
        <p14:section name="Ethical, Legal and Social Issues" id="{C45D450D-42E9-4257-972A-FF2899A60DAA}">
          <p14:sldIdLst>
            <p14:sldId id="1080"/>
            <p14:sldId id="4535"/>
            <p14:sldId id="289"/>
            <p14:sldId id="1021"/>
            <p14:sldId id="4536"/>
            <p14:sldId id="1025"/>
            <p14:sldId id="4537"/>
            <p14:sldId id="1063"/>
            <p14:sldId id="1035"/>
            <p14:sldId id="1036"/>
            <p14:sldId id="1064"/>
            <p14:sldId id="1065"/>
            <p14:sldId id="4538"/>
            <p14:sldId id="1061"/>
            <p14:sldId id="1062"/>
            <p14:sldId id="4539"/>
            <p14:sldId id="1071"/>
            <p14:sldId id="1072"/>
          </p14:sldIdLst>
        </p14:section>
        <p14:section name="Clinical Decision Support" id="{87AF6C90-1383-460D-9EA0-5BD81FC81318}">
          <p14:sldIdLst>
            <p14:sldId id="287"/>
            <p14:sldId id="1102"/>
            <p14:sldId id="1030"/>
            <p14:sldId id="1031"/>
            <p14:sldId id="1032"/>
            <p14:sldId id="1103"/>
            <p14:sldId id="1052"/>
            <p14:sldId id="1054"/>
            <p14:sldId id="1053"/>
            <p14:sldId id="1104"/>
            <p14:sldId id="1024"/>
            <p14:sldId id="1105"/>
            <p14:sldId id="1017"/>
            <p14:sldId id="665"/>
          </p14:sldIdLst>
        </p14:section>
        <p14:section name="Consumer and Pervasive Health Informatics" id="{FE0F9234-5131-46A3-889E-CC1C686BCA03}">
          <p14:sldIdLst>
            <p14:sldId id="1077"/>
            <p14:sldId id="288"/>
            <p14:sldId id="1075"/>
            <p14:sldId id="1023"/>
            <p14:sldId id="1076"/>
            <p14:sldId id="1042"/>
            <p14:sldId id="1079"/>
            <p14:sldId id="1083"/>
            <p14:sldId id="1044"/>
            <p14:sldId id="1045"/>
          </p14:sldIdLst>
        </p14:section>
        <p14:section name="Nursing Informatics" id="{DC6581FB-A36A-4231-AE07-C821FC8F3F00}">
          <p14:sldIdLst>
            <p14:sldId id="1081"/>
            <p14:sldId id="290"/>
            <p14:sldId id="1059"/>
            <p14:sldId id="1060"/>
            <p14:sldId id="4540"/>
            <p14:sldId id="1067"/>
            <p14:sldId id="1068"/>
            <p14:sldId id="1069"/>
          </p14:sldIdLst>
        </p14:section>
        <p14:section name="Imaging Informatics" id="{B9EDE11B-E399-4330-A74D-BE67D93113AA}">
          <p14:sldIdLst>
            <p14:sldId id="293"/>
            <p14:sldId id="1026"/>
            <p14:sldId id="1027"/>
            <p14:sldId id="1028"/>
            <p14:sldId id="4541"/>
            <p14:sldId id="1086"/>
            <p14:sldId id="1088"/>
            <p14:sldId id="1090"/>
            <p14:sldId id="4542"/>
            <p14:sldId id="1091"/>
            <p14:sldId id="1094"/>
            <p14:sldId id="1093"/>
          </p14:sldIdLst>
        </p14:section>
        <p14:section name="Natural Language Processing" id="{336BE7A7-9652-4482-8301-A96F409D0CAA}">
          <p14:sldIdLst>
            <p14:sldId id="1084"/>
            <p14:sldId id="292"/>
            <p14:sldId id="1089"/>
            <p14:sldId id="259"/>
            <p14:sldId id="4543"/>
            <p14:sldId id="295"/>
            <p14:sldId id="1092"/>
            <p14:sldId id="1018"/>
            <p14:sldId id="1019"/>
            <p14:sldId id="1020"/>
            <p14:sldId id="4530"/>
            <p14:sldId id="1048"/>
            <p14:sldId id="1049"/>
            <p14:sldId id="4531"/>
            <p14:sldId id="1050"/>
            <p14:sldId id="1051"/>
          </p14:sldIdLst>
        </p14:section>
        <p14:section name="Evaluation and Implementation" id="{6144747A-7747-4750-8AB1-10758F21BA34}">
          <p14:sldIdLst>
            <p14:sldId id="1041"/>
            <p14:sldId id="1118"/>
            <p14:sldId id="4527"/>
            <p14:sldId id="1033"/>
            <p14:sldId id="1034"/>
            <p14:sldId id="1116"/>
            <p14:sldId id="1046"/>
            <p14:sldId id="1047"/>
            <p14:sldId id="4525"/>
            <p14:sldId id="4524"/>
            <p14:sldId id="1115"/>
            <p14:sldId id="1055"/>
            <p14:sldId id="1056"/>
            <p14:sldId id="1057"/>
            <p14:sldId id="1058"/>
          </p14:sldIdLst>
        </p14:section>
        <p14:section name="Closing" id="{906563E4-6FEC-4ACD-8656-23B6996B8E53}">
          <p14:sldIdLst>
            <p14:sldId id="1119"/>
            <p14:sldId id="1113"/>
            <p14:sldId id="1106"/>
            <p14:sldId id="1107"/>
            <p14:sldId id="1108"/>
            <p14:sldId id="4532"/>
            <p14:sldId id="1112"/>
            <p14:sldId id="1114"/>
            <p14:sldId id="285"/>
          </p14:sldIdLst>
        </p14:section>
      </p14:sectionLst>
    </p:ext>
    <p:ext uri="{EFAFB233-063F-42B5-8137-9DF3F51BA10A}">
      <p15:sldGuideLst xmlns:p15="http://schemas.microsoft.com/office/powerpoint/2012/main">
        <p15:guide id="1" orient="horz" pos="1620">
          <p15:clr>
            <a:srgbClr val="A4A3A4"/>
          </p15:clr>
        </p15:guide>
        <p15:guide id="2" orient="horz" pos="700">
          <p15:clr>
            <a:srgbClr val="A4A3A4"/>
          </p15:clr>
        </p15:guide>
        <p15:guide id="3" orient="horz" pos="454">
          <p15:clr>
            <a:srgbClr val="A4A3A4"/>
          </p15:clr>
        </p15:guide>
        <p15:guide id="4" pos="2880">
          <p15:clr>
            <a:srgbClr val="A4A3A4"/>
          </p15:clr>
        </p15:guide>
        <p15:guide id="5" pos="346">
          <p15:clr>
            <a:srgbClr val="A4A3A4"/>
          </p15:clr>
        </p15:guide>
        <p15:guide id="6" pos="576">
          <p15:clr>
            <a:srgbClr val="A4A3A4"/>
          </p15:clr>
        </p15:guide>
        <p15:guide id="7" pos="5587">
          <p15:clr>
            <a:srgbClr val="A4A3A4"/>
          </p15:clr>
        </p15:guide>
        <p15:guide id="8" pos="161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10473C-D96A-CFC9-BC44-257131092C33}" name="Yuan Luo" initials="YL" userId="S::ylb971@ads.northwestern.edu::0c1b7591-04fa-43e1-acee-de8970707b14" providerId="AD"/>
  <p188:author id="{7100A8A5-E451-C278-5BD0-C99176BAF2F0}" name="Liu, Hongfang, Ph.D." initials="LHP" userId="S::Liu.Hongfang@mayo.edu::cecc89a6-a7e4-436d-b7fd-9aeea6631a6e"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elissa Zuckerman" initials="MZ"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7F00"/>
    <a:srgbClr val="CB333B"/>
    <a:srgbClr val="727274"/>
    <a:srgbClr val="63B487"/>
    <a:srgbClr val="409171"/>
    <a:srgbClr val="35A37C"/>
    <a:srgbClr val="114C43"/>
    <a:srgbClr val="0E2874"/>
    <a:srgbClr val="061668"/>
    <a:srgbClr val="011D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B591A6-CF14-4529-B586-9F25B8FFCE3E}" v="14" dt="2023-03-17T03:59:31.71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4169" autoAdjust="0"/>
  </p:normalViewPr>
  <p:slideViewPr>
    <p:cSldViewPr snapToGrid="0">
      <p:cViewPr varScale="1">
        <p:scale>
          <a:sx n="98" d="100"/>
          <a:sy n="98" d="100"/>
        </p:scale>
        <p:origin x="1377" y="42"/>
      </p:cViewPr>
      <p:guideLst>
        <p:guide orient="horz" pos="1620"/>
        <p:guide orient="horz" pos="700"/>
        <p:guide orient="horz" pos="454"/>
        <p:guide pos="2880"/>
        <p:guide pos="346"/>
        <p:guide pos="576"/>
        <p:guide pos="5587"/>
        <p:guide pos="1613"/>
      </p:guideLst>
    </p:cSldViewPr>
  </p:slideViewPr>
  <p:notesTextViewPr>
    <p:cViewPr>
      <p:scale>
        <a:sx n="1" d="1"/>
        <a:sy n="1" d="1"/>
      </p:scale>
      <p:origin x="0" y="0"/>
    </p:cViewPr>
  </p:notesTextViewPr>
  <p:notesViewPr>
    <p:cSldViewPr snapToGrid="0">
      <p:cViewPr>
        <p:scale>
          <a:sx n="1" d="2"/>
          <a:sy n="1" d="2"/>
        </p:scale>
        <p:origin x="0" y="0"/>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microsoft.com/office/2016/11/relationships/changesInfo" Target="changesInfos/changesInfo1.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presProps" Target="presProps.xml"/><Relationship Id="rId139" Type="http://schemas.microsoft.com/office/2015/10/relationships/revisionInfo" Target="revisionInfo.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notesMaster" Target="notesMasters/notesMaster1.xml"/><Relationship Id="rId135" Type="http://schemas.openxmlformats.org/officeDocument/2006/relationships/viewProps" Target="viewProps.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handoutMaster" Target="handoutMasters/handoutMaster1.xml"/><Relationship Id="rId136"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tags" Target="tags/tag1.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uan Luo" userId="0c1b7591-04fa-43e1-acee-de8970707b14" providerId="ADAL" clId="{74B591A6-CF14-4529-B586-9F25B8FFCE3E}"/>
    <pc:docChg chg="undo custSel delSld modSld modSection">
      <pc:chgData name="Yuan Luo" userId="0c1b7591-04fa-43e1-acee-de8970707b14" providerId="ADAL" clId="{74B591A6-CF14-4529-B586-9F25B8FFCE3E}" dt="2023-03-17T04:03:50.205" v="720" actId="20577"/>
      <pc:docMkLst>
        <pc:docMk/>
      </pc:docMkLst>
      <pc:sldChg chg="modNotesTx">
        <pc:chgData name="Yuan Luo" userId="0c1b7591-04fa-43e1-acee-de8970707b14" providerId="ADAL" clId="{74B591A6-CF14-4529-B586-9F25B8FFCE3E}" dt="2023-03-17T04:03:12.140" v="718" actId="20577"/>
        <pc:sldMkLst>
          <pc:docMk/>
          <pc:sldMk cId="1271243634" sldId="285"/>
        </pc:sldMkLst>
      </pc:sldChg>
      <pc:sldChg chg="modSp mod">
        <pc:chgData name="Yuan Luo" userId="0c1b7591-04fa-43e1-acee-de8970707b14" providerId="ADAL" clId="{74B591A6-CF14-4529-B586-9F25B8FFCE3E}" dt="2023-03-17T04:03:50.205" v="720" actId="20577"/>
        <pc:sldMkLst>
          <pc:docMk/>
          <pc:sldMk cId="1877897569" sldId="286"/>
        </pc:sldMkLst>
        <pc:spChg chg="mod">
          <ac:chgData name="Yuan Luo" userId="0c1b7591-04fa-43e1-acee-de8970707b14" providerId="ADAL" clId="{74B591A6-CF14-4529-B586-9F25B8FFCE3E}" dt="2023-03-17T04:03:50.205" v="720" actId="20577"/>
          <ac:spMkLst>
            <pc:docMk/>
            <pc:sldMk cId="1877897569" sldId="286"/>
            <ac:spMk id="4" creationId="{91A10BCE-D490-8D43-98BC-26011DDD8721}"/>
          </ac:spMkLst>
        </pc:spChg>
      </pc:sldChg>
      <pc:sldChg chg="modNotesTx">
        <pc:chgData name="Yuan Luo" userId="0c1b7591-04fa-43e1-acee-de8970707b14" providerId="ADAL" clId="{74B591A6-CF14-4529-B586-9F25B8FFCE3E}" dt="2023-03-17T03:40:14.633" v="10" actId="6549"/>
        <pc:sldMkLst>
          <pc:docMk/>
          <pc:sldMk cId="3202505759" sldId="1086"/>
        </pc:sldMkLst>
      </pc:sldChg>
      <pc:sldChg chg="modNotesTx">
        <pc:chgData name="Yuan Luo" userId="0c1b7591-04fa-43e1-acee-de8970707b14" providerId="ADAL" clId="{74B591A6-CF14-4529-B586-9F25B8FFCE3E}" dt="2023-03-17T03:40:32.467" v="11" actId="6549"/>
        <pc:sldMkLst>
          <pc:docMk/>
          <pc:sldMk cId="603034153" sldId="1088"/>
        </pc:sldMkLst>
      </pc:sldChg>
      <pc:sldChg chg="del">
        <pc:chgData name="Yuan Luo" userId="0c1b7591-04fa-43e1-acee-de8970707b14" providerId="ADAL" clId="{74B591A6-CF14-4529-B586-9F25B8FFCE3E}" dt="2023-03-17T03:39:52.121" v="9" actId="47"/>
        <pc:sldMkLst>
          <pc:docMk/>
          <pc:sldMk cId="731249424" sldId="1095"/>
        </pc:sldMkLst>
      </pc:sldChg>
      <pc:sldChg chg="del">
        <pc:chgData name="Yuan Luo" userId="0c1b7591-04fa-43e1-acee-de8970707b14" providerId="ADAL" clId="{74B591A6-CF14-4529-B586-9F25B8FFCE3E}" dt="2023-03-17T03:39:52.121" v="9" actId="47"/>
        <pc:sldMkLst>
          <pc:docMk/>
          <pc:sldMk cId="2896386654" sldId="1096"/>
        </pc:sldMkLst>
      </pc:sldChg>
      <pc:sldChg chg="del">
        <pc:chgData name="Yuan Luo" userId="0c1b7591-04fa-43e1-acee-de8970707b14" providerId="ADAL" clId="{74B591A6-CF14-4529-B586-9F25B8FFCE3E}" dt="2023-03-17T03:39:52.121" v="9" actId="47"/>
        <pc:sldMkLst>
          <pc:docMk/>
          <pc:sldMk cId="3211026107" sldId="1097"/>
        </pc:sldMkLst>
      </pc:sldChg>
      <pc:sldChg chg="del">
        <pc:chgData name="Yuan Luo" userId="0c1b7591-04fa-43e1-acee-de8970707b14" providerId="ADAL" clId="{74B591A6-CF14-4529-B586-9F25B8FFCE3E}" dt="2023-03-17T03:39:52.121" v="9" actId="47"/>
        <pc:sldMkLst>
          <pc:docMk/>
          <pc:sldMk cId="2795399676" sldId="1098"/>
        </pc:sldMkLst>
      </pc:sldChg>
      <pc:sldChg chg="addSp modSp mod">
        <pc:chgData name="Yuan Luo" userId="0c1b7591-04fa-43e1-acee-de8970707b14" providerId="ADAL" clId="{74B591A6-CF14-4529-B586-9F25B8FFCE3E}" dt="2023-03-17T03:36:07.867" v="8" actId="1076"/>
        <pc:sldMkLst>
          <pc:docMk/>
          <pc:sldMk cId="1009202459" sldId="1101"/>
        </pc:sldMkLst>
        <pc:spChg chg="mod">
          <ac:chgData name="Yuan Luo" userId="0c1b7591-04fa-43e1-acee-de8970707b14" providerId="ADAL" clId="{74B591A6-CF14-4529-B586-9F25B8FFCE3E}" dt="2023-03-17T03:35:52.769" v="2" actId="1076"/>
          <ac:spMkLst>
            <pc:docMk/>
            <pc:sldMk cId="1009202459" sldId="1101"/>
            <ac:spMk id="8" creationId="{CACE6B61-F3BF-C209-B4C5-DB0319DB5B4B}"/>
          </ac:spMkLst>
        </pc:spChg>
        <pc:picChg chg="mod">
          <ac:chgData name="Yuan Luo" userId="0c1b7591-04fa-43e1-acee-de8970707b14" providerId="ADAL" clId="{74B591A6-CF14-4529-B586-9F25B8FFCE3E}" dt="2023-03-17T03:35:48.977" v="1" actId="1076"/>
          <ac:picMkLst>
            <pc:docMk/>
            <pc:sldMk cId="1009202459" sldId="1101"/>
            <ac:picMk id="5" creationId="{5FED9FCE-C1E7-97ED-FDE3-5A97B3EC9733}"/>
          </ac:picMkLst>
        </pc:picChg>
        <pc:picChg chg="add mod">
          <ac:chgData name="Yuan Luo" userId="0c1b7591-04fa-43e1-acee-de8970707b14" providerId="ADAL" clId="{74B591A6-CF14-4529-B586-9F25B8FFCE3E}" dt="2023-03-17T03:36:07.867" v="8" actId="1076"/>
          <ac:picMkLst>
            <pc:docMk/>
            <pc:sldMk cId="1009202459" sldId="1101"/>
            <ac:picMk id="6" creationId="{CA8B5A35-75AC-7BD2-4058-FC8462593F4F}"/>
          </ac:picMkLst>
        </pc:picChg>
      </pc:sldChg>
      <pc:sldChg chg="delSp modSp mod">
        <pc:chgData name="Yuan Luo" userId="0c1b7591-04fa-43e1-acee-de8970707b14" providerId="ADAL" clId="{74B591A6-CF14-4529-B586-9F25B8FFCE3E}" dt="2023-03-17T03:43:13.744" v="15" actId="1076"/>
        <pc:sldMkLst>
          <pc:docMk/>
          <pc:sldMk cId="991765304" sldId="1106"/>
        </pc:sldMkLst>
        <pc:picChg chg="mod">
          <ac:chgData name="Yuan Luo" userId="0c1b7591-04fa-43e1-acee-de8970707b14" providerId="ADAL" clId="{74B591A6-CF14-4529-B586-9F25B8FFCE3E}" dt="2023-03-17T03:43:13.744" v="15" actId="1076"/>
          <ac:picMkLst>
            <pc:docMk/>
            <pc:sldMk cId="991765304" sldId="1106"/>
            <ac:picMk id="3" creationId="{EF648FAF-F871-0883-2D5C-EA31037F196F}"/>
          </ac:picMkLst>
        </pc:picChg>
        <pc:picChg chg="del">
          <ac:chgData name="Yuan Luo" userId="0c1b7591-04fa-43e1-acee-de8970707b14" providerId="ADAL" clId="{74B591A6-CF14-4529-B586-9F25B8FFCE3E}" dt="2023-03-17T03:42:55.676" v="12" actId="21"/>
          <ac:picMkLst>
            <pc:docMk/>
            <pc:sldMk cId="991765304" sldId="1106"/>
            <ac:picMk id="9" creationId="{84C6928F-41D7-88C7-7F82-545C7AD63E3F}"/>
          </ac:picMkLst>
        </pc:picChg>
        <pc:picChg chg="del">
          <ac:chgData name="Yuan Luo" userId="0c1b7591-04fa-43e1-acee-de8970707b14" providerId="ADAL" clId="{74B591A6-CF14-4529-B586-9F25B8FFCE3E}" dt="2023-03-17T03:42:55.676" v="12" actId="21"/>
          <ac:picMkLst>
            <pc:docMk/>
            <pc:sldMk cId="991765304" sldId="1106"/>
            <ac:picMk id="9218" creationId="{F0934AB6-2E5A-040F-456D-C31B76FC8F81}"/>
          </ac:picMkLst>
        </pc:picChg>
      </pc:sldChg>
      <pc:sldChg chg="delSp modSp mod">
        <pc:chgData name="Yuan Luo" userId="0c1b7591-04fa-43e1-acee-de8970707b14" providerId="ADAL" clId="{74B591A6-CF14-4529-B586-9F25B8FFCE3E}" dt="2023-03-17T03:43:29.850" v="17" actId="1076"/>
        <pc:sldMkLst>
          <pc:docMk/>
          <pc:sldMk cId="2804741147" sldId="1107"/>
        </pc:sldMkLst>
        <pc:picChg chg="mod">
          <ac:chgData name="Yuan Luo" userId="0c1b7591-04fa-43e1-acee-de8970707b14" providerId="ADAL" clId="{74B591A6-CF14-4529-B586-9F25B8FFCE3E}" dt="2023-03-17T03:43:29.850" v="17" actId="1076"/>
          <ac:picMkLst>
            <pc:docMk/>
            <pc:sldMk cId="2804741147" sldId="1107"/>
            <ac:picMk id="6" creationId="{BD6E553C-1080-37CB-458F-F8532DED590A}"/>
          </ac:picMkLst>
        </pc:picChg>
        <pc:picChg chg="del">
          <ac:chgData name="Yuan Luo" userId="0c1b7591-04fa-43e1-acee-de8970707b14" providerId="ADAL" clId="{74B591A6-CF14-4529-B586-9F25B8FFCE3E}" dt="2023-03-17T03:43:17.170" v="16" actId="21"/>
          <ac:picMkLst>
            <pc:docMk/>
            <pc:sldMk cId="2804741147" sldId="1107"/>
            <ac:picMk id="8" creationId="{79654E8A-BE33-BF91-FFC1-EE1151CD674C}"/>
          </ac:picMkLst>
        </pc:picChg>
        <pc:picChg chg="del">
          <ac:chgData name="Yuan Luo" userId="0c1b7591-04fa-43e1-acee-de8970707b14" providerId="ADAL" clId="{74B591A6-CF14-4529-B586-9F25B8FFCE3E}" dt="2023-03-17T03:43:17.170" v="16" actId="21"/>
          <ac:picMkLst>
            <pc:docMk/>
            <pc:sldMk cId="2804741147" sldId="1107"/>
            <ac:picMk id="11266" creationId="{A295DFE1-10F8-7F00-1506-D43F3F3C8D41}"/>
          </ac:picMkLst>
        </pc:picChg>
      </pc:sldChg>
      <pc:sldChg chg="delSp modSp mod">
        <pc:chgData name="Yuan Luo" userId="0c1b7591-04fa-43e1-acee-de8970707b14" providerId="ADAL" clId="{74B591A6-CF14-4529-B586-9F25B8FFCE3E}" dt="2023-03-17T03:43:44.868" v="20" actId="1076"/>
        <pc:sldMkLst>
          <pc:docMk/>
          <pc:sldMk cId="1869429242" sldId="1108"/>
        </pc:sldMkLst>
        <pc:picChg chg="mod">
          <ac:chgData name="Yuan Luo" userId="0c1b7591-04fa-43e1-acee-de8970707b14" providerId="ADAL" clId="{74B591A6-CF14-4529-B586-9F25B8FFCE3E}" dt="2023-03-17T03:43:44.868" v="20" actId="1076"/>
          <ac:picMkLst>
            <pc:docMk/>
            <pc:sldMk cId="1869429242" sldId="1108"/>
            <ac:picMk id="3" creationId="{C37A3926-4EC8-368A-D891-94F3DF801D8C}"/>
          </ac:picMkLst>
        </pc:picChg>
        <pc:picChg chg="del mod">
          <ac:chgData name="Yuan Luo" userId="0c1b7591-04fa-43e1-acee-de8970707b14" providerId="ADAL" clId="{74B591A6-CF14-4529-B586-9F25B8FFCE3E}" dt="2023-03-17T03:43:36.234" v="19" actId="21"/>
          <ac:picMkLst>
            <pc:docMk/>
            <pc:sldMk cId="1869429242" sldId="1108"/>
            <ac:picMk id="8" creationId="{A01E8034-B23A-F1EC-5F55-350601AE1366}"/>
          </ac:picMkLst>
        </pc:picChg>
        <pc:picChg chg="del mod">
          <ac:chgData name="Yuan Luo" userId="0c1b7591-04fa-43e1-acee-de8970707b14" providerId="ADAL" clId="{74B591A6-CF14-4529-B586-9F25B8FFCE3E}" dt="2023-03-17T03:43:36.234" v="19" actId="21"/>
          <ac:picMkLst>
            <pc:docMk/>
            <pc:sldMk cId="1869429242" sldId="1108"/>
            <ac:picMk id="10242" creationId="{90F975D2-27F3-97FD-5C57-9EB7F5D00AA4}"/>
          </ac:picMkLst>
        </pc:picChg>
      </pc:sldChg>
      <pc:sldChg chg="del">
        <pc:chgData name="Yuan Luo" userId="0c1b7591-04fa-43e1-acee-de8970707b14" providerId="ADAL" clId="{74B591A6-CF14-4529-B586-9F25B8FFCE3E}" dt="2023-03-17T03:44:02.703" v="21" actId="47"/>
        <pc:sldMkLst>
          <pc:docMk/>
          <pc:sldMk cId="182768542" sldId="1110"/>
        </pc:sldMkLst>
      </pc:sldChg>
      <pc:sldChg chg="del">
        <pc:chgData name="Yuan Luo" userId="0c1b7591-04fa-43e1-acee-de8970707b14" providerId="ADAL" clId="{74B591A6-CF14-4529-B586-9F25B8FFCE3E}" dt="2023-03-17T03:44:05.933" v="22" actId="47"/>
        <pc:sldMkLst>
          <pc:docMk/>
          <pc:sldMk cId="4061436337" sldId="1111"/>
        </pc:sldMkLst>
      </pc:sldChg>
      <pc:sldChg chg="addSp modSp mod">
        <pc:chgData name="Yuan Luo" userId="0c1b7591-04fa-43e1-acee-de8970707b14" providerId="ADAL" clId="{74B591A6-CF14-4529-B586-9F25B8FFCE3E}" dt="2023-03-17T03:44:53.429" v="29" actId="1076"/>
        <pc:sldMkLst>
          <pc:docMk/>
          <pc:sldMk cId="1168667348" sldId="1112"/>
        </pc:sldMkLst>
        <pc:spChg chg="mod">
          <ac:chgData name="Yuan Luo" userId="0c1b7591-04fa-43e1-acee-de8970707b14" providerId="ADAL" clId="{74B591A6-CF14-4529-B586-9F25B8FFCE3E}" dt="2023-03-17T03:44:17.440" v="26" actId="1076"/>
          <ac:spMkLst>
            <pc:docMk/>
            <pc:sldMk cId="1168667348" sldId="1112"/>
            <ac:spMk id="8" creationId="{CFD6F9C6-29A2-6396-7370-61AA27C4AEAC}"/>
          </ac:spMkLst>
        </pc:spChg>
        <pc:picChg chg="mod">
          <ac:chgData name="Yuan Luo" userId="0c1b7591-04fa-43e1-acee-de8970707b14" providerId="ADAL" clId="{74B591A6-CF14-4529-B586-9F25B8FFCE3E}" dt="2023-03-17T03:44:14.648" v="25" actId="1076"/>
          <ac:picMkLst>
            <pc:docMk/>
            <pc:sldMk cId="1168667348" sldId="1112"/>
            <ac:picMk id="5" creationId="{49E00609-1827-F121-2D3B-CD99B7A7011C}"/>
          </ac:picMkLst>
        </pc:picChg>
        <pc:picChg chg="add mod">
          <ac:chgData name="Yuan Luo" userId="0c1b7591-04fa-43e1-acee-de8970707b14" providerId="ADAL" clId="{74B591A6-CF14-4529-B586-9F25B8FFCE3E}" dt="2023-03-17T03:44:53.429" v="29" actId="1076"/>
          <ac:picMkLst>
            <pc:docMk/>
            <pc:sldMk cId="1168667348" sldId="1112"/>
            <ac:picMk id="6" creationId="{82954D0D-3F83-C229-A6A5-AC3C8A8F447B}"/>
          </ac:picMkLst>
        </pc:picChg>
      </pc:sldChg>
      <pc:sldChg chg="modNotesTx">
        <pc:chgData name="Yuan Luo" userId="0c1b7591-04fa-43e1-acee-de8970707b14" providerId="ADAL" clId="{74B591A6-CF14-4529-B586-9F25B8FFCE3E}" dt="2023-03-17T04:02:21.477" v="608" actId="20577"/>
        <pc:sldMkLst>
          <pc:docMk/>
          <pc:sldMk cId="354365742" sldId="1114"/>
        </pc:sldMkLst>
      </pc:sldChg>
      <pc:sldChg chg="addSp modSp mod">
        <pc:chgData name="Yuan Luo" userId="0c1b7591-04fa-43e1-acee-de8970707b14" providerId="ADAL" clId="{74B591A6-CF14-4529-B586-9F25B8FFCE3E}" dt="2023-03-17T03:47:01.903" v="36" actId="1076"/>
        <pc:sldMkLst>
          <pc:docMk/>
          <pc:sldMk cId="1219851517" sldId="1118"/>
        </pc:sldMkLst>
        <pc:spChg chg="mod">
          <ac:chgData name="Yuan Luo" userId="0c1b7591-04fa-43e1-acee-de8970707b14" providerId="ADAL" clId="{74B591A6-CF14-4529-B586-9F25B8FFCE3E}" dt="2023-03-17T03:46:49.525" v="31" actId="1076"/>
          <ac:spMkLst>
            <pc:docMk/>
            <pc:sldMk cId="1219851517" sldId="1118"/>
            <ac:spMk id="8" creationId="{3B5B9BDA-ED63-9E1C-C6C9-1EC373DE298B}"/>
          </ac:spMkLst>
        </pc:spChg>
        <pc:picChg chg="mod">
          <ac:chgData name="Yuan Luo" userId="0c1b7591-04fa-43e1-acee-de8970707b14" providerId="ADAL" clId="{74B591A6-CF14-4529-B586-9F25B8FFCE3E}" dt="2023-03-17T03:46:46.725" v="30" actId="1076"/>
          <ac:picMkLst>
            <pc:docMk/>
            <pc:sldMk cId="1219851517" sldId="1118"/>
            <ac:picMk id="5" creationId="{2D03AABC-20C9-3C1B-1797-2D527123C91E}"/>
          </ac:picMkLst>
        </pc:picChg>
        <pc:picChg chg="add mod">
          <ac:chgData name="Yuan Luo" userId="0c1b7591-04fa-43e1-acee-de8970707b14" providerId="ADAL" clId="{74B591A6-CF14-4529-B586-9F25B8FFCE3E}" dt="2023-03-17T03:46:59.678" v="35" actId="1076"/>
          <ac:picMkLst>
            <pc:docMk/>
            <pc:sldMk cId="1219851517" sldId="1118"/>
            <ac:picMk id="6" creationId="{67B0B0A3-B0FF-8240-90DA-78470FD19D8E}"/>
          </ac:picMkLst>
        </pc:picChg>
        <pc:picChg chg="mod">
          <ac:chgData name="Yuan Luo" userId="0c1b7591-04fa-43e1-acee-de8970707b14" providerId="ADAL" clId="{74B591A6-CF14-4529-B586-9F25B8FFCE3E}" dt="2023-03-17T03:47:01.903" v="36" actId="1076"/>
          <ac:picMkLst>
            <pc:docMk/>
            <pc:sldMk cId="1219851517" sldId="1118"/>
            <ac:picMk id="7" creationId="{1705FD03-8ACE-F8A1-3852-47848995BB34}"/>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svg"/><Relationship Id="rId1" Type="http://schemas.openxmlformats.org/officeDocument/2006/relationships/image" Target="../media/image123.png"/><Relationship Id="rId4" Type="http://schemas.openxmlformats.org/officeDocument/2006/relationships/image" Target="../media/image12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svg"/><Relationship Id="rId1" Type="http://schemas.openxmlformats.org/officeDocument/2006/relationships/image" Target="../media/image123.png"/><Relationship Id="rId4" Type="http://schemas.openxmlformats.org/officeDocument/2006/relationships/image" Target="../media/image12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BFCDF5-4FC3-470E-AE78-004FA8E5280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C957790B-B2E0-4FB8-8940-341E1D87C13A}">
      <dgm:prSet custT="1"/>
      <dgm:spPr/>
      <dgm:t>
        <a:bodyPr/>
        <a:lstStyle/>
        <a:p>
          <a:pPr>
            <a:lnSpc>
              <a:spcPct val="100000"/>
            </a:lnSpc>
          </a:pPr>
          <a:r>
            <a:rPr lang="en-US" sz="1400"/>
            <a:t>Only 20% of health impact factors coming from hospital care</a:t>
          </a:r>
        </a:p>
      </dgm:t>
    </dgm:pt>
    <dgm:pt modelId="{106DC837-8138-4428-BD04-2D64F92FFF50}" type="parTrans" cxnId="{54F12873-61C0-434A-A8D0-B5B79E46A9FD}">
      <dgm:prSet/>
      <dgm:spPr/>
      <dgm:t>
        <a:bodyPr/>
        <a:lstStyle/>
        <a:p>
          <a:endParaRPr lang="en-US" sz="2000"/>
        </a:p>
      </dgm:t>
    </dgm:pt>
    <dgm:pt modelId="{9A95BC56-A1B0-4CAB-97ED-F8C2A2BA261F}" type="sibTrans" cxnId="{54F12873-61C0-434A-A8D0-B5B79E46A9FD}">
      <dgm:prSet/>
      <dgm:spPr/>
      <dgm:t>
        <a:bodyPr/>
        <a:lstStyle/>
        <a:p>
          <a:pPr>
            <a:lnSpc>
              <a:spcPct val="100000"/>
            </a:lnSpc>
          </a:pPr>
          <a:endParaRPr lang="en-US" sz="2000"/>
        </a:p>
      </dgm:t>
    </dgm:pt>
    <dgm:pt modelId="{BD6D294D-0DAA-4DBA-9E22-C2AB8F6029A9}">
      <dgm:prSet custT="1"/>
      <dgm:spPr/>
      <dgm:t>
        <a:bodyPr/>
        <a:lstStyle/>
        <a:p>
          <a:pPr>
            <a:lnSpc>
              <a:spcPct val="100000"/>
            </a:lnSpc>
          </a:pPr>
          <a:r>
            <a:rPr lang="en-US" sz="1400"/>
            <a:t>The remaining 80% of individual health impacting factors are from social determinants of health and health behavior</a:t>
          </a:r>
        </a:p>
      </dgm:t>
    </dgm:pt>
    <dgm:pt modelId="{7FBB8B65-FAD9-44EA-8C4F-82FA8ECC4700}" type="parTrans" cxnId="{999A6171-C374-414D-98A6-8B4FF615D675}">
      <dgm:prSet/>
      <dgm:spPr/>
      <dgm:t>
        <a:bodyPr/>
        <a:lstStyle/>
        <a:p>
          <a:endParaRPr lang="en-US" sz="2000"/>
        </a:p>
      </dgm:t>
    </dgm:pt>
    <dgm:pt modelId="{F07FA94A-1DEB-4003-A8D6-E68A48105A35}" type="sibTrans" cxnId="{999A6171-C374-414D-98A6-8B4FF615D675}">
      <dgm:prSet/>
      <dgm:spPr/>
      <dgm:t>
        <a:bodyPr/>
        <a:lstStyle/>
        <a:p>
          <a:pPr>
            <a:lnSpc>
              <a:spcPct val="100000"/>
            </a:lnSpc>
          </a:pPr>
          <a:endParaRPr lang="en-US" sz="2000"/>
        </a:p>
      </dgm:t>
    </dgm:pt>
    <dgm:pt modelId="{4E878DD9-E570-4408-A5BC-6FA48FBF3A0C}" type="pres">
      <dgm:prSet presAssocID="{7DBFCDF5-4FC3-470E-AE78-004FA8E52800}" presName="root" presStyleCnt="0">
        <dgm:presLayoutVars>
          <dgm:dir/>
          <dgm:resizeHandles val="exact"/>
        </dgm:presLayoutVars>
      </dgm:prSet>
      <dgm:spPr/>
    </dgm:pt>
    <dgm:pt modelId="{0A4EC0EE-D630-4FB9-9029-862B5A1A8879}" type="pres">
      <dgm:prSet presAssocID="{7DBFCDF5-4FC3-470E-AE78-004FA8E52800}" presName="container" presStyleCnt="0">
        <dgm:presLayoutVars>
          <dgm:dir/>
          <dgm:resizeHandles val="exact"/>
        </dgm:presLayoutVars>
      </dgm:prSet>
      <dgm:spPr/>
    </dgm:pt>
    <dgm:pt modelId="{A061B9C7-F1B7-4B30-9E3E-EF44D2ADF062}" type="pres">
      <dgm:prSet presAssocID="{C957790B-B2E0-4FB8-8940-341E1D87C13A}" presName="compNode" presStyleCnt="0"/>
      <dgm:spPr/>
    </dgm:pt>
    <dgm:pt modelId="{B5DC2E15-67FE-4870-AB95-AD32BA623E4D}" type="pres">
      <dgm:prSet presAssocID="{C957790B-B2E0-4FB8-8940-341E1D87C13A}" presName="iconBgRect" presStyleLbl="bgShp" presStyleIdx="0" presStyleCnt="2" custLinFactNeighborX="-23102" custLinFactNeighborY="-92134"/>
      <dgm:spPr/>
    </dgm:pt>
    <dgm:pt modelId="{7861A745-360A-4403-86A3-16E8F258689D}" type="pres">
      <dgm:prSet presAssocID="{C957790B-B2E0-4FB8-8940-341E1D87C13A}" presName="iconRect" presStyleLbl="node1" presStyleIdx="0" presStyleCnt="2" custLinFactY="-58849" custLinFactNeighborX="-39846" custLinFactNeighborY="-100000"/>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39C25583-8C8C-4C17-8B46-E47C1F3A9ACA}" type="pres">
      <dgm:prSet presAssocID="{C957790B-B2E0-4FB8-8940-341E1D87C13A}" presName="spaceRect" presStyleCnt="0"/>
      <dgm:spPr/>
    </dgm:pt>
    <dgm:pt modelId="{F497511E-9D61-4A12-AFD3-076928659EBE}" type="pres">
      <dgm:prSet presAssocID="{C957790B-B2E0-4FB8-8940-341E1D87C13A}" presName="textRect" presStyleLbl="revTx" presStyleIdx="0" presStyleCnt="2" custScaleX="116903" custLinFactNeighborX="-1954" custLinFactNeighborY="-92134">
        <dgm:presLayoutVars>
          <dgm:chMax val="1"/>
          <dgm:chPref val="1"/>
        </dgm:presLayoutVars>
      </dgm:prSet>
      <dgm:spPr/>
    </dgm:pt>
    <dgm:pt modelId="{2B765AB2-6ADD-4B6C-BA4F-4EEF75B7C026}" type="pres">
      <dgm:prSet presAssocID="{9A95BC56-A1B0-4CAB-97ED-F8C2A2BA261F}" presName="sibTrans" presStyleLbl="sibTrans2D1" presStyleIdx="0" presStyleCnt="0"/>
      <dgm:spPr/>
    </dgm:pt>
    <dgm:pt modelId="{62675EA9-5A81-4803-BAC0-63B7C1D31A70}" type="pres">
      <dgm:prSet presAssocID="{BD6D294D-0DAA-4DBA-9E22-C2AB8F6029A9}" presName="compNode" presStyleCnt="0"/>
      <dgm:spPr/>
    </dgm:pt>
    <dgm:pt modelId="{68DF50B0-5318-4D33-AA42-C624AB77C232}" type="pres">
      <dgm:prSet presAssocID="{BD6D294D-0DAA-4DBA-9E22-C2AB8F6029A9}" presName="iconBgRect" presStyleLbl="bgShp" presStyleIdx="1" presStyleCnt="2" custLinFactNeighborX="-21970" custLinFactNeighborY="-2313"/>
      <dgm:spPr/>
    </dgm:pt>
    <dgm:pt modelId="{1449CAB7-B629-4DBC-990A-244798EB1ABE}" type="pres">
      <dgm:prSet presAssocID="{BD6D294D-0DAA-4DBA-9E22-C2AB8F6029A9}" presName="iconRect" presStyleLbl="node1" presStyleIdx="1" presStyleCnt="2" custLinFactNeighborX="-37879" custLinFactNeighborY="-398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Group"/>
        </a:ext>
      </dgm:extLst>
    </dgm:pt>
    <dgm:pt modelId="{574D8AAE-4E02-43AC-A0E5-A4B6EFA6C95C}" type="pres">
      <dgm:prSet presAssocID="{BD6D294D-0DAA-4DBA-9E22-C2AB8F6029A9}" presName="spaceRect" presStyleCnt="0"/>
      <dgm:spPr/>
    </dgm:pt>
    <dgm:pt modelId="{EAB5B325-5BBB-49D7-8399-A3A6D49CEA28}" type="pres">
      <dgm:prSet presAssocID="{BD6D294D-0DAA-4DBA-9E22-C2AB8F6029A9}" presName="textRect" presStyleLbl="revTx" presStyleIdx="1" presStyleCnt="2" custScaleX="124019">
        <dgm:presLayoutVars>
          <dgm:chMax val="1"/>
          <dgm:chPref val="1"/>
        </dgm:presLayoutVars>
      </dgm:prSet>
      <dgm:spPr/>
    </dgm:pt>
  </dgm:ptLst>
  <dgm:cxnLst>
    <dgm:cxn modelId="{32AE1E05-AF72-AC46-951C-F7E6CFFA60F5}" type="presOf" srcId="{9A95BC56-A1B0-4CAB-97ED-F8C2A2BA261F}" destId="{2B765AB2-6ADD-4B6C-BA4F-4EEF75B7C026}" srcOrd="0" destOrd="0" presId="urn:microsoft.com/office/officeart/2018/2/layout/IconCircleList"/>
    <dgm:cxn modelId="{EA253E1C-06CC-0C49-9D08-C68D0CC09826}" type="presOf" srcId="{7DBFCDF5-4FC3-470E-AE78-004FA8E52800}" destId="{4E878DD9-E570-4408-A5BC-6FA48FBF3A0C}" srcOrd="0" destOrd="0" presId="urn:microsoft.com/office/officeart/2018/2/layout/IconCircleList"/>
    <dgm:cxn modelId="{048C301F-7545-EB4C-85EE-B078E22F9B6D}" type="presOf" srcId="{C957790B-B2E0-4FB8-8940-341E1D87C13A}" destId="{F497511E-9D61-4A12-AFD3-076928659EBE}" srcOrd="0" destOrd="0" presId="urn:microsoft.com/office/officeart/2018/2/layout/IconCircleList"/>
    <dgm:cxn modelId="{999A6171-C374-414D-98A6-8B4FF615D675}" srcId="{7DBFCDF5-4FC3-470E-AE78-004FA8E52800}" destId="{BD6D294D-0DAA-4DBA-9E22-C2AB8F6029A9}" srcOrd="1" destOrd="0" parTransId="{7FBB8B65-FAD9-44EA-8C4F-82FA8ECC4700}" sibTransId="{F07FA94A-1DEB-4003-A8D6-E68A48105A35}"/>
    <dgm:cxn modelId="{54F12873-61C0-434A-A8D0-B5B79E46A9FD}" srcId="{7DBFCDF5-4FC3-470E-AE78-004FA8E52800}" destId="{C957790B-B2E0-4FB8-8940-341E1D87C13A}" srcOrd="0" destOrd="0" parTransId="{106DC837-8138-4428-BD04-2D64F92FFF50}" sibTransId="{9A95BC56-A1B0-4CAB-97ED-F8C2A2BA261F}"/>
    <dgm:cxn modelId="{48ABC3F7-E831-C641-BE29-84BC96D2DDD5}" type="presOf" srcId="{BD6D294D-0DAA-4DBA-9E22-C2AB8F6029A9}" destId="{EAB5B325-5BBB-49D7-8399-A3A6D49CEA28}" srcOrd="0" destOrd="0" presId="urn:microsoft.com/office/officeart/2018/2/layout/IconCircleList"/>
    <dgm:cxn modelId="{C7361B5E-BE13-1448-82A7-727AB18316C0}" type="presParOf" srcId="{4E878DD9-E570-4408-A5BC-6FA48FBF3A0C}" destId="{0A4EC0EE-D630-4FB9-9029-862B5A1A8879}" srcOrd="0" destOrd="0" presId="urn:microsoft.com/office/officeart/2018/2/layout/IconCircleList"/>
    <dgm:cxn modelId="{27391AA2-D2AE-4246-9218-ACDAC0F2CAE7}" type="presParOf" srcId="{0A4EC0EE-D630-4FB9-9029-862B5A1A8879}" destId="{A061B9C7-F1B7-4B30-9E3E-EF44D2ADF062}" srcOrd="0" destOrd="0" presId="urn:microsoft.com/office/officeart/2018/2/layout/IconCircleList"/>
    <dgm:cxn modelId="{8805069E-6E3A-944B-8E2D-50A8E7C740BC}" type="presParOf" srcId="{A061B9C7-F1B7-4B30-9E3E-EF44D2ADF062}" destId="{B5DC2E15-67FE-4870-AB95-AD32BA623E4D}" srcOrd="0" destOrd="0" presId="urn:microsoft.com/office/officeart/2018/2/layout/IconCircleList"/>
    <dgm:cxn modelId="{045FC21E-55F1-FD49-B058-670A04602193}" type="presParOf" srcId="{A061B9C7-F1B7-4B30-9E3E-EF44D2ADF062}" destId="{7861A745-360A-4403-86A3-16E8F258689D}" srcOrd="1" destOrd="0" presId="urn:microsoft.com/office/officeart/2018/2/layout/IconCircleList"/>
    <dgm:cxn modelId="{669CAAD3-7340-B843-901D-23E56D796A8B}" type="presParOf" srcId="{A061B9C7-F1B7-4B30-9E3E-EF44D2ADF062}" destId="{39C25583-8C8C-4C17-8B46-E47C1F3A9ACA}" srcOrd="2" destOrd="0" presId="urn:microsoft.com/office/officeart/2018/2/layout/IconCircleList"/>
    <dgm:cxn modelId="{067A968A-9D81-404B-AB8F-35AB317A7429}" type="presParOf" srcId="{A061B9C7-F1B7-4B30-9E3E-EF44D2ADF062}" destId="{F497511E-9D61-4A12-AFD3-076928659EBE}" srcOrd="3" destOrd="0" presId="urn:microsoft.com/office/officeart/2018/2/layout/IconCircleList"/>
    <dgm:cxn modelId="{893585FF-EBB2-1544-B897-80BFF2D41852}" type="presParOf" srcId="{0A4EC0EE-D630-4FB9-9029-862B5A1A8879}" destId="{2B765AB2-6ADD-4B6C-BA4F-4EEF75B7C026}" srcOrd="1" destOrd="0" presId="urn:microsoft.com/office/officeart/2018/2/layout/IconCircleList"/>
    <dgm:cxn modelId="{2EAA4A57-414D-8F46-B3FF-5D0040DFA901}" type="presParOf" srcId="{0A4EC0EE-D630-4FB9-9029-862B5A1A8879}" destId="{62675EA9-5A81-4803-BAC0-63B7C1D31A70}" srcOrd="2" destOrd="0" presId="urn:microsoft.com/office/officeart/2018/2/layout/IconCircleList"/>
    <dgm:cxn modelId="{3EACE0FF-B989-974A-B887-A534BEAC7FD1}" type="presParOf" srcId="{62675EA9-5A81-4803-BAC0-63B7C1D31A70}" destId="{68DF50B0-5318-4D33-AA42-C624AB77C232}" srcOrd="0" destOrd="0" presId="urn:microsoft.com/office/officeart/2018/2/layout/IconCircleList"/>
    <dgm:cxn modelId="{E93AF388-4F21-FE48-87DA-CA975BA1C72D}" type="presParOf" srcId="{62675EA9-5A81-4803-BAC0-63B7C1D31A70}" destId="{1449CAB7-B629-4DBC-990A-244798EB1ABE}" srcOrd="1" destOrd="0" presId="urn:microsoft.com/office/officeart/2018/2/layout/IconCircleList"/>
    <dgm:cxn modelId="{65A85918-C0F6-3043-B0C5-9FB741EE5CE4}" type="presParOf" srcId="{62675EA9-5A81-4803-BAC0-63B7C1D31A70}" destId="{574D8AAE-4E02-43AC-A0E5-A4B6EFA6C95C}" srcOrd="2" destOrd="0" presId="urn:microsoft.com/office/officeart/2018/2/layout/IconCircleList"/>
    <dgm:cxn modelId="{5D563FDE-1F4C-6549-AB10-8EBD501415FD}" type="presParOf" srcId="{62675EA9-5A81-4803-BAC0-63B7C1D31A70}" destId="{EAB5B325-5BBB-49D7-8399-A3A6D49CEA28}" srcOrd="3" destOrd="0" presId="urn:microsoft.com/office/officeart/2018/2/layout/IconCircle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DC2E15-67FE-4870-AB95-AD32BA623E4D}">
      <dsp:nvSpPr>
        <dsp:cNvPr id="0" name=""/>
        <dsp:cNvSpPr/>
      </dsp:nvSpPr>
      <dsp:spPr>
        <a:xfrm>
          <a:off x="150226" y="473169"/>
          <a:ext cx="552825" cy="5528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861A745-360A-4403-86A3-16E8F258689D}">
      <dsp:nvSpPr>
        <dsp:cNvPr id="0" name=""/>
        <dsp:cNvSpPr/>
      </dsp:nvSpPr>
      <dsp:spPr>
        <a:xfrm>
          <a:off x="266271" y="589271"/>
          <a:ext cx="320638" cy="3206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497511E-9D61-4A12-AFD3-076928659EBE}">
      <dsp:nvSpPr>
        <dsp:cNvPr id="0" name=""/>
        <dsp:cNvSpPr/>
      </dsp:nvSpPr>
      <dsp:spPr>
        <a:xfrm>
          <a:off x="813635" y="473169"/>
          <a:ext cx="1523348" cy="55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Only 20% of health impact factors coming from hospital care</a:t>
          </a:r>
        </a:p>
      </dsp:txBody>
      <dsp:txXfrm>
        <a:off x="813635" y="473169"/>
        <a:ext cx="1523348" cy="552825"/>
      </dsp:txXfrm>
    </dsp:sp>
    <dsp:sp modelId="{68DF50B0-5318-4D33-AA42-C624AB77C232}">
      <dsp:nvSpPr>
        <dsp:cNvPr id="0" name=""/>
        <dsp:cNvSpPr/>
      </dsp:nvSpPr>
      <dsp:spPr>
        <a:xfrm>
          <a:off x="156484" y="1726058"/>
          <a:ext cx="552825" cy="5528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449CAB7-B629-4DBC-990A-244798EB1ABE}">
      <dsp:nvSpPr>
        <dsp:cNvPr id="0" name=""/>
        <dsp:cNvSpPr/>
      </dsp:nvSpPr>
      <dsp:spPr>
        <a:xfrm>
          <a:off x="272578" y="1842154"/>
          <a:ext cx="320638" cy="3206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B5B325-5BBB-49D7-8399-A3A6D49CEA28}">
      <dsp:nvSpPr>
        <dsp:cNvPr id="0" name=""/>
        <dsp:cNvSpPr/>
      </dsp:nvSpPr>
      <dsp:spPr>
        <a:xfrm>
          <a:off x="792733" y="1738845"/>
          <a:ext cx="1616076" cy="5528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a:t>The remaining 80% of individual health impacting factors are from social determinants of health and health behavior</a:t>
          </a:r>
        </a:p>
      </dsp:txBody>
      <dsp:txXfrm>
        <a:off x="792733" y="1738845"/>
        <a:ext cx="1616076" cy="552825"/>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6661" tIns="48331" rIns="96661" bIns="48331" rtlCol="0"/>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3" name="Date Placeholder 2"/>
          <p:cNvSpPr>
            <a:spLocks noGrp="1"/>
          </p:cNvSpPr>
          <p:nvPr>
            <p:ph type="dt" sz="quarter" idx="1"/>
          </p:nvPr>
        </p:nvSpPr>
        <p:spPr>
          <a:xfrm>
            <a:off x="4143375" y="0"/>
            <a:ext cx="3170238" cy="479425"/>
          </a:xfrm>
          <a:prstGeom prst="rect">
            <a:avLst/>
          </a:prstGeom>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defRPr>
            </a:lvl1pPr>
          </a:lstStyle>
          <a:p>
            <a:fld id="{2503ED08-06E4-41ED-89E8-119D0EF02A48}" type="datetimeFigureOut">
              <a:rPr lang="en-US"/>
              <a:pPr/>
              <a:t>3/16/2023</a:t>
            </a:fld>
            <a:endParaRPr lang="en-US"/>
          </a:p>
        </p:txBody>
      </p:sp>
      <p:sp>
        <p:nvSpPr>
          <p:cNvPr id="4" name="Footer Placeholder 3"/>
          <p:cNvSpPr>
            <a:spLocks noGrp="1"/>
          </p:cNvSpPr>
          <p:nvPr>
            <p:ph type="ftr" sz="quarter" idx="2"/>
          </p:nvPr>
        </p:nvSpPr>
        <p:spPr>
          <a:xfrm>
            <a:off x="0" y="9120188"/>
            <a:ext cx="3170238" cy="479425"/>
          </a:xfrm>
          <a:prstGeom prst="rect">
            <a:avLst/>
          </a:prstGeom>
        </p:spPr>
        <p:txBody>
          <a:bodyPr vert="horz" lIns="96661" tIns="48331" rIns="96661" bIns="48331" rtlCol="0" anchor="b"/>
          <a:lstStyle>
            <a:lvl1pPr algn="l" eaLnBrk="0" hangingPunct="0">
              <a:defRPr sz="1300">
                <a:latin typeface="Calibri" pitchFamily="34" charset="0"/>
                <a:ea typeface="ＭＳ Ｐゴシック" pitchFamily="-109" charset="-128"/>
                <a:cs typeface="+mn-cs"/>
              </a:defRPr>
            </a:lvl1pPr>
          </a:lstStyle>
          <a:p>
            <a:pPr>
              <a:defRPr/>
            </a:pPr>
            <a:endParaRPr lang="en-US"/>
          </a:p>
        </p:txBody>
      </p:sp>
      <p:sp>
        <p:nvSpPr>
          <p:cNvPr id="5" name="Slide Number Placeholder 4"/>
          <p:cNvSpPr>
            <a:spLocks noGrp="1"/>
          </p:cNvSpPr>
          <p:nvPr>
            <p:ph type="sldNum" sz="quarter" idx="3"/>
          </p:nvPr>
        </p:nvSpPr>
        <p:spPr>
          <a:xfrm>
            <a:off x="4143375" y="9120188"/>
            <a:ext cx="3170238" cy="479425"/>
          </a:xfrm>
          <a:prstGeom prst="rect">
            <a:avLst/>
          </a:prstGeom>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D6C45BBB-83DA-4AD0-BB77-0E8391E9F2C8}" type="slidenum">
              <a:rPr lang="en-US"/>
              <a:pPr/>
              <a:t>‹#›</a:t>
            </a:fld>
            <a:endParaRPr lang="en-US"/>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1" name="Rectangle 3"/>
          <p:cNvSpPr>
            <a:spLocks noGrp="1" noChangeArrowheads="1"/>
          </p:cNvSpPr>
          <p:nvPr>
            <p:ph type="dt" idx="1"/>
          </p:nvPr>
        </p:nvSpPr>
        <p:spPr bwMode="auto">
          <a:xfrm>
            <a:off x="4144963" y="0"/>
            <a:ext cx="3170237" cy="479425"/>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lvl1pPr algn="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457200" y="720725"/>
            <a:ext cx="6400800" cy="360045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73" name="Rectangle 5"/>
          <p:cNvSpPr>
            <a:spLocks noGrp="1" noChangeArrowheads="1"/>
          </p:cNvSpPr>
          <p:nvPr>
            <p:ph type="body" sz="quarter" idx="3"/>
          </p:nvPr>
        </p:nvSpPr>
        <p:spPr bwMode="auto">
          <a:xfrm>
            <a:off x="974725" y="4560888"/>
            <a:ext cx="5365750" cy="4319587"/>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174" name="Rectangle 6"/>
          <p:cNvSpPr>
            <a:spLocks noGrp="1" noChangeArrowheads="1"/>
          </p:cNvSpPr>
          <p:nvPr>
            <p:ph type="ftr" sz="quarter" idx="4"/>
          </p:nvPr>
        </p:nvSpPr>
        <p:spPr bwMode="auto">
          <a:xfrm>
            <a:off x="0" y="9121775"/>
            <a:ext cx="3170238"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eaLnBrk="0" hangingPunct="0">
              <a:defRPr sz="1300">
                <a:latin typeface="Calibri" pitchFamily="34" charset="0"/>
                <a:ea typeface="ＭＳ Ｐゴシック" pitchFamily="-109" charset="-128"/>
                <a:cs typeface="ＭＳ Ｐゴシック" pitchFamily="-109" charset="-128"/>
              </a:defRPr>
            </a:lvl1pPr>
          </a:lstStyle>
          <a:p>
            <a:pPr>
              <a:defRPr/>
            </a:pPr>
            <a:endParaRPr lang="en-US"/>
          </a:p>
        </p:txBody>
      </p:sp>
      <p:sp>
        <p:nvSpPr>
          <p:cNvPr id="7175" name="Rectangle 7"/>
          <p:cNvSpPr>
            <a:spLocks noGrp="1" noChangeArrowheads="1"/>
          </p:cNvSpPr>
          <p:nvPr>
            <p:ph type="sldNum" sz="quarter" idx="5"/>
          </p:nvPr>
        </p:nvSpPr>
        <p:spPr bwMode="auto">
          <a:xfrm>
            <a:off x="4144963" y="9121775"/>
            <a:ext cx="3170237" cy="479425"/>
          </a:xfrm>
          <a:prstGeom prst="rect">
            <a:avLst/>
          </a:prstGeom>
          <a:noFill/>
          <a:ln w="9525">
            <a:noFill/>
            <a:miter lim="800000"/>
            <a:headEnd/>
            <a:tailEnd/>
          </a:ln>
        </p:spPr>
        <p:txBody>
          <a:bodyPr vert="horz" wrap="square" lIns="96661" tIns="48331" rIns="96661" bIns="48331" numCol="1" anchor="b" anchorCtr="0" compatLnSpc="1">
            <a:prstTxWarp prst="textNoShape">
              <a:avLst/>
            </a:prstTxWarp>
          </a:bodyPr>
          <a:lstStyle>
            <a:lvl1pPr algn="r" eaLnBrk="0" hangingPunct="0">
              <a:defRPr sz="1300">
                <a:latin typeface="Calibri" pitchFamily="34" charset="0"/>
              </a:defRPr>
            </a:lvl1pPr>
          </a:lstStyle>
          <a:p>
            <a:fld id="{CEFA16CB-AEBE-4616-A0C2-923B64A8254D}" type="slidenum">
              <a:rPr lang="en-US"/>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1pPr>
    <a:lvl2pPr marL="4572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2pPr>
    <a:lvl3pPr marL="9144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3pPr>
    <a:lvl4pPr marL="13716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4pPr>
    <a:lvl5pPr marL="1828800" algn="l" rtl="0" eaLnBrk="0" fontAlgn="base" hangingPunct="0">
      <a:spcBef>
        <a:spcPct val="30000"/>
      </a:spcBef>
      <a:spcAft>
        <a:spcPct val="0"/>
      </a:spcAft>
      <a:defRPr sz="1200" kern="1200">
        <a:solidFill>
          <a:schemeClr val="tx1"/>
        </a:solidFill>
        <a:latin typeface="Calibri" pitchFamily="34" charset="0"/>
        <a:ea typeface="MS PGothic" pitchFamily="34" charset="-128"/>
        <a:cs typeface="MS PGothic"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sciencedirect.com/topics/computer-science/semantic-interpretation"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a:t>
            </a:fld>
            <a:endParaRPr lang="en-US"/>
          </a:p>
        </p:txBody>
      </p:sp>
    </p:spTree>
    <p:extLst>
      <p:ext uri="{BB962C8B-B14F-4D97-AF65-F5344CB8AC3E}">
        <p14:creationId xmlns:p14="http://schemas.microsoft.com/office/powerpoint/2010/main" val="71493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a:solidFill>
                  <a:srgbClr val="0C7DBB"/>
                </a:solidFill>
                <a:effectLst/>
                <a:latin typeface="ElsevierGulliver"/>
              </a:rPr>
              <a:t>They </a:t>
            </a:r>
            <a:r>
              <a:rPr lang="en-US" b="0" i="0">
                <a:solidFill>
                  <a:srgbClr val="2E2E2E"/>
                </a:solidFill>
                <a:effectLst/>
                <a:latin typeface="ElsevierGulliver"/>
              </a:rPr>
              <a:t>used </a:t>
            </a:r>
            <a:r>
              <a:rPr lang="en-US" b="0" i="0" err="1">
                <a:solidFill>
                  <a:srgbClr val="2E2E2E"/>
                </a:solidFill>
                <a:effectLst/>
                <a:latin typeface="ElsevierGulliver"/>
              </a:rPr>
              <a:t>Munzner’s</a:t>
            </a:r>
            <a:r>
              <a:rPr lang="en-US" b="0" i="0">
                <a:solidFill>
                  <a:srgbClr val="2E2E2E"/>
                </a:solidFill>
                <a:effectLst/>
                <a:latin typeface="ElsevierGulliver"/>
              </a:rPr>
              <a:t> model  helped us identify a big threat to the usability of the dashboard: the high computational requirements of rendering complex visualizations on Tableau (related to the algorithm layer of the model). Rural public health departments often have (1) slow internet access due to disparities in broadband access in rural communities and, as we heard from participants, (2) older computers that have limited processing capacity.</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10</a:t>
            </a:fld>
            <a:endParaRPr lang="en-US"/>
          </a:p>
        </p:txBody>
      </p:sp>
    </p:spTree>
    <p:extLst>
      <p:ext uri="{BB962C8B-B14F-4D97-AF65-F5344CB8AC3E}">
        <p14:creationId xmlns:p14="http://schemas.microsoft.com/office/powerpoint/2010/main" val="296165683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to move healthcare AI from bench side to bedside. How do we know that a model is safe, useful, and helpful.  This topic area relates to methodology articles discussing about evaluation and implementation.</a:t>
            </a:r>
          </a:p>
        </p:txBody>
      </p:sp>
      <p:sp>
        <p:nvSpPr>
          <p:cNvPr id="4" name="Slide Number Placeholder 3"/>
          <p:cNvSpPr>
            <a:spLocks noGrp="1"/>
          </p:cNvSpPr>
          <p:nvPr>
            <p:ph type="sldNum" sz="quarter" idx="5"/>
          </p:nvPr>
        </p:nvSpPr>
        <p:spPr/>
        <p:txBody>
          <a:bodyPr/>
          <a:lstStyle/>
          <a:p>
            <a:fld id="{CEFA16CB-AEBE-4616-A0C2-923B64A8254D}" type="slidenum">
              <a:rPr lang="en-US" smtClean="0"/>
              <a:pPr/>
              <a:t>100</a:t>
            </a:fld>
            <a:endParaRPr lang="en-US"/>
          </a:p>
        </p:txBody>
      </p:sp>
    </p:spTree>
    <p:extLst>
      <p:ext uri="{BB962C8B-B14F-4D97-AF65-F5344CB8AC3E}">
        <p14:creationId xmlns:p14="http://schemas.microsoft.com/office/powerpoint/2010/main" val="30406957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101</a:t>
            </a:fld>
            <a:endParaRPr lang="en-US"/>
          </a:p>
        </p:txBody>
      </p:sp>
    </p:spTree>
    <p:extLst>
      <p:ext uri="{BB962C8B-B14F-4D97-AF65-F5344CB8AC3E}">
        <p14:creationId xmlns:p14="http://schemas.microsoft.com/office/powerpoint/2010/main" val="223508498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E2E2E"/>
                </a:solidFill>
                <a:effectLst/>
                <a:latin typeface="ElsevierGulliver"/>
              </a:rPr>
              <a:t>The first keyword we would like to highlight is “reliability”.</a:t>
            </a:r>
          </a:p>
          <a:p>
            <a:endParaRPr lang="en-US" b="0" i="0">
              <a:solidFill>
                <a:srgbClr val="2E2E2E"/>
              </a:solidFill>
              <a:effectLst/>
              <a:latin typeface="ElsevierGulliver"/>
            </a:endParaRPr>
          </a:p>
          <a:p>
            <a:r>
              <a:rPr lang="en-US" b="0" i="0">
                <a:solidFill>
                  <a:srgbClr val="2E2E2E"/>
                </a:solidFill>
                <a:effectLst/>
                <a:latin typeface="ElsevierGulliver"/>
              </a:rPr>
              <a:t>This article “evaluating pointwise reliability of machine learning” discusses how to ensure a prediction is reliable. </a:t>
            </a:r>
          </a:p>
          <a:p>
            <a:endParaRPr lang="en-US" b="0" i="0">
              <a:solidFill>
                <a:srgbClr val="2E2E2E"/>
              </a:solidFill>
              <a:effectLst/>
              <a:latin typeface="ElsevierGulliver"/>
            </a:endParaRPr>
          </a:p>
          <a:p>
            <a:r>
              <a:rPr lang="en-US"/>
              <a:t>Specifically, in addition to regulatory and logistical strategies, a crucial aspect is to detect when a Machine Learning model is not able to generalize to new unseen instances, which may originate from a population distant to that of the training population or from an under-represented subpopulation. </a:t>
            </a:r>
            <a:r>
              <a:rPr lang="en-US" b="0" i="0">
                <a:solidFill>
                  <a:srgbClr val="2E2E2E"/>
                </a:solidFill>
                <a:effectLst/>
                <a:latin typeface="ElsevierGulliver"/>
              </a:rPr>
              <a:t>For this reason, when a model is deployed in practice, it would be important to advise users when the model’s predictions may be unreliable, especially in high-stakes applications, including those in healthcare. Yet, reliability assessment of each machine learning prediction is still poorly addressed.</a:t>
            </a:r>
            <a:endParaRPr lang="en-US"/>
          </a:p>
          <a:p>
            <a:endParaRPr lang="en-US"/>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102</a:t>
            </a:fld>
            <a:endParaRPr lang="en-US"/>
          </a:p>
        </p:txBody>
      </p:sp>
    </p:spTree>
    <p:extLst>
      <p:ext uri="{BB962C8B-B14F-4D97-AF65-F5344CB8AC3E}">
        <p14:creationId xmlns:p14="http://schemas.microsoft.com/office/powerpoint/2010/main" val="13932780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result, the prediction of the machine learning model for different population may be often wrong, given that the model is applied outside its "reliable" space of work, leading to a decreasing trust of the final users, such as clinicians. For this reason, when a model is deployed in practice, it would be important to advise users when the model's predictions may be unreliable, especially in high-stakes applications, including those in healthcare. </a:t>
            </a:r>
          </a:p>
        </p:txBody>
      </p:sp>
      <p:sp>
        <p:nvSpPr>
          <p:cNvPr id="4" name="Slide Number Placeholder 3"/>
          <p:cNvSpPr>
            <a:spLocks noGrp="1"/>
          </p:cNvSpPr>
          <p:nvPr>
            <p:ph type="sldNum" sz="quarter" idx="5"/>
          </p:nvPr>
        </p:nvSpPr>
        <p:spPr/>
        <p:txBody>
          <a:bodyPr/>
          <a:lstStyle/>
          <a:p>
            <a:fld id="{CEFA16CB-AEBE-4616-A0C2-923B64A8254D}" type="slidenum">
              <a:rPr lang="en-US" smtClean="0"/>
              <a:pPr/>
              <a:t>103</a:t>
            </a:fld>
            <a:endParaRPr lang="en-US"/>
          </a:p>
        </p:txBody>
      </p:sp>
    </p:spTree>
    <p:extLst>
      <p:ext uri="{BB962C8B-B14F-4D97-AF65-F5344CB8AC3E}">
        <p14:creationId xmlns:p14="http://schemas.microsoft.com/office/powerpoint/2010/main" val="409203446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authors proposed two reliability assessment principles:</a:t>
            </a:r>
          </a:p>
          <a:p>
            <a:endParaRPr lang="en-US"/>
          </a:p>
          <a:p>
            <a:r>
              <a:rPr lang="en-US"/>
              <a:t>The density principle verifies that the instance we want to evaluate is similar to the training set. </a:t>
            </a:r>
          </a:p>
          <a:p>
            <a:endParaRPr lang="en-US"/>
          </a:p>
          <a:p>
            <a:r>
              <a:rPr lang="en-US"/>
              <a:t>The local fit principle verifies that the trained model performs well on training subsets that are more similar to the instance under evaluation. </a:t>
            </a:r>
            <a:endParaRPr lang="en-IT"/>
          </a:p>
        </p:txBody>
      </p:sp>
      <p:sp>
        <p:nvSpPr>
          <p:cNvPr id="4" name="Slide Number Placeholder 3"/>
          <p:cNvSpPr>
            <a:spLocks noGrp="1"/>
          </p:cNvSpPr>
          <p:nvPr>
            <p:ph type="sldNum" sz="quarter" idx="5"/>
          </p:nvPr>
        </p:nvSpPr>
        <p:spPr/>
        <p:txBody>
          <a:bodyPr/>
          <a:lstStyle/>
          <a:p>
            <a:fld id="{CEFA16CB-AEBE-4616-A0C2-923B64A8254D}" type="slidenum">
              <a:rPr lang="en-US"/>
              <a:pPr/>
              <a:t>104</a:t>
            </a:fld>
            <a:endParaRPr lang="en-US"/>
          </a:p>
        </p:txBody>
      </p:sp>
    </p:spTree>
    <p:extLst>
      <p:ext uri="{BB962C8B-B14F-4D97-AF65-F5344CB8AC3E}">
        <p14:creationId xmlns:p14="http://schemas.microsoft.com/office/powerpoint/2010/main" val="407069502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E2E2E"/>
                </a:solidFill>
                <a:effectLst/>
                <a:latin typeface="ElsevierGulliver"/>
              </a:rPr>
              <a:t>The second keyword is “utility”. </a:t>
            </a:r>
          </a:p>
          <a:p>
            <a:endParaRPr lang="en-US" b="0" i="0">
              <a:solidFill>
                <a:srgbClr val="2E2E2E"/>
              </a:solidFill>
              <a:effectLst/>
              <a:latin typeface="ElsevierGulliver"/>
            </a:endParaRPr>
          </a:p>
          <a:p>
            <a:r>
              <a:rPr lang="en-US" b="0" i="0">
                <a:solidFill>
                  <a:srgbClr val="2E2E2E"/>
                </a:solidFill>
                <a:effectLst/>
                <a:latin typeface="ElsevierGulliver"/>
              </a:rPr>
              <a:t>In recent years, extensive resources are dedicated to the development of machine learning (ML) based clinical prediction models for intensive care unit (ICU) patients. These models are transforming patient care into a collaborative human-AI task, yet prediction of patient-related events is mostly treated as a standalone goal, without considering clinicians’ roles, tasks or workflow in depth. </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105</a:t>
            </a:fld>
            <a:endParaRPr lang="en-US"/>
          </a:p>
        </p:txBody>
      </p:sp>
    </p:spTree>
    <p:extLst>
      <p:ext uri="{BB962C8B-B14F-4D97-AF65-F5344CB8AC3E}">
        <p14:creationId xmlns:p14="http://schemas.microsoft.com/office/powerpoint/2010/main" val="26227078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docs-Calibri"/>
              </a:rPr>
              <a:t>This study introduces a mixed methods investigation into machine learning based clinical research on ICU patients in attempt to bridge the gap between clinicians' goals and machine learning engineers' goals. </a:t>
            </a:r>
          </a:p>
          <a:p>
            <a:endParaRPr lang="en-US" b="0" i="0">
              <a:solidFill>
                <a:srgbClr val="000000"/>
              </a:solidFill>
              <a:effectLst/>
              <a:latin typeface="docs-Calibri"/>
            </a:endParaRPr>
          </a:p>
          <a:p>
            <a:r>
              <a:rPr lang="en-US" b="0" i="0">
                <a:solidFill>
                  <a:srgbClr val="000000"/>
                </a:solidFill>
                <a:effectLst/>
                <a:latin typeface="docs-Calibri"/>
              </a:rPr>
              <a:t>The authors investigated the requirements of clinicians in ICU environments for prediction models. This is done through semi-structured interviews from four different ICU wards, then quantitative analysis on utility of different types of predictions.</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106</a:t>
            </a:fld>
            <a:endParaRPr lang="en-US"/>
          </a:p>
        </p:txBody>
      </p:sp>
    </p:spTree>
    <p:extLst>
      <p:ext uri="{BB962C8B-B14F-4D97-AF65-F5344CB8AC3E}">
        <p14:creationId xmlns:p14="http://schemas.microsoft.com/office/powerpoint/2010/main" val="136440692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a:solidFill>
                  <a:srgbClr val="000000"/>
                </a:solidFill>
                <a:effectLst/>
                <a:latin typeface="docs-Calibri"/>
              </a:rPr>
              <a:t>A key finding in this study was many machine learning systems give clinicians information they already know. This brings the point that many clinicians gave in their interviews. Adding a new system/monitor for clinicians to give attention should provide clear value. </a:t>
            </a:r>
          </a:p>
          <a:p>
            <a:pPr marL="0" indent="0">
              <a:buFontTx/>
              <a:buNone/>
            </a:pPr>
            <a:endParaRPr lang="en-US" b="0" i="0">
              <a:solidFill>
                <a:srgbClr val="000000"/>
              </a:solidFill>
              <a:effectLst/>
              <a:latin typeface="docs-Calibri"/>
            </a:endParaRPr>
          </a:p>
          <a:p>
            <a:pPr marL="0" indent="0">
              <a:buFontTx/>
              <a:buNone/>
            </a:pPr>
            <a:r>
              <a:rPr lang="en-US" b="0" i="0">
                <a:solidFill>
                  <a:srgbClr val="000000"/>
                </a:solidFill>
                <a:effectLst/>
                <a:latin typeface="docs-Calibri"/>
              </a:rPr>
              <a:t>Different clinical contexts can dictate different utility meaning a model can have higher or lower value dependent on the context rather than its general performance.</a:t>
            </a:r>
          </a:p>
          <a:p>
            <a:pPr algn="l"/>
            <a:r>
              <a:rPr lang="en-US" sz="1800" b="0" i="0" u="none" strike="noStrike" baseline="0">
                <a:latin typeface="ArialMT"/>
              </a:rPr>
              <a:t>• </a:t>
            </a:r>
            <a:r>
              <a:rPr lang="en-US" sz="1800" b="0" i="0" u="none" strike="noStrike" baseline="0">
                <a:latin typeface="Calibri" panose="020F0502020204030204" pitchFamily="34" charset="0"/>
              </a:rPr>
              <a:t>Focus on the non-trivial. There is little use for AI that does not add new information on top of the clinicians.</a:t>
            </a:r>
          </a:p>
          <a:p>
            <a:pPr algn="l"/>
            <a:r>
              <a:rPr lang="en-US" sz="1800" b="0" i="0" u="none" strike="noStrike" baseline="0">
                <a:latin typeface="ArialMT"/>
              </a:rPr>
              <a:t>• </a:t>
            </a:r>
            <a:r>
              <a:rPr lang="en-US" sz="1800" b="0" i="1" u="none" strike="noStrike" baseline="0">
                <a:latin typeface="Calibri-Italic"/>
              </a:rPr>
              <a:t>Trajectory </a:t>
            </a:r>
            <a:r>
              <a:rPr lang="en-US" sz="1800" b="0" i="0" u="none" strike="noStrike" baseline="0">
                <a:latin typeface="Calibri" panose="020F0502020204030204" pitchFamily="34" charset="0"/>
              </a:rPr>
              <a:t>predictions are useful.</a:t>
            </a:r>
          </a:p>
          <a:p>
            <a:pPr algn="l"/>
            <a:r>
              <a:rPr lang="en-US" sz="1800" b="0" i="0" u="none" strike="noStrike" baseline="0">
                <a:latin typeface="ArialMT"/>
              </a:rPr>
              <a:t>• </a:t>
            </a:r>
            <a:r>
              <a:rPr lang="en-US" sz="1800" b="0" i="0" u="none" strike="noStrike" baseline="0">
                <a:latin typeface="Calibri" panose="020F0502020204030204" pitchFamily="34" charset="0"/>
              </a:rPr>
              <a:t>Prediction timescales should be set with respect to the objective.</a:t>
            </a:r>
          </a:p>
          <a:p>
            <a:pPr algn="l"/>
            <a:r>
              <a:rPr lang="en-US" sz="1800" b="0" i="0" u="none" strike="noStrike" baseline="0">
                <a:latin typeface="ArialMT"/>
              </a:rPr>
              <a:t> </a:t>
            </a:r>
            <a:r>
              <a:rPr lang="en-US" sz="1800" b="1" i="0" u="none" strike="noStrike" baseline="0">
                <a:latin typeface="Calibri-Bold"/>
              </a:rPr>
              <a:t>Not all predictions are equal! </a:t>
            </a:r>
            <a:r>
              <a:rPr lang="en-US" sz="1800" b="0" i="0" u="none" strike="noStrike" baseline="0">
                <a:latin typeface="Calibri" panose="020F0502020204030204" pitchFamily="34" charset="0"/>
              </a:rPr>
              <a:t>Standard evaluation metrics (</a:t>
            </a:r>
            <a:r>
              <a:rPr lang="en-US" sz="1800" b="0" i="0" u="none" strike="noStrike" baseline="0" err="1">
                <a:latin typeface="Calibri" panose="020F0502020204030204" pitchFamily="34" charset="0"/>
              </a:rPr>
              <a:t>e.g</a:t>
            </a:r>
            <a:r>
              <a:rPr lang="en-US" sz="1800" b="0" i="0" u="none" strike="noStrike" baseline="0">
                <a:latin typeface="Calibri" panose="020F0502020204030204" pitchFamily="34" charset="0"/>
              </a:rPr>
              <a:t> MSE) may not be enough..</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107</a:t>
            </a:fld>
            <a:endParaRPr lang="en-US"/>
          </a:p>
        </p:txBody>
      </p:sp>
    </p:spTree>
    <p:extLst>
      <p:ext uri="{BB962C8B-B14F-4D97-AF65-F5344CB8AC3E}">
        <p14:creationId xmlns:p14="http://schemas.microsoft.com/office/powerpoint/2010/main" val="27485106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12121"/>
                </a:solidFill>
                <a:effectLst/>
                <a:latin typeface="Cambria" panose="02040503050406030204" pitchFamily="18" charset="0"/>
              </a:rPr>
              <a:t>The third keyword is about “practicality”.</a:t>
            </a:r>
          </a:p>
          <a:p>
            <a:endParaRPr lang="en-US" b="0" i="0">
              <a:solidFill>
                <a:srgbClr val="212121"/>
              </a:solidFill>
              <a:effectLst/>
              <a:latin typeface="Cambria" panose="02040503050406030204" pitchFamily="18" charset="0"/>
            </a:endParaRPr>
          </a:p>
          <a:p>
            <a:r>
              <a:rPr lang="en-US" b="0" i="0">
                <a:solidFill>
                  <a:srgbClr val="212121"/>
                </a:solidFill>
                <a:effectLst/>
                <a:latin typeface="Cambria" panose="02040503050406030204" pitchFamily="18" charset="0"/>
              </a:rPr>
              <a:t>There has been a corresponding proliferation of clinical natural language processing (</a:t>
            </a:r>
            <a:r>
              <a:rPr lang="en-US" b="0" i="0" err="1">
                <a:solidFill>
                  <a:srgbClr val="212121"/>
                </a:solidFill>
                <a:effectLst/>
                <a:latin typeface="Cambria" panose="02040503050406030204" pitchFamily="18" charset="0"/>
              </a:rPr>
              <a:t>cNLP</a:t>
            </a:r>
            <a:r>
              <a:rPr lang="en-US" b="0" i="0">
                <a:solidFill>
                  <a:srgbClr val="212121"/>
                </a:solidFill>
                <a:effectLst/>
                <a:latin typeface="Cambria" panose="02040503050406030204" pitchFamily="18" charset="0"/>
              </a:rPr>
              <a:t>) systems aimed at using text data in these records to improve clinical decision-making, in comparison to manual clinician search and clinical judgment alone. However, these systems have delivered marginal practical utility and are rarely deployed into healthcare settings, leading to proposals for technical and structural improvements. </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108</a:t>
            </a:fld>
            <a:endParaRPr lang="en-US"/>
          </a:p>
        </p:txBody>
      </p:sp>
    </p:spTree>
    <p:extLst>
      <p:ext uri="{BB962C8B-B14F-4D97-AF65-F5344CB8AC3E}">
        <p14:creationId xmlns:p14="http://schemas.microsoft.com/office/powerpoint/2010/main" val="66995572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12121"/>
                </a:solidFill>
                <a:effectLst/>
                <a:latin typeface="Cambria" panose="02040503050406030204" pitchFamily="18" charset="0"/>
              </a:rPr>
              <a:t>In this paper, the authors argue that this reflects a violation of Friedman’s “Fundamental Theorem of Biomedical Informatics,” and that a deeper epistemological change must occur in the </a:t>
            </a:r>
            <a:r>
              <a:rPr lang="en-US" b="0" i="0" err="1">
                <a:solidFill>
                  <a:srgbClr val="212121"/>
                </a:solidFill>
                <a:effectLst/>
                <a:latin typeface="Cambria" panose="02040503050406030204" pitchFamily="18" charset="0"/>
              </a:rPr>
              <a:t>cNLP</a:t>
            </a:r>
            <a:r>
              <a:rPr lang="en-US" b="0" i="0">
                <a:solidFill>
                  <a:srgbClr val="212121"/>
                </a:solidFill>
                <a:effectLst/>
                <a:latin typeface="Cambria" panose="02040503050406030204" pitchFamily="18" charset="0"/>
              </a:rPr>
              <a:t> field, as a parallel step alongside any technical or structural improvements. We propose that researchers shift away from designing </a:t>
            </a:r>
            <a:r>
              <a:rPr lang="en-US" b="0" i="0" err="1">
                <a:solidFill>
                  <a:srgbClr val="212121"/>
                </a:solidFill>
                <a:effectLst/>
                <a:latin typeface="Cambria" panose="02040503050406030204" pitchFamily="18" charset="0"/>
              </a:rPr>
              <a:t>cNLP</a:t>
            </a:r>
            <a:r>
              <a:rPr lang="en-US" b="0" i="0">
                <a:solidFill>
                  <a:srgbClr val="212121"/>
                </a:solidFill>
                <a:effectLst/>
                <a:latin typeface="Cambria" panose="02040503050406030204" pitchFamily="18" charset="0"/>
              </a:rPr>
              <a:t> systems independent of clinical needs, in which </a:t>
            </a:r>
            <a:r>
              <a:rPr lang="en-US" b="0" i="0" err="1">
                <a:solidFill>
                  <a:srgbClr val="212121"/>
                </a:solidFill>
                <a:effectLst/>
                <a:latin typeface="Cambria" panose="02040503050406030204" pitchFamily="18" charset="0"/>
              </a:rPr>
              <a:t>cNLP</a:t>
            </a:r>
            <a:r>
              <a:rPr lang="en-US" b="0" i="0">
                <a:solidFill>
                  <a:srgbClr val="212121"/>
                </a:solidFill>
                <a:effectLst/>
                <a:latin typeface="Cambria" panose="02040503050406030204" pitchFamily="18" charset="0"/>
              </a:rPr>
              <a:t> tasks are ends in themselves—</a:t>
            </a:r>
            <a:r>
              <a:rPr lang="en-US" b="1" i="0">
                <a:solidFill>
                  <a:srgbClr val="212121"/>
                </a:solidFill>
                <a:effectLst/>
                <a:latin typeface="Cambria" panose="02040503050406030204" pitchFamily="18" charset="0"/>
              </a:rPr>
              <a:t>“tasks as decisions”</a:t>
            </a:r>
            <a:r>
              <a:rPr lang="en-US" b="0" i="0">
                <a:solidFill>
                  <a:srgbClr val="212121"/>
                </a:solidFill>
                <a:effectLst/>
                <a:latin typeface="Cambria" panose="02040503050406030204" pitchFamily="18" charset="0"/>
              </a:rPr>
              <a:t>—and toward systems that are directly guided by the needs of clinicians in realistic decision-making contexts—“</a:t>
            </a:r>
            <a:r>
              <a:rPr lang="en-US" b="1" i="0">
                <a:solidFill>
                  <a:srgbClr val="212121"/>
                </a:solidFill>
                <a:effectLst/>
                <a:latin typeface="Cambria" panose="02040503050406030204" pitchFamily="18" charset="0"/>
              </a:rPr>
              <a:t>tasks as needs.”</a:t>
            </a:r>
            <a:r>
              <a:rPr lang="en-US" b="0" i="0">
                <a:solidFill>
                  <a:srgbClr val="212121"/>
                </a:solidFill>
                <a:effectLst/>
                <a:latin typeface="Cambria" panose="02040503050406030204" pitchFamily="18" charset="0"/>
              </a:rPr>
              <a:t> </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109</a:t>
            </a:fld>
            <a:endParaRPr lang="en-US"/>
          </a:p>
        </p:txBody>
      </p:sp>
    </p:spTree>
    <p:extLst>
      <p:ext uri="{BB962C8B-B14F-4D97-AF65-F5344CB8AC3E}">
        <p14:creationId xmlns:p14="http://schemas.microsoft.com/office/powerpoint/2010/main" val="9864526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11</a:t>
            </a:fld>
            <a:endParaRPr lang="en-US"/>
          </a:p>
        </p:txBody>
      </p:sp>
    </p:spTree>
    <p:extLst>
      <p:ext uri="{BB962C8B-B14F-4D97-AF65-F5344CB8AC3E}">
        <p14:creationId xmlns:p14="http://schemas.microsoft.com/office/powerpoint/2010/main" val="356087313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12121"/>
                </a:solidFill>
                <a:effectLst/>
                <a:latin typeface="BlinkMacSystemFont"/>
              </a:rPr>
              <a:t>This two articles propose approaches and software on assessing net benefit as well as simulating a model’s clinical utility. The first one proposes a method to calculate model performance measures in the presence of resource constraints, with a focus on net benefit (NB). It is based on the Equator Network's TRIPOD guidelines recommend the calculation of the NB, which reflects whether the benefits conferred by intervening on true positives outweigh the harms conferred by intervening on false positives. </a:t>
            </a:r>
          </a:p>
          <a:p>
            <a:endParaRPr lang="en-US"/>
          </a:p>
          <a:p>
            <a:pPr algn="l"/>
            <a:r>
              <a:rPr lang="en-US" b="0" i="0">
                <a:solidFill>
                  <a:srgbClr val="212121"/>
                </a:solidFill>
                <a:effectLst/>
                <a:latin typeface="BlinkMacSystemFont"/>
              </a:rPr>
              <a:t>Using several case studies, the authors demonstrate the degree to which an absolute constraint diminishes the RNB of a hypothetical ICU admission model and the introduction of a relative constraint allows us to recoup some of the RNB but with a higher penalty for false positives.</a:t>
            </a:r>
          </a:p>
          <a:p>
            <a:pPr algn="l"/>
            <a:endParaRPr lang="en-US" b="0" i="0">
              <a:solidFill>
                <a:srgbClr val="212121"/>
              </a:solidFill>
              <a:effectLst/>
              <a:latin typeface="BlinkMacSystemFont"/>
            </a:endParaRPr>
          </a:p>
          <a:p>
            <a:pPr algn="l"/>
            <a:r>
              <a:rPr lang="en-US" b="0" i="0">
                <a:solidFill>
                  <a:srgbClr val="212121"/>
                </a:solidFill>
                <a:effectLst/>
                <a:latin typeface="BlinkMacSystemFont"/>
              </a:rPr>
              <a:t>RNB can be calculated in silico before the model's output is used to guide care. Accounting for the constraint changes the optimal strategy for ICU bed allocation.</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110</a:t>
            </a:fld>
            <a:endParaRPr lang="en-US"/>
          </a:p>
        </p:txBody>
      </p:sp>
    </p:spTree>
    <p:extLst>
      <p:ext uri="{BB962C8B-B14F-4D97-AF65-F5344CB8AC3E}">
        <p14:creationId xmlns:p14="http://schemas.microsoft.com/office/powerpoint/2010/main" val="179469989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212121"/>
              </a:solidFill>
              <a:effectLst/>
              <a:latin typeface="BlinkMacSystemFont"/>
            </a:endParaRPr>
          </a:p>
          <a:p>
            <a:r>
              <a:rPr lang="en-US" b="0" i="0">
                <a:solidFill>
                  <a:srgbClr val="212121"/>
                </a:solidFill>
                <a:effectLst/>
                <a:latin typeface="BlinkMacSystemFont"/>
              </a:rPr>
              <a:t>The authors refer to the NB achievable in the presence of resource constraints as the realized net benefit (RNB), and provide formulae for calculating the RNB.</a:t>
            </a:r>
          </a:p>
          <a:p>
            <a:endParaRPr lang="en-US" b="0" i="0">
              <a:solidFill>
                <a:srgbClr val="212121"/>
              </a:solidFill>
              <a:effectLst/>
              <a:latin typeface="BlinkMacSystemFont"/>
            </a:endParaRPr>
          </a:p>
          <a:p>
            <a:r>
              <a:rPr lang="en-US"/>
              <a:t>On the left is a toy data set where col 1, is patient ID, col 2 is truth, col 3 is predicted risk of needing ICU, and col 4 is the decision based on the current policy (i.e. transfer patient &gt; p = 0.2)</a:t>
            </a:r>
          </a:p>
          <a:p>
            <a:endParaRPr lang="en-US"/>
          </a:p>
          <a:p>
            <a:r>
              <a:rPr lang="en-US"/>
              <a:t>Assume there is unlimited capacity, as in all patients &gt; 0.2 will be accommodated in the ICU. In that case, our Net-Benefit is 0.35 (no units because it is a unitless quantity).</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111</a:t>
            </a:fld>
            <a:endParaRPr lang="en-US"/>
          </a:p>
        </p:txBody>
      </p:sp>
    </p:spTree>
    <p:extLst>
      <p:ext uri="{BB962C8B-B14F-4D97-AF65-F5344CB8AC3E}">
        <p14:creationId xmlns:p14="http://schemas.microsoft.com/office/powerpoint/2010/main" val="142043803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Red line = ICU capacity of 3 beds.</a:t>
            </a:r>
          </a:p>
          <a:p>
            <a:r>
              <a:rPr lang="en-US"/>
              <a:t>In that situation, we can not transfer patients 4, 5, 6 and we do not realize the benefit they would have had.</a:t>
            </a:r>
          </a:p>
          <a:p>
            <a:endParaRPr lang="en-US"/>
          </a:p>
          <a:p>
            <a:r>
              <a:rPr lang="en-US"/>
              <a:t>Hence under resource constraints, the benefit is lower (0.175). </a:t>
            </a:r>
          </a:p>
          <a:p>
            <a:endParaRPr lang="en-US"/>
          </a:p>
          <a:p>
            <a:r>
              <a:rPr lang="en-US" b="0" i="0">
                <a:solidFill>
                  <a:srgbClr val="212121"/>
                </a:solidFill>
                <a:effectLst/>
                <a:latin typeface="BlinkMacSystemFont"/>
              </a:rPr>
              <a:t>This study provides a method to account for resource constraints when planning model-based interventions, either to avoid implementations where constraints are expected to play a larger role or to design more creative solutions (</a:t>
            </a:r>
            <a:r>
              <a:rPr lang="en-US" b="0" i="0" err="1">
                <a:solidFill>
                  <a:srgbClr val="212121"/>
                </a:solidFill>
                <a:effectLst/>
                <a:latin typeface="BlinkMacSystemFont"/>
              </a:rPr>
              <a:t>eg</a:t>
            </a:r>
            <a:r>
              <a:rPr lang="en-US" b="0" i="0">
                <a:solidFill>
                  <a:srgbClr val="212121"/>
                </a:solidFill>
                <a:effectLst/>
                <a:latin typeface="BlinkMacSystemFont"/>
              </a:rPr>
              <a:t>, converted ICU beds) to overcome absolute constraints when possible.</a:t>
            </a:r>
            <a:endParaRPr lang="en-US"/>
          </a:p>
          <a:p>
            <a:endParaRPr lang="en-US"/>
          </a:p>
          <a:p>
            <a:r>
              <a:rPr lang="en-US"/>
              <a:t>We should routinely do such analysis. The APLUS paper provides software to do that.</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112</a:t>
            </a:fld>
            <a:endParaRPr lang="en-US"/>
          </a:p>
        </p:txBody>
      </p:sp>
    </p:spTree>
    <p:extLst>
      <p:ext uri="{BB962C8B-B14F-4D97-AF65-F5344CB8AC3E}">
        <p14:creationId xmlns:p14="http://schemas.microsoft.com/office/powerpoint/2010/main" val="241062101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spcBef>
                <a:spcPts val="0"/>
              </a:spcBef>
              <a:spcAft>
                <a:spcPts val="0"/>
              </a:spcAft>
            </a:pPr>
            <a:r>
              <a:rPr lang="en-US" sz="1200" b="1" i="0" u="none" strike="noStrike">
                <a:solidFill>
                  <a:srgbClr val="7571F7"/>
                </a:solidFill>
                <a:effectLst/>
                <a:latin typeface="Source Sans Pro" panose="020B0503030403020204" pitchFamily="34" charset="0"/>
              </a:rPr>
              <a:t>APLUS</a:t>
            </a:r>
            <a:r>
              <a:rPr lang="en-US" sz="1200" b="0" i="0" u="none" strike="noStrike">
                <a:solidFill>
                  <a:srgbClr val="000000"/>
                </a:solidFill>
                <a:effectLst/>
                <a:latin typeface="Source Sans Pro" panose="020B0503030403020204" pitchFamily="34" charset="0"/>
              </a:rPr>
              <a:t> requires </a:t>
            </a:r>
            <a:r>
              <a:rPr lang="en-US" sz="1200" b="1" i="0" u="none" strike="noStrike">
                <a:solidFill>
                  <a:srgbClr val="000000"/>
                </a:solidFill>
                <a:effectLst/>
                <a:latin typeface="Source Sans Pro" panose="020B0503030403020204" pitchFamily="34" charset="0"/>
              </a:rPr>
              <a:t>two inputs</a:t>
            </a:r>
            <a:r>
              <a:rPr lang="en-US" sz="1200" b="0" i="0" u="none" strike="noStrike">
                <a:solidFill>
                  <a:srgbClr val="000000"/>
                </a:solidFill>
                <a:effectLst/>
                <a:latin typeface="Source Sans Pro" panose="020B0503030403020204" pitchFamily="34" charset="0"/>
              </a:rPr>
              <a:t>: a workflow diagram and a CSV of model predictions</a:t>
            </a:r>
            <a:r>
              <a:rPr lang="en-US" sz="1200" b="0" i="0" u="none" strike="noStrike">
                <a:solidFill>
                  <a:schemeClr val="tx1"/>
                </a:solidFill>
                <a:effectLst/>
                <a:latin typeface="Calibri" pitchFamily="34" charset="0"/>
              </a:rPr>
              <a:t>. </a:t>
            </a:r>
            <a:r>
              <a:rPr lang="en-US" sz="1200" b="1" i="0" u="none" strike="noStrike">
                <a:solidFill>
                  <a:srgbClr val="7571F7"/>
                </a:solidFill>
                <a:effectLst/>
                <a:latin typeface="Source Sans Pro" panose="020B0503030403020204" pitchFamily="34" charset="0"/>
              </a:rPr>
              <a:t>APLUS</a:t>
            </a:r>
            <a:r>
              <a:rPr lang="en-US" sz="1200" b="0" i="0" u="none" strike="noStrike">
                <a:solidFill>
                  <a:srgbClr val="000000"/>
                </a:solidFill>
                <a:effectLst/>
                <a:latin typeface="Source Sans Pro" panose="020B0503030403020204" pitchFamily="34" charset="0"/>
              </a:rPr>
              <a:t> quantifies the </a:t>
            </a:r>
            <a:r>
              <a:rPr lang="en-US" sz="1200" b="1" i="0" u="none" strike="noStrike">
                <a:solidFill>
                  <a:srgbClr val="000000"/>
                </a:solidFill>
                <a:effectLst/>
                <a:latin typeface="Source Sans Pro" panose="020B0503030403020204" pitchFamily="34" charset="0"/>
              </a:rPr>
              <a:t>achievable utility</a:t>
            </a:r>
            <a:r>
              <a:rPr lang="en-US" sz="1200" b="0" i="0" u="none" strike="noStrike">
                <a:solidFill>
                  <a:srgbClr val="000000"/>
                </a:solidFill>
                <a:effectLst/>
                <a:latin typeface="Source Sans Pro" panose="020B0503030403020204" pitchFamily="34" charset="0"/>
              </a:rPr>
              <a:t> of using each ML model under different workflow </a:t>
            </a:r>
            <a:r>
              <a:rPr lang="en-US" sz="1200" b="1" i="0" u="none" strike="noStrike">
                <a:solidFill>
                  <a:srgbClr val="000000"/>
                </a:solidFill>
                <a:effectLst/>
                <a:latin typeface="Source Sans Pro" panose="020B0503030403020204" pitchFamily="34" charset="0"/>
              </a:rPr>
              <a:t>constraints</a:t>
            </a:r>
            <a:endParaRPr lang="en-US" b="0">
              <a:effectLst/>
            </a:endParaRPr>
          </a:p>
          <a:p>
            <a:endParaRPr lang="en-US"/>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113</a:t>
            </a:fld>
            <a:endParaRPr lang="en-US"/>
          </a:p>
        </p:txBody>
      </p:sp>
    </p:spTree>
    <p:extLst>
      <p:ext uri="{BB962C8B-B14F-4D97-AF65-F5344CB8AC3E}">
        <p14:creationId xmlns:p14="http://schemas.microsoft.com/office/powerpoint/2010/main" val="11724513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Key point here is that if the probability that a doctor reads the alert is high, then at some point the downstream workflow gets clogged up / overwhelmed, and at that point the value of having a deep learning model is higher than a blanket “treat all” strategy. i.e. this is the point at which using a model to find cases becomes valuable.</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114</a:t>
            </a:fld>
            <a:endParaRPr lang="en-US"/>
          </a:p>
        </p:txBody>
      </p:sp>
    </p:spTree>
    <p:extLst>
      <p:ext uri="{BB962C8B-B14F-4D97-AF65-F5344CB8AC3E}">
        <p14:creationId xmlns:p14="http://schemas.microsoft.com/office/powerpoint/2010/main" val="95226707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115</a:t>
            </a:fld>
            <a:endParaRPr lang="en-US"/>
          </a:p>
        </p:txBody>
      </p:sp>
    </p:spTree>
    <p:extLst>
      <p:ext uri="{BB962C8B-B14F-4D97-AF65-F5344CB8AC3E}">
        <p14:creationId xmlns:p14="http://schemas.microsoft.com/office/powerpoint/2010/main" val="13745073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diagram illustrating the three steps of our method: (1) supervised fine-tuning (SFT), (2) reward model (RM) training, and (3) reinforcement learning via proximal policy optimization (PPO) on this reward model. Blue arrows indicate that this data is used to train one of our models. In Step 2, boxes A-D are samples from our models that get ranked by labelers. See Section 3 for more details on our method. </a:t>
            </a:r>
          </a:p>
        </p:txBody>
      </p:sp>
      <p:sp>
        <p:nvSpPr>
          <p:cNvPr id="4" name="Slide Number Placeholder 3"/>
          <p:cNvSpPr>
            <a:spLocks noGrp="1"/>
          </p:cNvSpPr>
          <p:nvPr>
            <p:ph type="sldNum" sz="quarter" idx="5"/>
          </p:nvPr>
        </p:nvSpPr>
        <p:spPr/>
        <p:txBody>
          <a:bodyPr/>
          <a:lstStyle/>
          <a:p>
            <a:fld id="{CEFA16CB-AEBE-4616-A0C2-923B64A8254D}" type="slidenum">
              <a:rPr lang="en-US" smtClean="0"/>
              <a:pPr/>
              <a:t>116</a:t>
            </a:fld>
            <a:endParaRPr lang="en-US"/>
          </a:p>
        </p:txBody>
      </p:sp>
    </p:spTree>
    <p:extLst>
      <p:ext uri="{BB962C8B-B14F-4D97-AF65-F5344CB8AC3E}">
        <p14:creationId xmlns:p14="http://schemas.microsoft.com/office/powerpoint/2010/main" val="140261409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117</a:t>
            </a:fld>
            <a:endParaRPr lang="en-US"/>
          </a:p>
        </p:txBody>
      </p:sp>
    </p:spTree>
    <p:extLst>
      <p:ext uri="{BB962C8B-B14F-4D97-AF65-F5344CB8AC3E}">
        <p14:creationId xmlns:p14="http://schemas.microsoft.com/office/powerpoint/2010/main" val="913144741"/>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118</a:t>
            </a:fld>
            <a:endParaRPr lang="en-US"/>
          </a:p>
        </p:txBody>
      </p:sp>
    </p:spTree>
    <p:extLst>
      <p:ext uri="{BB962C8B-B14F-4D97-AF65-F5344CB8AC3E}">
        <p14:creationId xmlns:p14="http://schemas.microsoft.com/office/powerpoint/2010/main" val="294921312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119</a:t>
            </a:fld>
            <a:endParaRPr lang="en-US"/>
          </a:p>
        </p:txBody>
      </p:sp>
    </p:spTree>
    <p:extLst>
      <p:ext uri="{BB962C8B-B14F-4D97-AF65-F5344CB8AC3E}">
        <p14:creationId xmlns:p14="http://schemas.microsoft.com/office/powerpoint/2010/main" val="4217895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b="0" i="0">
                <a:solidFill>
                  <a:srgbClr val="000000"/>
                </a:solidFill>
                <a:effectLst/>
                <a:latin typeface="Arial" panose="020B0604020202020204" pitchFamily="34" charset="0"/>
              </a:rPr>
              <a:t>Electronic health record data from 277 hospitals across five counties (France, Germany, Italy, Singapore, and the US), were used to evaluate the risk profiles of post-acute sequelae of COVID-19 (PASC or long-COVID). All data was obtained from hospitals participating in the federated, multinational Consortium for Clinical Characterization of COVID-19 by EHR (4CE). </a:t>
            </a:r>
          </a:p>
          <a:p>
            <a:pPr marL="171450" indent="-171450">
              <a:buFontTx/>
              <a:buChar char="-"/>
            </a:pPr>
            <a:endParaRPr lang="en-US" b="0" i="0">
              <a:solidFill>
                <a:srgbClr val="000000"/>
              </a:solidFill>
              <a:effectLst/>
              <a:latin typeface="Arial" panose="020B0604020202020204" pitchFamily="34" charset="0"/>
            </a:endParaRPr>
          </a:p>
          <a:p>
            <a:pPr marL="0" indent="0">
              <a:buFontTx/>
              <a:buNone/>
            </a:pPr>
            <a:r>
              <a:rPr lang="en-US" b="0" i="0">
                <a:solidFill>
                  <a:srgbClr val="000000"/>
                </a:solidFill>
                <a:effectLst/>
                <a:latin typeface="Arial" panose="020B0604020202020204" pitchFamily="34" charset="0"/>
              </a:rPr>
              <a:t>[- ICD codes were mapped to </a:t>
            </a:r>
            <a:r>
              <a:rPr lang="en-US" b="0" i="0" err="1">
                <a:solidFill>
                  <a:srgbClr val="000000"/>
                </a:solidFill>
                <a:effectLst/>
                <a:latin typeface="Arial" panose="020B0604020202020204" pitchFamily="34" charset="0"/>
              </a:rPr>
              <a:t>PheCodes</a:t>
            </a:r>
            <a:r>
              <a:rPr lang="en-US" b="0" i="0">
                <a:solidFill>
                  <a:srgbClr val="000000"/>
                </a:solidFill>
                <a:effectLst/>
                <a:latin typeface="Arial" panose="020B0604020202020204" pitchFamily="34" charset="0"/>
              </a:rPr>
              <a:t> and the cumulative incidence of different conditions were compared between COVID-19 and comparable non-COVID-19 controls. Conditions from multiple organ systems (e.g. cardiovascular, dermatologic, metabolic, neurologic, pulmonary, sensory, etc.) were evaluated. - The study also evaluated temporal changes in the cumulative incidence of conditions over the calendar year (Jan 1, 2020 – March 30, 2021). ]</a:t>
            </a:r>
            <a:br>
              <a:rPr lang="en-US"/>
            </a:b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12</a:t>
            </a:fld>
            <a:endParaRPr lang="en-US"/>
          </a:p>
        </p:txBody>
      </p:sp>
    </p:spTree>
    <p:extLst>
      <p:ext uri="{BB962C8B-B14F-4D97-AF65-F5344CB8AC3E}">
        <p14:creationId xmlns:p14="http://schemas.microsoft.com/office/powerpoint/2010/main" val="102629038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120</a:t>
            </a:fld>
            <a:endParaRPr lang="en-US"/>
          </a:p>
        </p:txBody>
      </p:sp>
    </p:spTree>
    <p:extLst>
      <p:ext uri="{BB962C8B-B14F-4D97-AF65-F5344CB8AC3E}">
        <p14:creationId xmlns:p14="http://schemas.microsoft.com/office/powerpoint/2010/main" val="23716946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121</a:t>
            </a:fld>
            <a:endParaRPr lang="en-US"/>
          </a:p>
        </p:txBody>
      </p:sp>
    </p:spTree>
    <p:extLst>
      <p:ext uri="{BB962C8B-B14F-4D97-AF65-F5344CB8AC3E}">
        <p14:creationId xmlns:p14="http://schemas.microsoft.com/office/powerpoint/2010/main" val="44354955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don’t have perfect high-quality data</a:t>
            </a:r>
          </a:p>
          <a:p>
            <a:r>
              <a:rPr lang="en-US" dirty="0"/>
              <a:t>We don’t have perfect generalizable and unbiased model</a:t>
            </a:r>
          </a:p>
          <a:p>
            <a:r>
              <a:rPr lang="en-US" dirty="0"/>
              <a:t>But as all these papers showed, you can still take actions to improve the data, improve the model or both</a:t>
            </a:r>
          </a:p>
          <a:p>
            <a:r>
              <a:rPr lang="en-US" dirty="0"/>
              <a:t>To continuously improve both model and data, we should move from reactive to proactive AI/ML </a:t>
            </a:r>
          </a:p>
          <a:p>
            <a:r>
              <a:rPr lang="en-US" b="0" i="0" dirty="0">
                <a:solidFill>
                  <a:srgbClr val="333333"/>
                </a:solidFill>
                <a:effectLst/>
                <a:latin typeface="Guardian TextSans Web"/>
              </a:rPr>
              <a:t>The steps of conventional ML workflows reacts to human expert input, whereas proactive ML has 2 key cycles to automate feature engineering (level 1) and refine upstream data collection/preparation (level 2). </a:t>
            </a:r>
          </a:p>
          <a:p>
            <a:r>
              <a:rPr lang="en-US" b="0" i="0" dirty="0">
                <a:solidFill>
                  <a:srgbClr val="333333"/>
                </a:solidFill>
                <a:effectLst/>
                <a:latin typeface="Guardian TextSans Web"/>
              </a:rPr>
              <a:t>Let the proactive AI/ML help us identify data weakness, and automate targeted data collection and augmentation that further improve the model </a:t>
            </a: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122</a:t>
            </a:fld>
            <a:endParaRPr lang="en-US"/>
          </a:p>
        </p:txBody>
      </p:sp>
    </p:spTree>
    <p:extLst>
      <p:ext uri="{BB962C8B-B14F-4D97-AF65-F5344CB8AC3E}">
        <p14:creationId xmlns:p14="http://schemas.microsoft.com/office/powerpoint/2010/main" val="32314272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not an easy journey, but as the old idiom says “per aspera ad astra”.</a:t>
            </a:r>
          </a:p>
        </p:txBody>
      </p:sp>
      <p:sp>
        <p:nvSpPr>
          <p:cNvPr id="4" name="Slide Number Placeholder 3"/>
          <p:cNvSpPr>
            <a:spLocks noGrp="1"/>
          </p:cNvSpPr>
          <p:nvPr>
            <p:ph type="sldNum" sz="quarter" idx="5"/>
          </p:nvPr>
        </p:nvSpPr>
        <p:spPr/>
        <p:txBody>
          <a:bodyPr/>
          <a:lstStyle/>
          <a:p>
            <a:fld id="{CEFA16CB-AEBE-4616-A0C2-923B64A8254D}" type="slidenum">
              <a:rPr lang="en-US" smtClean="0"/>
              <a:pPr/>
              <a:t>123</a:t>
            </a:fld>
            <a:endParaRPr lang="en-US"/>
          </a:p>
        </p:txBody>
      </p:sp>
    </p:spTree>
    <p:extLst>
      <p:ext uri="{BB962C8B-B14F-4D97-AF65-F5344CB8AC3E}">
        <p14:creationId xmlns:p14="http://schemas.microsoft.com/office/powerpoint/2010/main" val="27991141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Arial" panose="020B0604020202020204" pitchFamily="34" charset="0"/>
              </a:rPr>
              <a:t>Specifically, COVID-19 patients who were hospitalized were found to be at an increased risk for new cardiac and neurological sequalae, including heart failure, delirium, and cognitive dysfunction/altered mental status.</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13</a:t>
            </a:fld>
            <a:endParaRPr lang="en-US"/>
          </a:p>
        </p:txBody>
      </p:sp>
    </p:spTree>
    <p:extLst>
      <p:ext uri="{BB962C8B-B14F-4D97-AF65-F5344CB8AC3E}">
        <p14:creationId xmlns:p14="http://schemas.microsoft.com/office/powerpoint/2010/main" val="35140782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14</a:t>
            </a:fld>
            <a:endParaRPr lang="en-US"/>
          </a:p>
        </p:txBody>
      </p:sp>
    </p:spTree>
    <p:extLst>
      <p:ext uri="{BB962C8B-B14F-4D97-AF65-F5344CB8AC3E}">
        <p14:creationId xmlns:p14="http://schemas.microsoft.com/office/powerpoint/2010/main" val="3520860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docs-Calibri"/>
              </a:rPr>
              <a:t>- This study analyses of over 137 symptoms and conditions, and identified four reproducible post-acute sequelae of SARS-CoV-2 infection post-acute sequelae of SARS-CoV-2 infection (PASC) </a:t>
            </a:r>
            <a:r>
              <a:rPr lang="en-US" b="0" i="0" err="1">
                <a:solidFill>
                  <a:srgbClr val="000000"/>
                </a:solidFill>
                <a:effectLst/>
                <a:latin typeface="docs-Calibri"/>
              </a:rPr>
              <a:t>subphenotypes</a:t>
            </a:r>
            <a:r>
              <a:rPr lang="en-US" b="0" i="0">
                <a:solidFill>
                  <a:srgbClr val="000000"/>
                </a:solidFill>
                <a:effectLst/>
                <a:latin typeface="docs-Calibri"/>
              </a:rPr>
              <a:t>. - It provides insights into the heterogeneity of PASC and may inform stratified decision-making in the management of PASC conditions</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15</a:t>
            </a:fld>
            <a:endParaRPr lang="en-US"/>
          </a:p>
        </p:txBody>
      </p:sp>
    </p:spTree>
    <p:extLst>
      <p:ext uri="{BB962C8B-B14F-4D97-AF65-F5344CB8AC3E}">
        <p14:creationId xmlns:p14="http://schemas.microsoft.com/office/powerpoint/2010/main" val="20481261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docs-Calibri"/>
              </a:rPr>
              <a:t>- Most studies of its kind have examined these conditions individually without providing evidence on co-occurring conditions. This study leveraged the electronic health record data of two large cohorts. - This study leveraged a topic modeling (TM) approach to learn the co-incidence patterns, which is more appropriate compared to methods like principal component analysis (PCA). - This study is performed in distinct geographic regions and their study period covers multiple SARS-CoV-2 virus variants.</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16</a:t>
            </a:fld>
            <a:endParaRPr lang="en-US"/>
          </a:p>
        </p:txBody>
      </p:sp>
    </p:spTree>
    <p:extLst>
      <p:ext uri="{BB962C8B-B14F-4D97-AF65-F5344CB8AC3E}">
        <p14:creationId xmlns:p14="http://schemas.microsoft.com/office/powerpoint/2010/main" val="13736551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17</a:t>
            </a:fld>
            <a:endParaRPr lang="en-US"/>
          </a:p>
        </p:txBody>
      </p:sp>
    </p:spTree>
    <p:extLst>
      <p:ext uri="{BB962C8B-B14F-4D97-AF65-F5344CB8AC3E}">
        <p14:creationId xmlns:p14="http://schemas.microsoft.com/office/powerpoint/2010/main" val="2989098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r>
              <a:rPr lang="en-US"/>
              <a:t>Objective: Identify Performance Measures for Digital Exposure Notification (DEN) tools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Develop meaningful metrics from disparate, deidentified, aggregate data infrastructure</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b="0" i="0">
                <a:solidFill>
                  <a:srgbClr val="212121"/>
                </a:solidFill>
                <a:effectLst/>
                <a:latin typeface="BlinkMacSystemFont"/>
              </a:rPr>
              <a:t>We conducted an environmental scan of DEN documentation and relevant publications. Participation in multidisciplinary collaborative environments facilitated shared learning. Compilation of available data sources and their relevance to implementation and operation workflows were synthesized to develop implementation evaluation constructs.</a:t>
            </a:r>
            <a:endParaRPr lang="en-US"/>
          </a:p>
          <a:p>
            <a:r>
              <a:rPr lang="en-US"/>
              <a:t> </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18</a:t>
            </a:fld>
            <a:endParaRPr lang="en-US"/>
          </a:p>
        </p:txBody>
      </p:sp>
    </p:spTree>
    <p:extLst>
      <p:ext uri="{BB962C8B-B14F-4D97-AF65-F5344CB8AC3E}">
        <p14:creationId xmlns:p14="http://schemas.microsoft.com/office/powerpoint/2010/main" val="5093332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12121"/>
                </a:solidFill>
                <a:effectLst/>
                <a:latin typeface="BlinkMacSystemFont"/>
              </a:rPr>
              <a:t>They identified 8 useful performance indicators within reach, engagement, and effectiveness constructs.</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19</a:t>
            </a:fld>
            <a:endParaRPr lang="en-US"/>
          </a:p>
        </p:txBody>
      </p:sp>
    </p:spTree>
    <p:extLst>
      <p:ext uri="{BB962C8B-B14F-4D97-AF65-F5344CB8AC3E}">
        <p14:creationId xmlns:p14="http://schemas.microsoft.com/office/powerpoint/2010/main" val="3079169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2</a:t>
            </a:fld>
            <a:endParaRPr lang="en-US"/>
          </a:p>
        </p:txBody>
      </p:sp>
    </p:spTree>
    <p:extLst>
      <p:ext uri="{BB962C8B-B14F-4D97-AF65-F5344CB8AC3E}">
        <p14:creationId xmlns:p14="http://schemas.microsoft.com/office/powerpoint/2010/main" val="118326308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DengXian" panose="02010600030101010101" pitchFamily="2" charset="-122"/>
              </a:rPr>
              <a:t>Systematic review and meta-analysis have long been adopted in global health research for aggregating existing studies. While they can synthesize existing evidence, additional insights from published studies can be unlocked by extra steps of curating published studies and further modeling analysis. Zhang and colleagues showcased that this is both feasible and beneficial by systematically reviewing, geolocating and modeling published studies on spotted fever group (SFG) rickettsioses in order to map the risks at the global scale</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20</a:t>
            </a:fld>
            <a:endParaRPr lang="en-US"/>
          </a:p>
        </p:txBody>
      </p:sp>
    </p:spTree>
    <p:extLst>
      <p:ext uri="{BB962C8B-B14F-4D97-AF65-F5344CB8AC3E}">
        <p14:creationId xmlns:p14="http://schemas.microsoft.com/office/powerpoint/2010/main" val="3397002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DengXian" panose="02010600030101010101" pitchFamily="2" charset="-122"/>
              </a:rPr>
              <a:t>Notably, the authors used geo-positioning to augment the reviewed studies with occurrence locations for studying geographical distribution patterns of </a:t>
            </a:r>
            <a:r>
              <a:rPr lang="en-US" sz="1800" err="1">
                <a:effectLst/>
                <a:latin typeface="Times New Roman" panose="02020603050405020304" pitchFamily="18" charset="0"/>
                <a:ea typeface="DengXian" panose="02010600030101010101" pitchFamily="2" charset="-122"/>
              </a:rPr>
              <a:t>rickettsiae</a:t>
            </a:r>
            <a:r>
              <a:rPr lang="en-US" sz="1800">
                <a:effectLst/>
                <a:latin typeface="Times New Roman" panose="02020603050405020304" pitchFamily="18" charset="0"/>
                <a:ea typeface="DengXian" panose="02010600030101010101" pitchFamily="2" charset="-122"/>
              </a:rPr>
              <a:t> species, vectors, and their impact on clinical presentations. The fresh insights on disease transmission, spread and outbreaks would be otherwise difficult to obtain but for the augmented spatial data.</a:t>
            </a:r>
          </a:p>
          <a:p>
            <a:endParaRPr lang="en-US" sz="1800">
              <a:effectLst/>
              <a:latin typeface="Times New Roman" panose="02020603050405020304" pitchFamily="18" charset="0"/>
              <a:ea typeface="DengXian" panose="02010600030101010101" pitchFamily="2" charset="-122"/>
            </a:endParaRPr>
          </a:p>
          <a:p>
            <a:r>
              <a:rPr lang="en-US" sz="1800">
                <a:effectLst/>
                <a:latin typeface="Times New Roman" panose="02020603050405020304" pitchFamily="18" charset="0"/>
                <a:ea typeface="DengXian" panose="02010600030101010101" pitchFamily="2" charset="-122"/>
              </a:rPr>
              <a:t>Another notable feature of this study is using machine learning to inform surveillance and guide targeted data collection. The authors predicted the risk of potential SFGR occurrences at locations with little or no epidemiological investigation to guide future field investigation and surveillance.</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21</a:t>
            </a:fld>
            <a:endParaRPr lang="en-US"/>
          </a:p>
        </p:txBody>
      </p:sp>
    </p:spTree>
    <p:extLst>
      <p:ext uri="{BB962C8B-B14F-4D97-AF65-F5344CB8AC3E}">
        <p14:creationId xmlns:p14="http://schemas.microsoft.com/office/powerpoint/2010/main" val="26772848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22</a:t>
            </a:fld>
            <a:endParaRPr lang="en-US"/>
          </a:p>
        </p:txBody>
      </p:sp>
    </p:spTree>
    <p:extLst>
      <p:ext uri="{BB962C8B-B14F-4D97-AF65-F5344CB8AC3E}">
        <p14:creationId xmlns:p14="http://schemas.microsoft.com/office/powerpoint/2010/main" val="443278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23</a:t>
            </a:fld>
            <a:endParaRPr lang="en-US"/>
          </a:p>
        </p:txBody>
      </p:sp>
    </p:spTree>
    <p:extLst>
      <p:ext uri="{BB962C8B-B14F-4D97-AF65-F5344CB8AC3E}">
        <p14:creationId xmlns:p14="http://schemas.microsoft.com/office/powerpoint/2010/main" val="25995889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effectLst/>
                <a:latin typeface="+mn-lt"/>
                <a:ea typeface="+mn-ea"/>
                <a:cs typeface="+mn-cs"/>
              </a:rPr>
              <a:t>Generating synthetic version of electronic health record (EHR) data has garnered an increasing amount of attention as a solution to enabl</a:t>
            </a:r>
            <a:r>
              <a:rPr lang="en-US" altLang="zh-CN" sz="1200" kern="1200">
                <a:solidFill>
                  <a:schemeClr val="tx1"/>
                </a:solidFill>
                <a:effectLst/>
                <a:latin typeface="+mn-lt"/>
                <a:ea typeface="+mn-ea"/>
                <a:cs typeface="+mn-cs"/>
              </a:rPr>
              <a:t>e</a:t>
            </a:r>
            <a:r>
              <a:rPr lang="en-US" sz="1200" kern="1200">
                <a:solidFill>
                  <a:schemeClr val="tx1"/>
                </a:solidFill>
                <a:effectLst/>
                <a:latin typeface="+mn-lt"/>
                <a:ea typeface="+mn-ea"/>
                <a:cs typeface="+mn-cs"/>
              </a:rPr>
              <a:t> the broad use of patient data at scale</a:t>
            </a:r>
            <a:r>
              <a:rPr lang="en-US" altLang="zh-CN" sz="1200" kern="1200">
                <a:solidFill>
                  <a:schemeClr val="tx1"/>
                </a:solidFill>
                <a:effectLst/>
                <a:latin typeface="+mn-lt"/>
                <a:ea typeface="+mn-ea"/>
                <a:cs typeface="+mn-cs"/>
              </a:rPr>
              <a:t>,</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which</a:t>
            </a:r>
            <a:r>
              <a:rPr lang="zh-CN" altLang="en-US" sz="1200" kern="1200">
                <a:solidFill>
                  <a:schemeClr val="tx1"/>
                </a:solidFill>
                <a:effectLst/>
                <a:latin typeface="+mn-lt"/>
                <a:ea typeface="+mn-ea"/>
                <a:cs typeface="+mn-cs"/>
              </a:rPr>
              <a:t> </a:t>
            </a:r>
            <a:r>
              <a:rPr lang="en-US" altLang="zh-CN" sz="1200" kern="1200">
                <a:solidFill>
                  <a:schemeClr val="tx1"/>
                </a:solidFill>
                <a:effectLst/>
                <a:latin typeface="+mn-lt"/>
                <a:ea typeface="+mn-ea"/>
                <a:cs typeface="+mn-cs"/>
              </a:rPr>
              <a:t>can</a:t>
            </a:r>
            <a:r>
              <a:rPr lang="zh-CN" altLang="en-US" sz="1200" kern="1200">
                <a:solidFill>
                  <a:schemeClr val="tx1"/>
                </a:solidFill>
                <a:effectLst/>
                <a:latin typeface="+mn-lt"/>
                <a:ea typeface="+mn-ea"/>
                <a:cs typeface="+mn-cs"/>
              </a:rPr>
              <a:t> </a:t>
            </a:r>
            <a:r>
              <a:rPr lang="en-US" sz="1200" kern="1200">
                <a:solidFill>
                  <a:schemeClr val="tx1"/>
                </a:solidFill>
                <a:effectLst/>
                <a:latin typeface="+mn-lt"/>
                <a:ea typeface="+mn-ea"/>
                <a:cs typeface="+mn-cs"/>
              </a:rPr>
              <a:t>maximiz</a:t>
            </a:r>
            <a:r>
              <a:rPr lang="en-US" altLang="zh-CN" sz="1200" kern="1200">
                <a:solidFill>
                  <a:schemeClr val="tx1"/>
                </a:solidFill>
                <a:effectLst/>
                <a:latin typeface="+mn-lt"/>
                <a:ea typeface="+mn-ea"/>
                <a:cs typeface="+mn-cs"/>
              </a:rPr>
              <a:t>e</a:t>
            </a:r>
            <a:r>
              <a:rPr lang="en-US" sz="1200" kern="1200">
                <a:solidFill>
                  <a:schemeClr val="tx1"/>
                </a:solidFill>
                <a:effectLst/>
                <a:latin typeface="+mn-lt"/>
                <a:ea typeface="+mn-ea"/>
                <a:cs typeface="+mn-cs"/>
              </a:rPr>
              <a:t> the value of EHR data to improve biomedicine and healthcare. Synthetic EHR data, when appropriately generated, can retain the statistical structures of the real EHRs on which they are based while dissolving the connections to real patients.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However,</a:t>
            </a:r>
            <a:r>
              <a:rPr lang="zh-CN" altLang="en-US" sz="1200" kern="1200">
                <a:solidFill>
                  <a:schemeClr val="tx1"/>
                </a:solidFill>
                <a:effectLst/>
                <a:latin typeface="+mn-lt"/>
                <a:ea typeface="+mn-ea"/>
                <a:cs typeface="+mn-cs"/>
              </a:rPr>
              <a:t> </a:t>
            </a:r>
            <a:r>
              <a:rPr lang="en-US" altLang="zh-CN" sz="1200" b="0" i="0" u="none" strike="noStrike" kern="1200">
                <a:solidFill>
                  <a:schemeClr val="tx1"/>
                </a:solidFill>
                <a:effectLst/>
                <a:latin typeface="Calibri" pitchFamily="34" charset="0"/>
                <a:ea typeface="MS PGothic" pitchFamily="34" charset="-128"/>
                <a:cs typeface="+mn-cs"/>
              </a:rPr>
              <a:t>t</a:t>
            </a:r>
            <a:r>
              <a:rPr lang="en-US" sz="1200" b="0" i="0" u="none" strike="noStrike" kern="1200">
                <a:solidFill>
                  <a:schemeClr val="tx1"/>
                </a:solidFill>
                <a:effectLst/>
                <a:latin typeface="Calibri" pitchFamily="34" charset="0"/>
                <a:ea typeface="MS PGothic" pitchFamily="34" charset="-128"/>
                <a:cs typeface="MS PGothic" charset="0"/>
              </a:rPr>
              <a:t>here is a lack of consensus on the evaluation metrics that should be applied to assess synthetic EHR data</a:t>
            </a:r>
            <a:r>
              <a:rPr lang="en-US" altLang="zh-CN" sz="1200" b="0" i="0" u="none" strike="noStrike" kern="1200">
                <a:solidFill>
                  <a:schemeClr val="tx1"/>
                </a:solidFill>
                <a:effectLst/>
                <a:latin typeface="Calibri" pitchFamily="34" charset="0"/>
                <a:ea typeface="MS PGothic" pitchFamily="34" charset="-128"/>
                <a:cs typeface="MS PGothic" charset="0"/>
              </a:rPr>
              <a:t>.</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There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is</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also</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disconnection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between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evaluation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and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use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cases.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a:solidFill>
                <a:schemeClr val="tx1"/>
              </a:solidFill>
              <a:effectLst/>
              <a:latin typeface="Calibri" pitchFamily="34" charset="0"/>
              <a:ea typeface="MS PGothic" pitchFamily="34" charset="-128"/>
              <a:cs typeface="MS PGothi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a:solidFill>
                  <a:schemeClr val="tx1"/>
                </a:solidFill>
                <a:effectLst/>
                <a:latin typeface="Calibri" pitchFamily="34" charset="0"/>
                <a:ea typeface="MS PGothic" pitchFamily="34" charset="-128"/>
                <a:cs typeface="MS PGothic" charset="0"/>
              </a:rPr>
              <a:t>In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this</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work,</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they</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sz="1200" b="0" i="0" u="none" strike="noStrike" kern="1200">
                <a:solidFill>
                  <a:schemeClr val="tx1"/>
                </a:solidFill>
                <a:effectLst/>
                <a:latin typeface="Calibri" pitchFamily="34" charset="0"/>
                <a:ea typeface="MS PGothic" pitchFamily="34" charset="-128"/>
                <a:cs typeface="MS PGothic" charset="0"/>
              </a:rPr>
              <a:t>introduce a </a:t>
            </a:r>
            <a:r>
              <a:rPr lang="en-US" altLang="zh-CN" sz="1200" b="0" i="0" u="none" strike="noStrike" kern="1200">
                <a:solidFill>
                  <a:schemeClr val="tx1"/>
                </a:solidFill>
                <a:effectLst/>
                <a:latin typeface="Calibri" pitchFamily="34" charset="0"/>
                <a:ea typeface="MS PGothic" pitchFamily="34" charset="-128"/>
                <a:cs typeface="MS PGothic" charset="0"/>
              </a:rPr>
              <a:t>multifaceted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and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use-case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customizable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sz="1200" b="0" i="0" u="none" strike="noStrike" kern="1200">
                <a:solidFill>
                  <a:schemeClr val="tx1"/>
                </a:solidFill>
                <a:effectLst/>
                <a:latin typeface="Calibri" pitchFamily="34" charset="0"/>
                <a:ea typeface="MS PGothic" pitchFamily="34" charset="-128"/>
                <a:cs typeface="MS PGothic" charset="0"/>
              </a:rPr>
              <a:t>benchmarking framework to evaluate </a:t>
            </a:r>
            <a:r>
              <a:rPr lang="en-US" altLang="zh-CN" sz="1200" b="0" i="0" u="none" strike="noStrike" kern="1200">
                <a:solidFill>
                  <a:schemeClr val="tx1"/>
                </a:solidFill>
                <a:effectLst/>
                <a:latin typeface="Calibri" pitchFamily="34" charset="0"/>
                <a:ea typeface="MS PGothic" pitchFamily="34" charset="-128"/>
                <a:cs typeface="MS PGothic" charset="0"/>
              </a:rPr>
              <a:t>synthetic</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EHR</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generation</a:t>
            </a:r>
            <a:r>
              <a:rPr lang="en-US" sz="1200" b="0" i="0" u="none" strike="noStrike" kern="1200">
                <a:solidFill>
                  <a:schemeClr val="tx1"/>
                </a:solidFill>
                <a:effectLst/>
                <a:latin typeface="Calibri" pitchFamily="34" charset="0"/>
                <a:ea typeface="MS PGothic" pitchFamily="34" charset="-128"/>
                <a:cs typeface="MS PGothic" charset="0"/>
              </a:rPr>
              <a:t> models</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in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systematic</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manner.</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The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framework</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contains</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3</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phases:</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1)</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synthetic</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EHR</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data</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generation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phase,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2)</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multifaceted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assessment</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phase,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and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3)</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model</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recommendation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phase.</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24</a:t>
            </a:fld>
            <a:endParaRPr lang="en-US"/>
          </a:p>
        </p:txBody>
      </p:sp>
    </p:spTree>
    <p:extLst>
      <p:ext uri="{BB962C8B-B14F-4D97-AF65-F5344CB8AC3E}">
        <p14:creationId xmlns:p14="http://schemas.microsoft.com/office/powerpoint/2010/main" val="17876465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a:solidFill>
                  <a:schemeClr val="tx1"/>
                </a:solidFill>
                <a:effectLst/>
                <a:latin typeface="Calibri" pitchFamily="34" charset="0"/>
                <a:ea typeface="MS PGothic" pitchFamily="34" charset="-128"/>
                <a:cs typeface="MS PGothic" charset="0"/>
              </a:rPr>
              <a:t>Based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on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the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real</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EHR</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datasets</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extracted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from</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Vanderbilt</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and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UW,</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they</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found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that</a:t>
            </a:r>
            <a:r>
              <a:rPr lang="en-US" sz="1200" b="0" i="0" u="none" strike="noStrike" kern="1200">
                <a:solidFill>
                  <a:schemeClr val="tx1"/>
                </a:solidFill>
                <a:effectLst/>
                <a:latin typeface="Calibri" pitchFamily="34" charset="0"/>
                <a:ea typeface="MS PGothic" pitchFamily="34" charset="-128"/>
                <a:cs typeface="MS PGothic" charset="0"/>
              </a:rPr>
              <a:t> privacy-utility tradeoff is evident</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in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synthetically</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generated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data</a:t>
            </a:r>
            <a:r>
              <a:rPr lang="en-US" sz="1200" b="0" i="0" u="none" strike="noStrike" kern="1200">
                <a:solidFill>
                  <a:schemeClr val="tx1"/>
                </a:solidFill>
                <a:effectLst/>
                <a:latin typeface="Calibri" pitchFamily="34" charset="0"/>
                <a:ea typeface="MS PGothic" pitchFamily="34" charset="-128"/>
                <a:cs typeface="MS PGothic" charset="0"/>
              </a:rPr>
              <a:t> from the fact that all pairs of utility and privacy metrics were negatively correlated.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Calibri" pitchFamily="34" charset="0"/>
              <a:ea typeface="MS PGothic" pitchFamily="34" charset="-128"/>
              <a:cs typeface="MS PGothi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a:solidFill>
                  <a:schemeClr val="tx1"/>
                </a:solidFill>
                <a:effectLst/>
                <a:latin typeface="Calibri" pitchFamily="34" charset="0"/>
                <a:ea typeface="MS PGothic" pitchFamily="34" charset="-128"/>
                <a:cs typeface="MS PGothic" charset="0"/>
              </a:rPr>
              <a:t>They</a:t>
            </a:r>
            <a:r>
              <a:rPr lang="en-US" sz="1200" b="0" i="0" u="none" strike="noStrike" kern="1200">
                <a:solidFill>
                  <a:schemeClr val="tx1"/>
                </a:solidFill>
                <a:effectLst/>
                <a:latin typeface="Calibri" pitchFamily="34" charset="0"/>
                <a:ea typeface="MS PGothic" pitchFamily="34" charset="-128"/>
                <a:cs typeface="MS PGothic" charset="0"/>
              </a:rPr>
              <a:t> consider three use cases of synthetic </a:t>
            </a:r>
            <a:r>
              <a:rPr lang="en-US" altLang="zh-CN" sz="1200" b="0" i="0" u="none" strike="noStrike" kern="1200">
                <a:solidFill>
                  <a:schemeClr val="tx1"/>
                </a:solidFill>
                <a:effectLst/>
                <a:latin typeface="Calibri" pitchFamily="34" charset="0"/>
                <a:ea typeface="MS PGothic" pitchFamily="34" charset="-128"/>
                <a:cs typeface="MS PGothic" charset="0"/>
              </a:rPr>
              <a:t>EHR</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sz="1200" b="0" i="0" u="none" strike="noStrike" kern="1200">
                <a:solidFill>
                  <a:schemeClr val="tx1"/>
                </a:solidFill>
                <a:effectLst/>
                <a:latin typeface="Calibri" pitchFamily="34" charset="0"/>
                <a:ea typeface="MS PGothic" pitchFamily="34" charset="-128"/>
                <a:cs typeface="MS PGothic" charset="0"/>
              </a:rPr>
              <a:t>data</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for</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further</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evaluation: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education,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medical</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AI</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development</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and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system/software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development.</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Each</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use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case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has</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their</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own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data</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users</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and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demand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on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what</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aspect</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of</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data</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should</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be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preserved.</a:t>
            </a:r>
            <a:endParaRPr lang="en-US" sz="1200" b="0" i="0" u="none" strike="noStrike" kern="1200">
              <a:solidFill>
                <a:schemeClr val="tx1"/>
              </a:solidFill>
              <a:effectLst/>
              <a:latin typeface="Calibri" pitchFamily="34" charset="0"/>
              <a:ea typeface="MS PGothic" pitchFamily="34" charset="-128"/>
              <a:cs typeface="MS PGothi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kern="1200">
              <a:solidFill>
                <a:schemeClr val="tx1"/>
              </a:solidFill>
              <a:effectLst/>
              <a:latin typeface="Calibri" pitchFamily="34" charset="0"/>
              <a:ea typeface="MS PGothic" pitchFamily="34" charset="-128"/>
              <a:cs typeface="MS PGothic"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a:solidFill>
                  <a:schemeClr val="tx1"/>
                </a:solidFill>
                <a:effectLst/>
                <a:latin typeface="Calibri" pitchFamily="34" charset="0"/>
                <a:ea typeface="MS PGothic" pitchFamily="34" charset="-128"/>
                <a:cs typeface="MS PGothic" charset="0"/>
              </a:rPr>
              <a:t>The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key</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takeaway</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is</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no</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model</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is</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unequivocally</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the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best</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on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all</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criteria</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in</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each</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use</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for</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each</a:t>
            </a:r>
            <a:r>
              <a:rPr lang="zh-CN" altLang="en-US" sz="1200" b="0" i="0" u="none" strike="noStrike" kern="1200">
                <a:solidFill>
                  <a:schemeClr val="tx1"/>
                </a:solidFill>
                <a:effectLst/>
                <a:latin typeface="Calibri" pitchFamily="34" charset="0"/>
                <a:ea typeface="MS PGothic" pitchFamily="34" charset="-128"/>
                <a:cs typeface="MS PGothic" charset="0"/>
              </a:rPr>
              <a:t> </a:t>
            </a:r>
            <a:r>
              <a:rPr lang="en-US" altLang="zh-CN" sz="1200" b="0" i="0" u="none" strike="noStrike" kern="1200">
                <a:solidFill>
                  <a:schemeClr val="tx1"/>
                </a:solidFill>
                <a:effectLst/>
                <a:latin typeface="Calibri" pitchFamily="34" charset="0"/>
                <a:ea typeface="MS PGothic" pitchFamily="34" charset="-128"/>
                <a:cs typeface="MS PGothic" charset="0"/>
              </a:rPr>
              <a:t>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a:solidFill>
                  <a:schemeClr val="tx1"/>
                </a:solidFill>
                <a:effectLst/>
                <a:latin typeface="Calibri" pitchFamily="34" charset="0"/>
                <a:ea typeface="MS PGothic" pitchFamily="34" charset="-128"/>
                <a:cs typeface="MS PGothic" charset="0"/>
                <a:sym typeface="Wingdings" pitchFamily="2" charset="2"/>
              </a:rPr>
              <a:t>This</a:t>
            </a:r>
            <a:r>
              <a:rPr lang="zh-CN" altLang="en-US" sz="1200" b="0" i="0" u="none" strike="noStrike" kern="1200">
                <a:solidFill>
                  <a:schemeClr val="tx1"/>
                </a:solidFill>
                <a:effectLst/>
                <a:latin typeface="Calibri" pitchFamily="34" charset="0"/>
                <a:ea typeface="MS PGothic" pitchFamily="34" charset="-128"/>
                <a:cs typeface="MS PGothic" charset="0"/>
                <a:sym typeface="Wingdings" pitchFamily="2" charset="2"/>
              </a:rPr>
              <a:t> </a:t>
            </a:r>
            <a:r>
              <a:rPr lang="en-US" sz="1200" b="0" i="0" u="none" strike="noStrike" kern="1200">
                <a:solidFill>
                  <a:schemeClr val="tx1"/>
                </a:solidFill>
                <a:effectLst/>
                <a:latin typeface="Calibri" pitchFamily="34" charset="0"/>
                <a:ea typeface="MS PGothic" pitchFamily="34" charset="-128"/>
                <a:cs typeface="MS PGothic" charset="0"/>
              </a:rPr>
              <a:t>illustrates why synthetic data generation models need to be systematically assessed in the context of their use case before their application</a:t>
            </a:r>
            <a:r>
              <a:rPr lang="en-US" altLang="zh-CN" sz="1200" b="0" i="0" u="none" strike="noStrike" kern="1200">
                <a:solidFill>
                  <a:schemeClr val="tx1"/>
                </a:solidFill>
                <a:effectLst/>
                <a:latin typeface="Calibri" pitchFamily="34" charset="0"/>
                <a:ea typeface="MS PGothic" pitchFamily="34" charset="-128"/>
                <a:cs typeface="MS PGothic" charset="0"/>
              </a:rPr>
              <a:t>.</a:t>
            </a:r>
            <a:endParaRPr lang="en-US" sz="1200" b="0" i="0" u="none" strike="noStrike" kern="1200">
              <a:solidFill>
                <a:schemeClr val="tx1"/>
              </a:solidFill>
              <a:effectLst/>
              <a:latin typeface="Calibri" pitchFamily="34" charset="0"/>
              <a:ea typeface="MS PGothic" pitchFamily="34" charset="-128"/>
              <a:cs typeface="MS PGothic" charset="0"/>
            </a:endParaRPr>
          </a:p>
          <a:p>
            <a:endParaRPr lang="en-US"/>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25</a:t>
            </a:fld>
            <a:endParaRPr lang="en-US"/>
          </a:p>
        </p:txBody>
      </p:sp>
    </p:spTree>
    <p:extLst>
      <p:ext uri="{BB962C8B-B14F-4D97-AF65-F5344CB8AC3E}">
        <p14:creationId xmlns:p14="http://schemas.microsoft.com/office/powerpoint/2010/main" val="817436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26</a:t>
            </a:fld>
            <a:endParaRPr lang="en-US"/>
          </a:p>
        </p:txBody>
      </p:sp>
    </p:spTree>
    <p:extLst>
      <p:ext uri="{BB962C8B-B14F-4D97-AF65-F5344CB8AC3E}">
        <p14:creationId xmlns:p14="http://schemas.microsoft.com/office/powerpoint/2010/main" val="4980802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12121"/>
                </a:solidFill>
                <a:effectLst/>
                <a:latin typeface="BlinkMacSystemFont"/>
              </a:rPr>
              <a:t>The authors propose a generalized gene expression data sharing method using a differentially private mechanism. Due to the large number of genes available, the data dimension is also reduced to accommodate smaller privacy budgets as they utilize an exponential mechanism to create a private histogram from numeric expression data. The output histogram can be used in any federated machine learning setting having multiple data owners. The experimental results show that it takes around 8 s to train a model while achieving 0.89 AUC using a small privacy budget.</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27</a:t>
            </a:fld>
            <a:endParaRPr lang="en-US"/>
          </a:p>
        </p:txBody>
      </p:sp>
    </p:spTree>
    <p:extLst>
      <p:ext uri="{BB962C8B-B14F-4D97-AF65-F5344CB8AC3E}">
        <p14:creationId xmlns:p14="http://schemas.microsoft.com/office/powerpoint/2010/main" val="24209290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28</a:t>
            </a:fld>
            <a:endParaRPr lang="en-US"/>
          </a:p>
        </p:txBody>
      </p:sp>
    </p:spTree>
    <p:extLst>
      <p:ext uri="{BB962C8B-B14F-4D97-AF65-F5344CB8AC3E}">
        <p14:creationId xmlns:p14="http://schemas.microsoft.com/office/powerpoint/2010/main" val="9711755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29</a:t>
            </a:fld>
            <a:endParaRPr lang="en-US"/>
          </a:p>
        </p:txBody>
      </p:sp>
    </p:spTree>
    <p:extLst>
      <p:ext uri="{BB962C8B-B14F-4D97-AF65-F5344CB8AC3E}">
        <p14:creationId xmlns:p14="http://schemas.microsoft.com/office/powerpoint/2010/main" val="28127893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3</a:t>
            </a:fld>
            <a:endParaRPr lang="en-US"/>
          </a:p>
        </p:txBody>
      </p:sp>
    </p:spTree>
    <p:extLst>
      <p:ext uri="{BB962C8B-B14F-4D97-AF65-F5344CB8AC3E}">
        <p14:creationId xmlns:p14="http://schemas.microsoft.com/office/powerpoint/2010/main" val="2056884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30</a:t>
            </a:fld>
            <a:endParaRPr lang="en-US"/>
          </a:p>
        </p:txBody>
      </p:sp>
    </p:spTree>
    <p:extLst>
      <p:ext uri="{BB962C8B-B14F-4D97-AF65-F5344CB8AC3E}">
        <p14:creationId xmlns:p14="http://schemas.microsoft.com/office/powerpoint/2010/main" val="30151590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they tested the effect on model performance of adding a low-pass filter and a high-pass filter for various diameters</a:t>
            </a:r>
          </a:p>
          <a:p>
            <a:endParaRPr lang="en-US"/>
          </a:p>
          <a:p>
            <a:r>
              <a:rPr lang="en-US"/>
              <a:t>band-pass</a:t>
            </a:r>
          </a:p>
        </p:txBody>
      </p:sp>
      <p:sp>
        <p:nvSpPr>
          <p:cNvPr id="4" name="Slide Number Placeholder 3"/>
          <p:cNvSpPr>
            <a:spLocks noGrp="1"/>
          </p:cNvSpPr>
          <p:nvPr>
            <p:ph type="sldNum" sz="quarter" idx="5"/>
          </p:nvPr>
        </p:nvSpPr>
        <p:spPr/>
        <p:txBody>
          <a:bodyPr/>
          <a:lstStyle/>
          <a:p>
            <a:fld id="{CEFA16CB-AEBE-4616-A0C2-923B64A8254D}" type="slidenum">
              <a:rPr lang="en-US" smtClean="0"/>
              <a:pPr/>
              <a:t>31</a:t>
            </a:fld>
            <a:endParaRPr lang="en-US"/>
          </a:p>
        </p:txBody>
      </p:sp>
    </p:spTree>
    <p:extLst>
      <p:ext uri="{BB962C8B-B14F-4D97-AF65-F5344CB8AC3E}">
        <p14:creationId xmlns:p14="http://schemas.microsoft.com/office/powerpoint/2010/main" val="352763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Times New Roman" panose="02020603050405020304" pitchFamily="18" charset="0"/>
              </a:rPr>
              <a:t>Underdiagnosis (false negative rate) and overdiagnosis (false positive rate)</a:t>
            </a:r>
          </a:p>
          <a:p>
            <a:endParaRPr lang="en-US" sz="1800">
              <a:effectLst/>
              <a:latin typeface="Times New Roman" panose="02020603050405020304" pitchFamily="18" charset="0"/>
            </a:endParaRPr>
          </a:p>
          <a:p>
            <a:r>
              <a:rPr lang="en-US"/>
              <a:t>Medicare is a medical insurance program for people over 65 and younger disabled people and dialysis patients. Medicaid is an assistance program for low-income patients' medical expenses.</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32</a:t>
            </a:fld>
            <a:endParaRPr lang="en-US"/>
          </a:p>
        </p:txBody>
      </p:sp>
    </p:spTree>
    <p:extLst>
      <p:ext uri="{BB962C8B-B14F-4D97-AF65-F5344CB8AC3E}">
        <p14:creationId xmlns:p14="http://schemas.microsoft.com/office/powerpoint/2010/main" val="38653857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a:effectLst/>
                <a:latin typeface="Times New Roman" panose="02020603050405020304" pitchFamily="18" charset="0"/>
                <a:ea typeface="Times New Roman" panose="02020603050405020304" pitchFamily="18" charset="0"/>
              </a:rPr>
              <a:t>Social Deprivation Index (SDI) </a:t>
            </a:r>
            <a:r>
              <a:rPr lang="en-US" sz="1200" baseline="30000">
                <a:effectLst/>
                <a:latin typeface="Times New Roman" panose="02020603050405020304" pitchFamily="18" charset="0"/>
                <a:ea typeface="Times New Roman" panose="02020603050405020304" pitchFamily="18" charset="0"/>
              </a:rPr>
              <a:t>25</a:t>
            </a:r>
            <a:r>
              <a:rPr lang="en-US" sz="1200">
                <a:effectLst/>
                <a:latin typeface="Times New Roman" panose="02020603050405020304" pitchFamily="18" charset="0"/>
                <a:ea typeface="Times New Roman" panose="02020603050405020304" pitchFamily="18" charset="0"/>
              </a:rPr>
              <a:t> and Area Deprivation Index (ADI) </a:t>
            </a:r>
            <a:r>
              <a:rPr lang="en-US" sz="1200" baseline="30000">
                <a:effectLst/>
                <a:latin typeface="Times New Roman" panose="02020603050405020304" pitchFamily="18" charset="0"/>
                <a:ea typeface="Times New Roman" panose="02020603050405020304" pitchFamily="18" charset="0"/>
              </a:rPr>
              <a:t>26</a:t>
            </a:r>
            <a:r>
              <a:rPr lang="en-US" sz="1200">
                <a:effectLst/>
                <a:latin typeface="Times New Roman" panose="02020603050405020304" pitchFamily="18" charset="0"/>
                <a:ea typeface="Times New Roman" panose="02020603050405020304" pitchFamily="18" charset="0"/>
              </a:rPr>
              <a:t>. Both indexes are composite measures of deprivation collected from the American Community Survey. SDI reflects the socio-economic variation in health outcomes of differing geographies. The SDI index as well as its constructs covers a broad range of SDOH, including housing, income, education, employment, transportation, community demographics and others. ADI provides standardized rankings for census blocks by socioeconomic disadvantage at both state and national levels. ADI is derived from the theoretical domains of income, education, employment, and housing quality. Both SDI and ADI depict the community-level social determinants of health and have been broadly applied to reducing health costs </a:t>
            </a:r>
            <a:r>
              <a:rPr lang="en-US" sz="1200" baseline="30000">
                <a:effectLst/>
                <a:latin typeface="Times New Roman" panose="02020603050405020304" pitchFamily="18" charset="0"/>
                <a:ea typeface="Times New Roman" panose="02020603050405020304" pitchFamily="18" charset="0"/>
              </a:rPr>
              <a:t>27,28</a:t>
            </a:r>
            <a:r>
              <a:rPr lang="en-US" sz="1200">
                <a:effectLst/>
                <a:latin typeface="Times New Roman" panose="02020603050405020304" pitchFamily="18" charset="0"/>
                <a:ea typeface="Times New Roman" panose="02020603050405020304" pitchFamily="18" charset="0"/>
              </a:rPr>
              <a:t>, improving health quality </a:t>
            </a:r>
            <a:r>
              <a:rPr lang="en-US" sz="1200" baseline="30000">
                <a:effectLst/>
                <a:latin typeface="Times New Roman" panose="02020603050405020304" pitchFamily="18" charset="0"/>
                <a:ea typeface="Times New Roman" panose="02020603050405020304" pitchFamily="18" charset="0"/>
              </a:rPr>
              <a:t>29,30</a:t>
            </a:r>
            <a:r>
              <a:rPr lang="en-US" sz="1200">
                <a:effectLst/>
                <a:latin typeface="Times New Roman" panose="02020603050405020304" pitchFamily="18" charset="0"/>
                <a:ea typeface="Times New Roman" panose="02020603050405020304" pitchFamily="18" charset="0"/>
              </a:rPr>
              <a:t>, and investigating health inequity </a:t>
            </a:r>
            <a:r>
              <a:rPr lang="en-US" sz="1200" baseline="30000">
                <a:effectLst/>
                <a:latin typeface="Times New Roman" panose="02020603050405020304" pitchFamily="18" charset="0"/>
                <a:ea typeface="Times New Roman" panose="02020603050405020304" pitchFamily="18" charset="0"/>
              </a:rPr>
              <a:t>31,32</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aseline="30000">
              <a:effectLst/>
              <a:latin typeface="Times New Roman" panose="02020603050405020304" pitchFamily="18" charset="0"/>
            </a:endParaRPr>
          </a:p>
          <a:p>
            <a:r>
              <a:rPr lang="en-US" sz="1200">
                <a:effectLst/>
                <a:latin typeface="Times New Roman" panose="02020603050405020304" pitchFamily="18" charset="0"/>
                <a:ea typeface="Times New Roman" panose="02020603050405020304" pitchFamily="18" charset="0"/>
              </a:rPr>
              <a:t>The demographic parity ratio is defined as the ratio of the smallest and the largest group-level selection rates across all ethno-racial groups.</a:t>
            </a:r>
          </a:p>
          <a:p>
            <a:r>
              <a:rPr lang="en-US" sz="1200">
                <a:effectLst/>
                <a:latin typeface="Times New Roman" panose="02020603050405020304" pitchFamily="18" charset="0"/>
                <a:ea typeface="Times New Roman" panose="02020603050405020304" pitchFamily="18" charset="0"/>
              </a:rPr>
              <a:t>Equalized odds ratio is defined as the smaller between the recall ratio and the false negative rate ratio. </a:t>
            </a:r>
            <a:r>
              <a:rPr lang="en-US" sz="1800" b="0" i="0">
                <a:solidFill>
                  <a:srgbClr val="333333"/>
                </a:solidFill>
                <a:effectLst/>
                <a:latin typeface="-apple-system"/>
              </a:rPr>
              <a:t>The equalized odds ratio of 1 means that all groups have the same true positive, true negative, false positive, and false negative rates.</a:t>
            </a:r>
            <a:endParaRPr lang="en-US" sz="1200">
              <a:effectLst/>
              <a:latin typeface="Times New Roman" panose="02020603050405020304" pitchFamily="18" charset="0"/>
              <a:ea typeface="Times New Roman" panose="02020603050405020304" pitchFamily="18" charset="0"/>
            </a:endParaRPr>
          </a:p>
          <a:p>
            <a:endParaRPr lang="en-US" sz="1200">
              <a:effectLst/>
              <a:latin typeface="Times New Roman" panose="02020603050405020304" pitchFamily="18" charset="0"/>
              <a:ea typeface="Times New Roman" panose="02020603050405020304" pitchFamily="18" charset="0"/>
            </a:endParaRPr>
          </a:p>
          <a:p>
            <a:r>
              <a:rPr lang="en-US" sz="1200">
                <a:effectLst/>
                <a:latin typeface="Times New Roman" panose="02020603050405020304" pitchFamily="18" charset="0"/>
                <a:ea typeface="Times New Roman" panose="02020603050405020304" pitchFamily="18" charset="0"/>
              </a:rPr>
              <a:t>The impact of fairness and performance when integrating each SDOH variables into the feature space of random forest classifier. Each integrated model was compared to the baseline model (the model without any SDOH integrated). </a:t>
            </a:r>
            <a:r>
              <a:rPr lang="en-US" sz="1200" err="1">
                <a:effectLst/>
                <a:latin typeface="Times New Roman" panose="02020603050405020304" pitchFamily="18" charset="0"/>
                <a:ea typeface="Times New Roman" panose="02020603050405020304" pitchFamily="18" charset="0"/>
              </a:rPr>
              <a:t>McNemar's</a:t>
            </a:r>
            <a:r>
              <a:rPr lang="en-US" sz="1200">
                <a:effectLst/>
                <a:latin typeface="Times New Roman" panose="02020603050405020304" pitchFamily="18" charset="0"/>
                <a:ea typeface="Times New Roman" panose="02020603050405020304" pitchFamily="18" charset="0"/>
              </a:rPr>
              <a:t> test was also used to compare the difference of proportion of errors between the baseline and the SDOH integrated models. The fairness score is underlined if we observe improvement on fairness when compared with the baseline model. The highest score for each metric is bold.</a:t>
            </a:r>
            <a:endParaRPr lang="en-US"/>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33</a:t>
            </a:fld>
            <a:endParaRPr lang="en-US"/>
          </a:p>
        </p:txBody>
      </p:sp>
    </p:spTree>
    <p:extLst>
      <p:ext uri="{BB962C8B-B14F-4D97-AF65-F5344CB8AC3E}">
        <p14:creationId xmlns:p14="http://schemas.microsoft.com/office/powerpoint/2010/main" val="25171475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34</a:t>
            </a:fld>
            <a:endParaRPr lang="en-US"/>
          </a:p>
        </p:txBody>
      </p:sp>
    </p:spTree>
    <p:extLst>
      <p:ext uri="{BB962C8B-B14F-4D97-AF65-F5344CB8AC3E}">
        <p14:creationId xmlns:p14="http://schemas.microsoft.com/office/powerpoint/2010/main" val="58960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Calibri" panose="020F0502020204030204" pitchFamily="34" charset="0"/>
              </a:rPr>
              <a:t> there is a need to develop better risk assessment tools as the existing ones do not work properly (such as the PCE and CHARGE-AF that we assessed); the paper demonstrates that quantitatively by evaluating these 2 widely used scores using 3 independents databases. The scores provide unfair assessments (men vs women, whites vs blacks, age differences)</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35</a:t>
            </a:fld>
            <a:endParaRPr lang="en-US"/>
          </a:p>
        </p:txBody>
      </p:sp>
    </p:spTree>
    <p:extLst>
      <p:ext uri="{BB962C8B-B14F-4D97-AF65-F5344CB8AC3E}">
        <p14:creationId xmlns:p14="http://schemas.microsoft.com/office/powerpoint/2010/main" val="27608816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12121"/>
                </a:solidFill>
                <a:effectLst/>
                <a:latin typeface="BlinkMacSystemFont"/>
              </a:rPr>
              <a:t>For example, using CHARGE-AF, discrimination increased and then declined with increasing age. </a:t>
            </a:r>
          </a:p>
          <a:p>
            <a:endParaRPr lang="en-US" b="0" i="0">
              <a:solidFill>
                <a:srgbClr val="212121"/>
              </a:solidFill>
              <a:effectLst/>
              <a:latin typeface="BlinkMacSystemFont"/>
            </a:endParaRPr>
          </a:p>
          <a:p>
            <a:r>
              <a:rPr lang="en-US" b="0" i="0">
                <a:solidFill>
                  <a:srgbClr val="212121"/>
                </a:solidFill>
                <a:effectLst/>
                <a:latin typeface="BlinkMacSystemFont"/>
              </a:rPr>
              <a:t>Even though sex is not included in CHARGE-AF, the statistical parity difference (i.e., likelihood of being classified as high risk) was considerable between males and females within the 65-74 years subgroup.</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36</a:t>
            </a:fld>
            <a:endParaRPr lang="en-US"/>
          </a:p>
        </p:txBody>
      </p:sp>
    </p:spTree>
    <p:extLst>
      <p:ext uri="{BB962C8B-B14F-4D97-AF65-F5344CB8AC3E}">
        <p14:creationId xmlns:p14="http://schemas.microsoft.com/office/powerpoint/2010/main" val="42084113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37</a:t>
            </a:fld>
            <a:endParaRPr lang="en-US"/>
          </a:p>
        </p:txBody>
      </p:sp>
    </p:spTree>
    <p:extLst>
      <p:ext uri="{BB962C8B-B14F-4D97-AF65-F5344CB8AC3E}">
        <p14:creationId xmlns:p14="http://schemas.microsoft.com/office/powerpoint/2010/main" val="29474274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solidFill>
                  <a:prstClr val="black"/>
                </a:solidFill>
                <a:latin typeface="Arial" panose="020B0604020202020204" pitchFamily="34" charset="0"/>
                <a:ea typeface="+mn-ea"/>
                <a:cs typeface="Arial" panose="020B0604020202020204" pitchFamily="34" charset="0"/>
              </a:rPr>
              <a:t>During the COVID-19 pandemic, digital engagement became a necessity </a:t>
            </a:r>
            <a:r>
              <a:rPr lang="en-US"/>
              <a:t>because many resources for health, education and unemployment became available online due to lock down measures.</a:t>
            </a:r>
            <a:r>
              <a:rPr lang="en-US" sz="1200" b="0">
                <a:latin typeface="Arial" panose="020B0604020202020204" pitchFamily="34" charset="0"/>
                <a:cs typeface="Arial" panose="020B0604020202020204" pitchFamily="34" charset="0"/>
              </a:rPr>
              <a:t> While many researchers have noted the impact of the pandemic on health disparities, this study set out to study how digital disparities changed during the pandemic, specifically asking the question of “How did the shifts in online information access differ across socioeconomic and environmental factors?”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latin typeface="Arial" panose="020B0604020202020204" pitchFamily="34" charset="0"/>
                <a:cs typeface="Arial" panose="020B0604020202020204" pitchFamily="34" charset="0"/>
              </a:rPr>
              <a:t>To illustrate the method of this study, let’s examine how they computed the differences in online health condition queries across high-income and low-income ZIP code groups.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latin typeface="Arial" panose="020B0604020202020204" pitchFamily="34" charset="0"/>
                <a:cs typeface="Arial" panose="020B0604020202020204" pitchFamily="34" charset="0"/>
              </a:rPr>
              <a:t>First, they created high- and low-income ZIP code groups that are comparable – in other words, when all other meaningful socioeconomic and environment factors were similar except income.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latin typeface="Arial" panose="020B0604020202020204" pitchFamily="34" charset="0"/>
                <a:cs typeface="Arial" panose="020B0604020202020204" pitchFamily="34" charset="0"/>
              </a:rPr>
              <a:t>Then, from 55 billion Bing search interactions across 25,000 US ZIP codes overing 97.2% of the total US population between 2019 and 2020, they computed the relative change in the proportion of search queries relevant to health conditions, while accounting for seasonal and temporal variations and pre-pandemic baselines.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latin typeface="Arial" panose="020B0604020202020204" pitchFamily="34" charset="0"/>
                <a:cs typeface="Arial" panose="020B0604020202020204" pitchFamily="34" charset="0"/>
              </a:rPr>
              <a:t>Finally, they computed the changes in query proportions between these two comparable high- and low-income ZIP code 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latin typeface="Arial" panose="020B0604020202020204" pitchFamily="34" charset="0"/>
                <a:cs typeface="Arial" panose="020B0604020202020204" pitchFamily="34" charset="0"/>
              </a:rPr>
              <a:t>Their full study incorporated 8 different socioeconomic and environment factors, inspired by the social determinants of health, across 8 outcomes spanning health, employment, finance, learning, and food.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latin typeface="Arial" panose="020B0604020202020204" pitchFamily="34" charset="0"/>
                <a:cs typeface="Arial" panose="020B0604020202020204" pitchFamily="34" charset="0"/>
              </a:rPr>
              <a:t>This study highlights that web search data can be harnessed for real-time and population-scale monitoring of digital disparities, which is important for understanding downstream real-world implications of such differential digital engagement. Their technique of isolating factors through matching-based approach helps identify potential barriers to accessing digital resources or disproportionately placed burdens towards which factor-specific interventions could be targeted.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38</a:t>
            </a:fld>
            <a:endParaRPr lang="en-US"/>
          </a:p>
        </p:txBody>
      </p:sp>
    </p:spTree>
    <p:extLst>
      <p:ext uri="{BB962C8B-B14F-4D97-AF65-F5344CB8AC3E}">
        <p14:creationId xmlns:p14="http://schemas.microsoft.com/office/powerpoint/2010/main" val="8288200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highlight key findings from this study, they found that some communities were not able to ramp up their utilization of online resources as much as other communities.</a:t>
            </a:r>
          </a:p>
          <a:p>
            <a:endParaRPr lang="en-US"/>
          </a:p>
          <a:p>
            <a:r>
              <a:rPr lang="en-US"/>
              <a:t>For example, just after the pandemic was declared in the US,  </a:t>
            </a:r>
            <a:r>
              <a:rPr lang="en-US" sz="1200">
                <a:solidFill>
                  <a:schemeClr val="tx1">
                    <a:lumMod val="50000"/>
                    <a:lumOff val="50000"/>
                  </a:schemeClr>
                </a:solidFill>
                <a:latin typeface="Arial" panose="020B0604020202020204" pitchFamily="34" charset="0"/>
                <a:ea typeface="Roboto" panose="02000000000000000000" pitchFamily="2" charset="0"/>
                <a:cs typeface="Arial" panose="020B0604020202020204" pitchFamily="34" charset="0"/>
              </a:rPr>
              <a:t>ZIP codes associated with lower income exhibited over a 200 percentage point smaller increase in health condition queries compared to high income group. Low-income ZIP code group also showed 200 percentage point smaller increase in online learning site visits compared to high-income group.</a:t>
            </a:r>
          </a:p>
          <a:p>
            <a:endParaRPr kumimoji="0" lang="en-US" sz="1200" b="0" i="0" u="none" strike="noStrike" kern="1200" cap="none" spc="0" normalizeH="0" baseline="0">
              <a:ln>
                <a:noFill/>
              </a:ln>
              <a:solidFill>
                <a:schemeClr val="tx1">
                  <a:lumMod val="50000"/>
                  <a:lumOff val="50000"/>
                </a:schemeClr>
              </a:solidFill>
              <a:effectLst/>
              <a:uLnTx/>
              <a:uFillTx/>
              <a:latin typeface="Arial" panose="020B0604020202020204" pitchFamily="34" charset="0"/>
              <a:ea typeface="Roboto" panose="02000000000000000000" pitchFamily="2" charset="0"/>
              <a:cs typeface="Arial" panose="020B0604020202020204" pitchFamily="34" charset="0"/>
            </a:endParaRPr>
          </a:p>
          <a:p>
            <a:r>
              <a:rPr kumimoji="0" lang="en-US" sz="1200" b="0" i="0" u="none" strike="noStrike" kern="1200" cap="none" spc="0" normalizeH="0" baseline="0">
                <a:ln>
                  <a:noFill/>
                </a:ln>
                <a:solidFill>
                  <a:schemeClr val="tx1">
                    <a:lumMod val="50000"/>
                    <a:lumOff val="50000"/>
                  </a:schemeClr>
                </a:solidFill>
                <a:effectLst/>
                <a:uLnTx/>
                <a:uFillTx/>
                <a:latin typeface="Arial" panose="020B0604020202020204" pitchFamily="34" charset="0"/>
                <a:ea typeface="Roboto" panose="02000000000000000000" pitchFamily="2" charset="0"/>
                <a:cs typeface="Arial" panose="020B0604020202020204" pitchFamily="34" charset="0"/>
              </a:rPr>
              <a:t>On the other hand, some communities supercharged their utilization of online resources in comparison, highlight extra burdens placed on those communities.</a:t>
            </a:r>
          </a:p>
          <a:p>
            <a:endParaRPr kumimoji="0" lang="en-US" sz="1200" b="0" i="0" u="none" strike="noStrike" kern="1200" cap="none" spc="0" normalizeH="0" baseline="0">
              <a:ln>
                <a:noFill/>
              </a:ln>
              <a:solidFill>
                <a:schemeClr val="tx1">
                  <a:lumMod val="50000"/>
                  <a:lumOff val="50000"/>
                </a:schemeClr>
              </a:solidFill>
              <a:effectLst/>
              <a:uLnTx/>
              <a:uFillTx/>
              <a:latin typeface="Arial" panose="020B0604020202020204" pitchFamily="34" charset="0"/>
              <a:ea typeface="Roboto" panose="02000000000000000000" pitchFamily="2" charset="0"/>
              <a:cs typeface="Arial" panose="020B0604020202020204" pitchFamily="34" charset="0"/>
            </a:endParaRPr>
          </a:p>
          <a:p>
            <a:r>
              <a:rPr kumimoji="0" lang="en-US" sz="1200" b="0" i="0" u="none" strike="noStrike" kern="1200" cap="none" spc="0" normalizeH="0" baseline="0">
                <a:ln>
                  <a:noFill/>
                </a:ln>
                <a:solidFill>
                  <a:schemeClr val="tx1">
                    <a:lumMod val="50000"/>
                    <a:lumOff val="50000"/>
                  </a:schemeClr>
                </a:solidFill>
                <a:effectLst/>
                <a:uLnTx/>
                <a:uFillTx/>
                <a:latin typeface="Arial" panose="020B0604020202020204" pitchFamily="34" charset="0"/>
                <a:ea typeface="Roboto" panose="02000000000000000000" pitchFamily="2" charset="0"/>
                <a:cs typeface="Arial" panose="020B0604020202020204" pitchFamily="34" charset="0"/>
              </a:rPr>
              <a:t>For example, ZIP codes with higher proportions of Black residents showed almost 2000 percentage point higher increase in unemployment search queries, and ZIP codes with lower educational attainment exhibited 200 percentage point higher increase in food assistance queries around the same time. </a:t>
            </a:r>
          </a:p>
          <a:p>
            <a:endParaRPr kumimoji="0" lang="en-US" sz="1200" b="0" i="0" u="none" strike="noStrike" kern="1200" cap="none" spc="0" normalizeH="0" baseline="0">
              <a:ln>
                <a:noFill/>
              </a:ln>
              <a:solidFill>
                <a:schemeClr val="tx1">
                  <a:lumMod val="50000"/>
                  <a:lumOff val="50000"/>
                </a:schemeClr>
              </a:solidFill>
              <a:effectLst/>
              <a:uLnTx/>
              <a:uFillTx/>
              <a:latin typeface="Arial" panose="020B0604020202020204" pitchFamily="34" charset="0"/>
              <a:ea typeface="Roboto" panose="02000000000000000000" pitchFamily="2" charset="0"/>
              <a:cs typeface="Arial" panose="020B0604020202020204" pitchFamily="34" charset="0"/>
            </a:endParaRPr>
          </a:p>
          <a:p>
            <a:r>
              <a:rPr kumimoji="0" lang="en-US" sz="1200" b="0" i="0" u="none" strike="noStrike" kern="1200" cap="none" spc="0" normalizeH="0" baseline="0">
                <a:ln>
                  <a:noFill/>
                </a:ln>
                <a:solidFill>
                  <a:schemeClr val="tx1">
                    <a:lumMod val="50000"/>
                    <a:lumOff val="50000"/>
                  </a:schemeClr>
                </a:solidFill>
                <a:effectLst/>
                <a:uLnTx/>
                <a:uFillTx/>
                <a:latin typeface="Arial" panose="020B0604020202020204" pitchFamily="34" charset="0"/>
                <a:ea typeface="Roboto" panose="02000000000000000000" pitchFamily="2" charset="0"/>
                <a:cs typeface="Arial" panose="020B0604020202020204" pitchFamily="34" charset="0"/>
              </a:rPr>
              <a:t>For more details about the study, please check out the DOI link provided in the slides.</a:t>
            </a:r>
          </a:p>
          <a:p>
            <a:endParaRPr kumimoji="0" lang="en-US" sz="1200" b="0" i="0" u="none" strike="noStrike" kern="1200" cap="none" spc="0" normalizeH="0" baseline="0">
              <a:ln>
                <a:noFill/>
              </a:ln>
              <a:solidFill>
                <a:prstClr val="black"/>
              </a:solidFill>
              <a:effectLst/>
              <a:uLnTx/>
              <a:uFillTx/>
              <a:latin typeface="Avenir Next" panose="020B0503020202020204" pitchFamily="34" charset="0"/>
              <a:ea typeface="+mn-ea"/>
              <a:cs typeface="Segoe UI Light"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39</a:t>
            </a:fld>
            <a:endParaRPr lang="en-US"/>
          </a:p>
        </p:txBody>
      </p:sp>
    </p:spTree>
    <p:extLst>
      <p:ext uri="{BB962C8B-B14F-4D97-AF65-F5344CB8AC3E}">
        <p14:creationId xmlns:p14="http://schemas.microsoft.com/office/powerpoint/2010/main" val="35751524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4</a:t>
            </a:fld>
            <a:endParaRPr lang="en-US"/>
          </a:p>
        </p:txBody>
      </p:sp>
    </p:spTree>
    <p:extLst>
      <p:ext uri="{BB962C8B-B14F-4D97-AF65-F5344CB8AC3E}">
        <p14:creationId xmlns:p14="http://schemas.microsoft.com/office/powerpoint/2010/main" val="150564146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noticed an increasing trend of using machine learning for clinical decision support. Here, we will highlight four studies.</a:t>
            </a:r>
          </a:p>
        </p:txBody>
      </p:sp>
      <p:sp>
        <p:nvSpPr>
          <p:cNvPr id="4" name="Slide Number Placeholder 3"/>
          <p:cNvSpPr>
            <a:spLocks noGrp="1"/>
          </p:cNvSpPr>
          <p:nvPr>
            <p:ph type="sldNum" sz="quarter" idx="5"/>
          </p:nvPr>
        </p:nvSpPr>
        <p:spPr/>
        <p:txBody>
          <a:bodyPr/>
          <a:lstStyle/>
          <a:p>
            <a:fld id="{CEFA16CB-AEBE-4616-A0C2-923B64A8254D}" type="slidenum">
              <a:rPr lang="en-US" smtClean="0"/>
              <a:pPr/>
              <a:t>40</a:t>
            </a:fld>
            <a:endParaRPr lang="en-US"/>
          </a:p>
        </p:txBody>
      </p:sp>
    </p:spTree>
    <p:extLst>
      <p:ext uri="{BB962C8B-B14F-4D97-AF65-F5344CB8AC3E}">
        <p14:creationId xmlns:p14="http://schemas.microsoft.com/office/powerpoint/2010/main" val="23244611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12121"/>
                </a:solidFill>
                <a:effectLst/>
                <a:latin typeface="Cambria"/>
                <a:ea typeface="MS PGothic"/>
              </a:rPr>
              <a:t>One major concern of machine learning-based clinical decision support is its generalizability.  This article titled “early identification of patients admitted to hospital for covid-19 at risk of clinical deterioration: model development and multisite external validation study” leveraging the ensemble techniques of linear models shows very good generalizability. </a:t>
            </a:r>
          </a:p>
          <a:p>
            <a:endParaRPr lang="en-US" b="0" i="0">
              <a:solidFill>
                <a:srgbClr val="212121"/>
              </a:solidFill>
              <a:effectLst/>
              <a:latin typeface="Cambria"/>
              <a:ea typeface="MS PGothic"/>
            </a:endParaRPr>
          </a:p>
          <a:p>
            <a:endParaRPr lang="en-US">
              <a:solidFill>
                <a:srgbClr val="212121"/>
              </a:solidFill>
              <a:latin typeface="Cambria"/>
              <a:cs typeface="Calibri"/>
            </a:endParaRPr>
          </a:p>
          <a:p>
            <a:endParaRPr lang="en-US">
              <a:solidFill>
                <a:srgbClr val="212121"/>
              </a:solidFill>
              <a:latin typeface="Cambria"/>
              <a:cs typeface="Calibri"/>
            </a:endParaRPr>
          </a:p>
          <a:p>
            <a:endParaRPr lang="en-US">
              <a:solidFill>
                <a:srgbClr val="212121"/>
              </a:solidFill>
              <a:latin typeface="Cambria"/>
              <a:cs typeface="Calibri"/>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41</a:t>
            </a:fld>
            <a:endParaRPr lang="en-US"/>
          </a:p>
        </p:txBody>
      </p:sp>
    </p:spTree>
    <p:extLst>
      <p:ext uri="{BB962C8B-B14F-4D97-AF65-F5344CB8AC3E}">
        <p14:creationId xmlns:p14="http://schemas.microsoft.com/office/powerpoint/2010/main" val="16995289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baseline="0">
                <a:solidFill>
                  <a:schemeClr val="tx1"/>
                </a:solidFill>
                <a:effectLst/>
                <a:latin typeface="+mn-lt"/>
                <a:ea typeface="+mn-ea"/>
                <a:cs typeface="+mn-cs"/>
              </a:rPr>
              <a:t>Specifically, tools that could help identify patients at greatest risk of complications or adverse outcomes from the disease for example those who might need respiratory support, including a mechanical ventilator, cardiovascular support, and those who would likely die in hospital from the disease. Such a predictive model could help hospital manage a surge in COVID-19 patients and anticipate needs well in advance.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aseline="0"/>
          </a:p>
          <a:p>
            <a:pPr defTabSz="457200" eaLnBrk="1" fontAlgn="auto" hangingPunct="1">
              <a:spcBef>
                <a:spcPts val="0"/>
              </a:spcBef>
              <a:spcAft>
                <a:spcPts val="0"/>
              </a:spcAft>
              <a:defRPr/>
            </a:pPr>
            <a:r>
              <a:rPr lang="en-US" baseline="0">
                <a:latin typeface="Calibri"/>
                <a:ea typeface="MS PGothic"/>
                <a:cs typeface="Calibri"/>
              </a:rPr>
              <a:t>The authors took a data-centric approach to identify patients with risk of clinical deterioration leveraging electronic health record data. Using nine clinical and personal characteristic variables selected from 2686 variables,  an accurate model of M-CURES was developed.</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a:latin typeface="Calibri"/>
                <a:ea typeface="MS PGothic"/>
                <a:cs typeface="Calibri"/>
              </a:rPr>
              <a:t>We evaluated the model’s predictions on a held-out test cohort of over 200 patients. In particular, advised with clinicians in the hospital we focused on two use cases. The first aims to identify individuals who will experience and adverse outcome early after admission. Nearly 30% of the test cohort met this outcome, and the M-CURES model achieved good discriminative performance correctly identifying over half of the high-risk cases with a positive predictive value of 70%, significantly outperforming a proprietary deteriorative index integrated in the EHR.</a:t>
            </a:r>
          </a:p>
          <a:p>
            <a:pPr marL="0" marR="0" indent="0" algn="l" defTabSz="457200">
              <a:lnSpc>
                <a:spcPct val="100000"/>
              </a:lnSpc>
              <a:spcBef>
                <a:spcPts val="0"/>
              </a:spcBef>
              <a:spcAft>
                <a:spcPts val="0"/>
              </a:spcAft>
              <a:buClrTx/>
              <a:buSzTx/>
              <a:buFontTx/>
              <a:buNone/>
              <a:tabLst/>
              <a:defRPr/>
            </a:pPr>
            <a:endParaRPr lang="en-US" baseline="0">
              <a:cs typeface="Calibri"/>
            </a:endParaRPr>
          </a:p>
          <a:p>
            <a:pPr defTabSz="457200">
              <a:spcBef>
                <a:spcPts val="0"/>
              </a:spcBef>
              <a:spcAft>
                <a:spcPts val="0"/>
              </a:spcAft>
              <a:defRPr/>
            </a:pPr>
            <a:r>
              <a:rPr lang="en-US"/>
              <a:t>When the model was applied to the internal validation cohort, it achieved an AUROC of 0.80 (95% confidence interval 0.77 to 0.84) and an expected calibration error of 0.01 (95% confidence interval 0.00 to 0.02). </a:t>
            </a:r>
          </a:p>
          <a:p>
            <a:pPr defTabSz="457200" eaLnBrk="1" fontAlgn="auto" hangingPunct="1">
              <a:spcBef>
                <a:spcPts val="0"/>
              </a:spcBef>
              <a:spcAft>
                <a:spcPts val="0"/>
              </a:spcAft>
              <a:defRPr/>
            </a:pPr>
            <a:endParaRPr lang="en-US">
              <a:cs typeface="Calibri"/>
            </a:endParaRPr>
          </a:p>
          <a:p>
            <a:pPr defTabSz="457200" eaLnBrk="1" fontAlgn="auto" hangingPunct="1">
              <a:spcBef>
                <a:spcPts val="0"/>
              </a:spcBef>
              <a:spcAft>
                <a:spcPts val="0"/>
              </a:spcAft>
              <a:defRPr/>
            </a:pPr>
            <a:r>
              <a:rPr lang="en-US" baseline="0">
                <a:latin typeface="Calibri"/>
                <a:ea typeface="MS PGothic"/>
                <a:cs typeface="Calibri"/>
              </a:rPr>
              <a:t>The EPIC DI scores is currently implemented across the US and is also designed to be automatically calculated in the background on an EHR systems. Though the </a:t>
            </a:r>
            <a:r>
              <a:rPr lang="en-US">
                <a:latin typeface="Calibri"/>
                <a:ea typeface="MS PGothic"/>
                <a:cs typeface="Calibri"/>
              </a:rPr>
              <a:t>index </a:t>
            </a:r>
            <a:r>
              <a:rPr lang="en-US" baseline="0">
                <a:latin typeface="Calibri"/>
                <a:ea typeface="MS PGothic"/>
                <a:cs typeface="Calibri"/>
              </a:rPr>
              <a:t>was developed prior to the pandemic, its availability has resulted in widespread use and validation effort for patients with COVID-19.</a:t>
            </a:r>
            <a:r>
              <a:rPr lang="en-US">
                <a:latin typeface="Calibri"/>
                <a:ea typeface="MS PGothic"/>
                <a:cs typeface="Calibri"/>
              </a:rPr>
              <a:t> </a:t>
            </a:r>
            <a:endParaRPr lang="en-US" baseline="0">
              <a:cs typeface="Calibri"/>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a:p>
          <a:p>
            <a:pPr marL="0" marR="0" indent="0" algn="l" defTabSz="4572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42</a:t>
            </a:fld>
            <a:endParaRPr lang="en-US"/>
          </a:p>
        </p:txBody>
      </p:sp>
    </p:spTree>
    <p:extLst>
      <p:ext uri="{BB962C8B-B14F-4D97-AF65-F5344CB8AC3E}">
        <p14:creationId xmlns:p14="http://schemas.microsoft.com/office/powerpoint/2010/main" val="38338771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kern="1200">
                <a:solidFill>
                  <a:schemeClr val="tx1"/>
                </a:solidFill>
                <a:effectLst/>
                <a:latin typeface="+mn-lt"/>
                <a:ea typeface="+mn-ea"/>
                <a:cs typeface="+mn-cs"/>
              </a:rPr>
              <a:t>Six sites with fewer than 100 patient admissions that met the primary outcome were combined into a single cohort when performance evaluations</a:t>
            </a:r>
            <a:r>
              <a:rPr lang="en-US">
                <a:latin typeface="+mn-lt"/>
                <a:ea typeface="+mn-ea"/>
                <a:cs typeface="+mn-cs"/>
              </a:rPr>
              <a:t>.</a:t>
            </a:r>
            <a:endParaRPr lang="en-US" sz="1200" kern="1200">
              <a:solidFill>
                <a:schemeClr val="tx1"/>
              </a:solidFill>
              <a:effectLst/>
              <a:latin typeface="+mn-lt"/>
              <a:ea typeface="+mn-ea"/>
              <a:cs typeface="+mn-cs"/>
            </a:endParaRPr>
          </a:p>
          <a:p>
            <a:r>
              <a:rPr lang="en-US">
                <a:latin typeface="Calibri"/>
                <a:ea typeface="MS PGothic"/>
                <a:cs typeface="Calibri"/>
              </a:rPr>
              <a:t>Performance was consistent when validated in the 12 external medical centers (AUROC range 0.77-0.84), across subgroups of sex, age, race, and ethnicity (AUROC range 0.78-0.84), and across quarters (AUROC range 0.73-0.83). </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43</a:t>
            </a:fld>
            <a:endParaRPr lang="en-US"/>
          </a:p>
        </p:txBody>
      </p:sp>
    </p:spTree>
    <p:extLst>
      <p:ext uri="{BB962C8B-B14F-4D97-AF65-F5344CB8AC3E}">
        <p14:creationId xmlns:p14="http://schemas.microsoft.com/office/powerpoint/2010/main" val="16070771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a:t>From a machine learning for healthcare perspective, this study tackled several challenges related to the development of risk stratification models.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a:t>First, at the beginning of the pandemic, there was relatively little training data from which to learn. The team leveraged data from a large retrospective cohort of individuals presenting in the emergency department with respiratory symptoms.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a:t>Secondly, due to the same reason, the authors engaged clinician in the loop to validate the model.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aseline="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aseline="0"/>
              <a:t>Lastly, the generalizability of the model was achieved by sharing codes with a small subset of variables that are readily available at other institutions that could easily transfer across institutions/populations.</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44</a:t>
            </a:fld>
            <a:endParaRPr lang="en-US"/>
          </a:p>
        </p:txBody>
      </p:sp>
    </p:spTree>
    <p:extLst>
      <p:ext uri="{BB962C8B-B14F-4D97-AF65-F5344CB8AC3E}">
        <p14:creationId xmlns:p14="http://schemas.microsoft.com/office/powerpoint/2010/main" val="342694703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12121"/>
                </a:solidFill>
                <a:effectLst/>
                <a:latin typeface="BlinkMacSystemFont"/>
                <a:ea typeface="MS PGothic"/>
              </a:rPr>
              <a:t>How can we talk about machine learning for clinical decision support without the sepsis prediction use case?. </a:t>
            </a:r>
          </a:p>
          <a:p>
            <a:endParaRPr lang="en-US" b="0" i="0">
              <a:solidFill>
                <a:srgbClr val="212121"/>
              </a:solidFill>
              <a:effectLst/>
              <a:latin typeface="BlinkMacSystemFont"/>
              <a:ea typeface="MS PGothic"/>
            </a:endParaRPr>
          </a:p>
          <a:p>
            <a:r>
              <a:rPr lang="en-US">
                <a:solidFill>
                  <a:srgbClr val="212121"/>
                </a:solidFill>
                <a:latin typeface="BlinkMacSystemFont"/>
                <a:ea typeface="MS PGothic"/>
              </a:rPr>
              <a:t>There are many sepsis prediction systems but few are deployed with outcome studies. We highlight this nature medicine article by Roy Adams et al which  </a:t>
            </a:r>
            <a:r>
              <a:rPr lang="en-US" b="0" i="0">
                <a:solidFill>
                  <a:srgbClr val="212121"/>
                </a:solidFill>
                <a:effectLst/>
                <a:latin typeface="BlinkMacSystemFont"/>
                <a:ea typeface="MS PGothic"/>
              </a:rPr>
              <a:t>is a prospective, multi-site cohort study to examine the association between patient outcomes and provider interaction with a deployed sepsis alert system called the Targeted Real-time Early Warning System (TREWS). The study shows that early warning systems have the potential to identify sepsis patients early and improve patient outcomes and that sepsis patients who would benefit the most from early treatment can be identified and prioritized at the time of the alert.</a:t>
            </a:r>
            <a:endParaRPr lang="en-US">
              <a:ea typeface="MS PGothic"/>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45</a:t>
            </a:fld>
            <a:endParaRPr lang="en-US"/>
          </a:p>
        </p:txBody>
      </p:sp>
    </p:spTree>
    <p:extLst>
      <p:ext uri="{BB962C8B-B14F-4D97-AF65-F5344CB8AC3E}">
        <p14:creationId xmlns:p14="http://schemas.microsoft.com/office/powerpoint/2010/main" val="6844761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docs-Calibri"/>
              </a:rPr>
              <a:t>Specifically, results from the prospective evaluation of deployment of a machine learning–based early warning system for sepsis in five hospitals demonstrated the impact of their work on clinical outcomes: a reduced in-hospital mortality rate, organ failure and length of stay.</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46</a:t>
            </a:fld>
            <a:endParaRPr lang="en-US"/>
          </a:p>
        </p:txBody>
      </p:sp>
    </p:spTree>
    <p:extLst>
      <p:ext uri="{BB962C8B-B14F-4D97-AF65-F5344CB8AC3E}">
        <p14:creationId xmlns:p14="http://schemas.microsoft.com/office/powerpoint/2010/main" val="15012518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prospective evaluation demonstrates the system works with significant reduction in-hospital mortality reduction, hospital stay, and organ failure.</a:t>
            </a:r>
            <a:br>
              <a:rPr lang="en-US"/>
            </a:b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47</a:t>
            </a:fld>
            <a:endParaRPr lang="en-US"/>
          </a:p>
        </p:txBody>
      </p:sp>
    </p:spTree>
    <p:extLst>
      <p:ext uri="{BB962C8B-B14F-4D97-AF65-F5344CB8AC3E}">
        <p14:creationId xmlns:p14="http://schemas.microsoft.com/office/powerpoint/2010/main" val="9413004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docs-Calibri"/>
              </a:rPr>
              <a:t>Most of the work of its kind is evaluated on retrospective data at a single site, those evaluated on live data at multiple sites are very rare.</a:t>
            </a:r>
          </a:p>
          <a:p>
            <a:endParaRPr lang="en-US" b="0" i="0">
              <a:solidFill>
                <a:srgbClr val="000000"/>
              </a:solidFill>
              <a:effectLst/>
              <a:latin typeface="docs-Calibri"/>
            </a:endParaRPr>
          </a:p>
          <a:p>
            <a:r>
              <a:rPr lang="en-US" b="0" i="0">
                <a:solidFill>
                  <a:srgbClr val="000000"/>
                </a:solidFill>
                <a:effectLst/>
                <a:latin typeface="docs-Calibri"/>
              </a:rPr>
              <a:t>This work provides predictive performance and adoption, illustrate the impact on patient care, and in a separate companion paper, the authors also reported the acceptance of the tool to be supportive as opposed to taking autonomy away. </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48</a:t>
            </a:fld>
            <a:endParaRPr lang="en-US"/>
          </a:p>
        </p:txBody>
      </p:sp>
    </p:spTree>
    <p:extLst>
      <p:ext uri="{BB962C8B-B14F-4D97-AF65-F5344CB8AC3E}">
        <p14:creationId xmlns:p14="http://schemas.microsoft.com/office/powerpoint/2010/main" val="16261038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MS PGothic"/>
                <a:cs typeface="Calibri"/>
              </a:rPr>
              <a:t>Given the success of machine learning-based sepsis prediction, can we leverage machine learning to identify patients needing hospitalization. </a:t>
            </a:r>
            <a:endParaRPr lang="en-US">
              <a:cs typeface="Calibri"/>
            </a:endParaRPr>
          </a:p>
          <a:p>
            <a:endParaRPr lang="en-US">
              <a:latin typeface="Calibri"/>
              <a:ea typeface="MS PGothic"/>
              <a:cs typeface="Calibri"/>
            </a:endParaRPr>
          </a:p>
          <a:p>
            <a:r>
              <a:rPr lang="en-US">
                <a:latin typeface="Calibri"/>
                <a:ea typeface="MS PGothic"/>
                <a:cs typeface="Calibri"/>
              </a:rPr>
              <a:t>This qualitative study reported the identification of the risk factors home healthcare (HHC) clinicians associate with patient deterioration and understand how clinicians respond to and document these risk factors.</a:t>
            </a:r>
            <a:endParaRPr lang="en-US">
              <a:cs typeface="Calibri"/>
            </a:endParaRPr>
          </a:p>
          <a:p>
            <a:endParaRPr lang="en-US">
              <a:latin typeface="Calibri"/>
              <a:ea typeface="MS PGothic"/>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49</a:t>
            </a:fld>
            <a:endParaRPr lang="en-US"/>
          </a:p>
        </p:txBody>
      </p:sp>
    </p:spTree>
    <p:extLst>
      <p:ext uri="{BB962C8B-B14F-4D97-AF65-F5344CB8AC3E}">
        <p14:creationId xmlns:p14="http://schemas.microsoft.com/office/powerpoint/2010/main" val="2420921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5</a:t>
            </a:fld>
            <a:endParaRPr lang="en-US"/>
          </a:p>
        </p:txBody>
      </p:sp>
    </p:spTree>
    <p:extLst>
      <p:ext uri="{BB962C8B-B14F-4D97-AF65-F5344CB8AC3E}">
        <p14:creationId xmlns:p14="http://schemas.microsoft.com/office/powerpoint/2010/main" val="187400741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a:solidFill>
                  <a:srgbClr val="666666"/>
                </a:solidFill>
                <a:latin typeface="+mj-lt"/>
              </a:rPr>
              <a:t>Specifically, 1 in 5 patients are hospitalized; clinical decision support can help to reduce hospitalization, however, EHR documentation helps to drive CDS</a:t>
            </a:r>
          </a:p>
          <a:p>
            <a:pPr marL="0" indent="0">
              <a:buFont typeface="Arial" panose="020B0604020202020204" pitchFamily="34" charset="0"/>
              <a:buNone/>
            </a:pPr>
            <a:endParaRPr lang="en-US" sz="1200" baseline="0">
              <a:solidFill>
                <a:srgbClr val="666666"/>
              </a:solidFill>
              <a:latin typeface="+mj-lt"/>
            </a:endParaRPr>
          </a:p>
          <a:p>
            <a:pPr marL="0" indent="0">
              <a:buFont typeface="Arial" panose="020B0604020202020204" pitchFamily="34" charset="0"/>
              <a:buNone/>
            </a:pPr>
            <a:r>
              <a:rPr lang="en-US" sz="1200" baseline="0">
                <a:solidFill>
                  <a:srgbClr val="666666"/>
                </a:solidFill>
                <a:latin typeface="+mj-lt"/>
              </a:rPr>
              <a:t>Thus to build a CDS we sought to understand what 1)what risk factors Home Health Care clinicians associated with higher hospitalization risk and 2) where to extract this information in the HER</a:t>
            </a:r>
          </a:p>
          <a:p>
            <a:pPr marL="0" indent="0">
              <a:buFont typeface="Arial" panose="020B0604020202020204" pitchFamily="34" charset="0"/>
              <a:buNone/>
            </a:pPr>
            <a:endParaRPr lang="en-US" sz="1200" baseline="0">
              <a:solidFill>
                <a:srgbClr val="666666"/>
              </a:solidFill>
              <a:latin typeface="+mj-lt"/>
            </a:endParaRPr>
          </a:p>
          <a:p>
            <a:pPr marL="0" indent="0">
              <a:buFont typeface="Arial" panose="020B0604020202020204" pitchFamily="34" charset="0"/>
              <a:buNone/>
            </a:pPr>
            <a:r>
              <a:rPr lang="en-US" sz="1200" baseline="0">
                <a:solidFill>
                  <a:srgbClr val="666666"/>
                </a:solidFill>
                <a:latin typeface="+mj-lt"/>
              </a:rPr>
              <a:t>The authors conducted qualitative interviews from January – March 2021 via Zoom at one HHC agency in the US. We used snowball sampling. We analyzed our data using thematic analysis </a:t>
            </a:r>
          </a:p>
          <a:p>
            <a:pPr marL="0" indent="0">
              <a:buFont typeface="Arial" panose="020B0604020202020204" pitchFamily="34" charset="0"/>
              <a:buNone/>
            </a:pPr>
            <a:endParaRPr lang="en-US" sz="1200" baseline="30000">
              <a:solidFill>
                <a:srgbClr val="666666"/>
              </a:solidFill>
              <a:latin typeface="+mj-lt"/>
            </a:endParaRPr>
          </a:p>
          <a:p>
            <a:endParaRPr lang="en-US">
              <a:latin typeface="Calibri"/>
              <a:ea typeface="MS PGothic"/>
              <a:cs typeface="Calibri"/>
            </a:endParaRPr>
          </a:p>
          <a:p>
            <a:r>
              <a:rPr lang="en-US">
                <a:latin typeface="Calibri"/>
                <a:ea typeface="MS PGothic"/>
                <a:cs typeface="Calibri"/>
              </a:rPr>
              <a:t>Fifteen HHC clinicians identified a total of 79 risk factors that were mapped to standardized terminologies. HHC clinicians most frequently responded to risk factors by communicating with the prescribing provider (86.7% of clinicians) or following up with patients and caregivers (86.7%). HHC clinicians stated that a majority of risk factors can be found in clinical notes (</a:t>
            </a:r>
            <a:r>
              <a:rPr lang="en-US" err="1">
                <a:latin typeface="Calibri"/>
                <a:ea typeface="MS PGothic"/>
                <a:cs typeface="Calibri"/>
              </a:rPr>
              <a:t>ie</a:t>
            </a:r>
            <a:r>
              <a:rPr lang="en-US">
                <a:latin typeface="Calibri"/>
                <a:ea typeface="MS PGothic"/>
                <a:cs typeface="Calibri"/>
              </a:rPr>
              <a:t>, care coordination (53.3%) or visit (46.7%)).</a:t>
            </a:r>
          </a:p>
          <a:p>
            <a:endParaRPr lang="en-US">
              <a:latin typeface="Calibri"/>
              <a:ea typeface="MS PGothic"/>
              <a:cs typeface="Calibri"/>
            </a:endParaRPr>
          </a:p>
          <a:p>
            <a:endParaRPr lang="en-US"/>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50</a:t>
            </a:fld>
            <a:endParaRPr lang="en-US"/>
          </a:p>
        </p:txBody>
      </p:sp>
    </p:spTree>
    <p:extLst>
      <p:ext uri="{BB962C8B-B14F-4D97-AF65-F5344CB8AC3E}">
        <p14:creationId xmlns:p14="http://schemas.microsoft.com/office/powerpoint/2010/main" val="183927453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MS PGothic"/>
                <a:cs typeface="Calibri"/>
              </a:rPr>
              <a:t>All the previous articles are about traditional machine learning approaches for clinical decision support. This paper illustrates the use of deep learning for clinical decision support in referral to treatment for substance misuse.</a:t>
            </a:r>
            <a:endParaRPr lang="en-US">
              <a:cs typeface="Calibri"/>
            </a:endParaRPr>
          </a:p>
          <a:p>
            <a:endParaRPr lang="en-US">
              <a:latin typeface="Calibri"/>
              <a:ea typeface="MS PGothic"/>
              <a:cs typeface="Calibri"/>
            </a:endParaRPr>
          </a:p>
          <a:p>
            <a:r>
              <a:rPr lang="en-US">
                <a:latin typeface="Calibri"/>
                <a:ea typeface="MS PGothic"/>
                <a:cs typeface="Calibri"/>
              </a:rPr>
              <a:t>We all know substance misuse is a heterogeneous and complex set of behavioral conditions that are highly prevalent in hospital settings and frequently co-occur. Few hospital-wide solutions exist to comprehensively and reliably identify these conditions to prioritize care and guide treatment. </a:t>
            </a:r>
          </a:p>
          <a:p>
            <a:endParaRPr lang="en-US">
              <a:latin typeface="Calibri"/>
              <a:ea typeface="MS PGothic"/>
              <a:cs typeface="Calibri"/>
            </a:endParaRPr>
          </a:p>
          <a:p>
            <a:r>
              <a:rPr lang="en-US">
                <a:latin typeface="Calibri"/>
                <a:ea typeface="MS PGothic"/>
                <a:cs typeface="Calibri"/>
              </a:rPr>
              <a:t>The SMART-AI system leverages the first 24 h of EHR notes for screening multiple types of substance misuse.</a:t>
            </a:r>
          </a:p>
          <a:p>
            <a:endParaRPr lang="en-US">
              <a:cs typeface="Calibri"/>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51</a:t>
            </a:fld>
            <a:endParaRPr lang="en-US"/>
          </a:p>
        </p:txBody>
      </p:sp>
    </p:spTree>
    <p:extLst>
      <p:ext uri="{BB962C8B-B14F-4D97-AF65-F5344CB8AC3E}">
        <p14:creationId xmlns:p14="http://schemas.microsoft.com/office/powerpoint/2010/main" val="176143755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MS PGothic"/>
                <a:cs typeface="Calibri"/>
              </a:rPr>
              <a:t>The model was trained and developed on a reference dataset derived from a hospital-wide program at Rush University Medical Center (RUMC) that used structured diagnostic interviews to manually screen admitted patients over 27 months (between Oct 1, 2017, and Dec 31, 2019; n=54 915). </a:t>
            </a:r>
          </a:p>
          <a:p>
            <a:endParaRPr lang="en-US">
              <a:latin typeface="Calibri"/>
              <a:ea typeface="MS PGothic"/>
              <a:cs typeface="Calibri"/>
            </a:endParaRPr>
          </a:p>
          <a:p>
            <a:r>
              <a:rPr lang="en-US">
                <a:latin typeface="Calibri"/>
                <a:ea typeface="MS PGothic"/>
                <a:cs typeface="Calibri"/>
              </a:rPr>
              <a:t>The Alcohol Use Disorder Identification Test and Drug Abuse Screening Tool served as reference standards. </a:t>
            </a:r>
          </a:p>
          <a:p>
            <a:endParaRPr lang="en-US">
              <a:latin typeface="Calibri"/>
              <a:ea typeface="MS PGothic"/>
              <a:cs typeface="Calibri"/>
            </a:endParaRPr>
          </a:p>
          <a:p>
            <a:r>
              <a:rPr lang="en-US">
                <a:latin typeface="Calibri"/>
                <a:ea typeface="MS PGothic"/>
                <a:cs typeface="Calibri"/>
              </a:rPr>
              <a:t>The first 24 h of notes in the EHR were mapped to standardized medical vocabulary and fed into single-label, multilabel, and multilabel with </a:t>
            </a:r>
            <a:r>
              <a:rPr lang="en-US" err="1">
                <a:latin typeface="Calibri"/>
                <a:ea typeface="MS PGothic"/>
                <a:cs typeface="Calibri"/>
              </a:rPr>
              <a:t>auxillary</a:t>
            </a:r>
            <a:r>
              <a:rPr lang="en-US">
                <a:latin typeface="Calibri"/>
                <a:ea typeface="MS PGothic"/>
                <a:cs typeface="Calibri"/>
              </a:rPr>
              <a:t>-task neural network models. </a:t>
            </a:r>
          </a:p>
          <a:p>
            <a:endParaRPr lang="en-US">
              <a:latin typeface="Calibri"/>
              <a:ea typeface="MS PGothic"/>
              <a:cs typeface="Calibri"/>
            </a:endParaRPr>
          </a:p>
          <a:p>
            <a:r>
              <a:rPr lang="en-US">
                <a:latin typeface="Calibri"/>
                <a:ea typeface="MS PGothic"/>
                <a:cs typeface="Calibri"/>
              </a:rPr>
              <a:t>Temporal validation of the model was done using data from the subsequent 12 months on a subset of RUMC patients (n=16 917). External validation was done using data from Loyola University Medical Center, Chicago, IL, USA between Jan 1, 2007, and Sept 30, 2017 (n=1991 adult patients). </a:t>
            </a:r>
          </a:p>
          <a:p>
            <a:endParaRPr lang="en-US">
              <a:latin typeface="Calibri"/>
              <a:ea typeface="MS PGothic"/>
              <a:cs typeface="Calibri"/>
            </a:endParaRPr>
          </a:p>
          <a:p>
            <a:r>
              <a:rPr lang="en-US">
                <a:latin typeface="Calibri"/>
                <a:ea typeface="MS PGothic"/>
                <a:cs typeface="Calibri"/>
              </a:rPr>
              <a:t>The primary outcome was discrimination for alcohol misuse, opioid misuse, or non-opioid drug misuse. Discrimination was assessed by the area under the receiver operating characteristic curve (AUROC). Calibration slope and intercept were measured with the unreliability index. Bias assessments were performed across demographic subgroups.</a:t>
            </a:r>
          </a:p>
          <a:p>
            <a:endParaRPr lang="en-US">
              <a:latin typeface="Calibri"/>
              <a:ea typeface="MS PGothic"/>
              <a:cs typeface="Calibri"/>
            </a:endParaRPr>
          </a:p>
          <a:p>
            <a:r>
              <a:rPr lang="en-US">
                <a:latin typeface="Calibri"/>
                <a:ea typeface="MS PGothic"/>
                <a:cs typeface="Calibri"/>
              </a:rPr>
              <a:t>The best model was a multilabel CNN with concept embeddings as features. </a:t>
            </a:r>
          </a:p>
          <a:p>
            <a:endParaRPr lang="en-US">
              <a:cs typeface="Calibri"/>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52</a:t>
            </a:fld>
            <a:endParaRPr lang="en-US"/>
          </a:p>
        </p:txBody>
      </p:sp>
    </p:spTree>
    <p:extLst>
      <p:ext uri="{BB962C8B-B14F-4D97-AF65-F5344CB8AC3E}">
        <p14:creationId xmlns:p14="http://schemas.microsoft.com/office/powerpoint/2010/main" val="36719254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MS PGothic"/>
                <a:cs typeface="Calibri"/>
              </a:rPr>
              <a:t>The multilabel convolutional neural network classifier had a mean AUROC of 0·97 (95% CI 0·96–0·98) during temporal validation for all types of substance misuse. The model was well calibrated and showed good face validity with model features containing explicit mentions of aberrant drug-taking </a:t>
            </a:r>
            <a:r>
              <a:rPr lang="en-US" err="1">
                <a:latin typeface="Calibri"/>
                <a:ea typeface="MS PGothic"/>
                <a:cs typeface="Calibri"/>
              </a:rPr>
              <a:t>behaviour</a:t>
            </a:r>
            <a:r>
              <a:rPr lang="en-US">
                <a:latin typeface="Calibri"/>
                <a:ea typeface="MS PGothic"/>
                <a:cs typeface="Calibri"/>
              </a:rPr>
              <a:t>. A false-negative rate of 0·18–0·19 and a false-positive rate of 0·03 between non-Hispanic Black and non-Hispanic White groups occurred. In external validation, the AUROCs for alcohol and opioid misuse were 0·88 (95% CI 0·86–0·90) and 0·94 (0·92–0·95), respectively.</a:t>
            </a:r>
          </a:p>
          <a:p>
            <a:endParaRPr lang="en-US">
              <a:cs typeface="Calibri"/>
            </a:endParaRPr>
          </a:p>
        </p:txBody>
      </p:sp>
      <p:sp>
        <p:nvSpPr>
          <p:cNvPr id="4" name="Slide Number Placeholder 3"/>
          <p:cNvSpPr>
            <a:spLocks noGrp="1"/>
          </p:cNvSpPr>
          <p:nvPr>
            <p:ph type="sldNum" sz="quarter" idx="5"/>
          </p:nvPr>
        </p:nvSpPr>
        <p:spPr/>
        <p:txBody>
          <a:bodyPr/>
          <a:lstStyle/>
          <a:p>
            <a:pPr>
              <a:defRPr/>
            </a:pPr>
            <a:fld id="{256C0C0D-0498-45A6-94BC-3B827A675CF4}" type="slidenum">
              <a:rPr lang="en-US" smtClean="0"/>
              <a:pPr>
                <a:defRPr/>
              </a:pPr>
              <a:t>53</a:t>
            </a:fld>
            <a:endParaRPr lang="en-US"/>
          </a:p>
        </p:txBody>
      </p:sp>
    </p:spTree>
    <p:extLst>
      <p:ext uri="{BB962C8B-B14F-4D97-AF65-F5344CB8AC3E}">
        <p14:creationId xmlns:p14="http://schemas.microsoft.com/office/powerpoint/2010/main" val="849342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Along this topic, </a:t>
            </a:r>
          </a:p>
        </p:txBody>
      </p:sp>
      <p:sp>
        <p:nvSpPr>
          <p:cNvPr id="4" name="Slide Number Placeholder 3"/>
          <p:cNvSpPr>
            <a:spLocks noGrp="1"/>
          </p:cNvSpPr>
          <p:nvPr>
            <p:ph type="sldNum" sz="quarter" idx="5"/>
          </p:nvPr>
        </p:nvSpPr>
        <p:spPr/>
        <p:txBody>
          <a:bodyPr/>
          <a:lstStyle/>
          <a:p>
            <a:fld id="{CEFA16CB-AEBE-4616-A0C2-923B64A8254D}" type="slidenum">
              <a:rPr lang="en-US" smtClean="0"/>
              <a:pPr/>
              <a:t>54</a:t>
            </a:fld>
            <a:endParaRPr lang="en-US"/>
          </a:p>
        </p:txBody>
      </p:sp>
    </p:spTree>
    <p:extLst>
      <p:ext uri="{BB962C8B-B14F-4D97-AF65-F5344CB8AC3E}">
        <p14:creationId xmlns:p14="http://schemas.microsoft.com/office/powerpoint/2010/main" val="14404042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MS PGothic"/>
                <a:cs typeface="Calibri"/>
              </a:rPr>
              <a:t>Searching for health information online is becoming customary for more and more consumers every day. An important contributor to </a:t>
            </a:r>
            <a:r>
              <a:rPr lang="en-US" b="0" i="0">
                <a:effectLst/>
                <a:latin typeface="Calibri"/>
                <a:ea typeface="MS PGothic"/>
                <a:cs typeface="Calibri"/>
              </a:rPr>
              <a:t>the </a:t>
            </a:r>
            <a:r>
              <a:rPr lang="en-US">
                <a:latin typeface="Calibri"/>
                <a:ea typeface="MS PGothic"/>
                <a:cs typeface="Calibri"/>
              </a:rPr>
              <a:t>success rates </a:t>
            </a:r>
            <a:r>
              <a:rPr lang="en-US" b="0" i="0">
                <a:effectLst/>
                <a:latin typeface="Calibri"/>
                <a:ea typeface="MS PGothic"/>
                <a:cs typeface="Calibri"/>
              </a:rPr>
              <a:t>of </a:t>
            </a:r>
            <a:r>
              <a:rPr lang="en-US">
                <a:latin typeface="Calibri"/>
                <a:ea typeface="MS PGothic"/>
                <a:cs typeface="Calibri"/>
              </a:rPr>
              <a:t>the Question-Answering systems is their ability to fully understand </a:t>
            </a:r>
            <a:r>
              <a:rPr lang="en-US" b="0" i="0">
                <a:effectLst/>
                <a:latin typeface="Calibri"/>
                <a:ea typeface="MS PGothic"/>
                <a:cs typeface="Calibri"/>
              </a:rPr>
              <a:t>the </a:t>
            </a:r>
            <a:r>
              <a:rPr lang="en-US">
                <a:latin typeface="Calibri"/>
                <a:ea typeface="MS PGothic"/>
                <a:cs typeface="Calibri"/>
              </a:rPr>
              <a:t>consumers’ questions. However, these questions are frequently longer than needed and mention peripheral information that is not useful </a:t>
            </a:r>
            <a:r>
              <a:rPr lang="en-US" b="0" i="0">
                <a:effectLst/>
                <a:latin typeface="Calibri"/>
                <a:ea typeface="MS PGothic"/>
                <a:cs typeface="Calibri"/>
              </a:rPr>
              <a:t>in </a:t>
            </a:r>
            <a:r>
              <a:rPr lang="en-US">
                <a:latin typeface="Calibri"/>
                <a:ea typeface="MS PGothic"/>
                <a:cs typeface="Calibri"/>
              </a:rPr>
              <a:t>finding relevant answers. Question summarization is one of </a:t>
            </a:r>
            <a:r>
              <a:rPr lang="en-US" b="0" i="0">
                <a:effectLst/>
                <a:latin typeface="Calibri"/>
                <a:ea typeface="MS PGothic"/>
                <a:cs typeface="Calibri"/>
              </a:rPr>
              <a:t>the </a:t>
            </a:r>
            <a:r>
              <a:rPr lang="en-US">
                <a:latin typeface="Calibri"/>
                <a:ea typeface="MS PGothic"/>
                <a:cs typeface="Calibri"/>
              </a:rPr>
              <a:t>potential solutions to simplifying long </a:t>
            </a:r>
            <a:r>
              <a:rPr lang="en-US" b="0" i="0">
                <a:effectLst/>
                <a:latin typeface="Calibri"/>
                <a:ea typeface="MS PGothic"/>
                <a:cs typeface="Calibri"/>
              </a:rPr>
              <a:t>and </a:t>
            </a:r>
            <a:r>
              <a:rPr lang="en-US">
                <a:latin typeface="Calibri"/>
                <a:ea typeface="MS PGothic"/>
                <a:cs typeface="Calibri"/>
              </a:rPr>
              <a:t>complex consumer questions before attempting to find an answer</a:t>
            </a:r>
            <a:r>
              <a:rPr lang="en-US" b="0" i="0">
                <a:effectLst/>
                <a:latin typeface="Calibri"/>
                <a:ea typeface="MS PGothic"/>
                <a:cs typeface="Calibri"/>
              </a:rPr>
              <a:t>. </a:t>
            </a:r>
            <a:endParaRPr lang="en-US"/>
          </a:p>
          <a:p>
            <a:endParaRPr lang="en-US">
              <a:latin typeface="Calibri"/>
              <a:ea typeface="MS PGothic"/>
              <a:cs typeface="Calibri"/>
            </a:endParaRPr>
          </a:p>
          <a:p>
            <a:r>
              <a:rPr lang="en-US">
                <a:latin typeface="Calibri"/>
                <a:ea typeface="MS PGothic"/>
                <a:cs typeface="Calibri"/>
              </a:rPr>
              <a:t>In this paper, the authors study </a:t>
            </a:r>
            <a:r>
              <a:rPr lang="en-US" b="0" i="0">
                <a:effectLst/>
                <a:latin typeface="Calibri"/>
                <a:ea typeface="MS PGothic"/>
                <a:cs typeface="Calibri"/>
              </a:rPr>
              <a:t>the </a:t>
            </a:r>
            <a:r>
              <a:rPr lang="en-US">
                <a:latin typeface="Calibri"/>
                <a:ea typeface="MS PGothic"/>
                <a:cs typeface="Calibri"/>
              </a:rPr>
              <a:t>task of abstractive summarization for real-world </a:t>
            </a:r>
            <a:r>
              <a:rPr lang="en-US" b="0" i="0">
                <a:effectLst/>
                <a:latin typeface="Calibri"/>
                <a:ea typeface="MS PGothic"/>
                <a:cs typeface="Calibri"/>
              </a:rPr>
              <a:t>consumer health </a:t>
            </a:r>
            <a:r>
              <a:rPr lang="en-US">
                <a:latin typeface="Calibri"/>
                <a:ea typeface="MS PGothic"/>
                <a:cs typeface="Calibri"/>
              </a:rPr>
              <a:t>questions. We develop an abstractive </a:t>
            </a:r>
            <a:r>
              <a:rPr lang="en-US" b="0" i="0">
                <a:effectLst/>
                <a:latin typeface="Calibri"/>
                <a:ea typeface="MS PGothic"/>
                <a:cs typeface="Calibri"/>
              </a:rPr>
              <a:t>question summarization </a:t>
            </a:r>
            <a:r>
              <a:rPr lang="en-US">
                <a:latin typeface="Calibri"/>
                <a:ea typeface="MS PGothic"/>
                <a:cs typeface="Calibri"/>
              </a:rPr>
              <a:t>model that leverages </a:t>
            </a:r>
            <a:r>
              <a:rPr lang="en-US" b="0" i="0">
                <a:effectLst/>
                <a:latin typeface="Calibri"/>
                <a:ea typeface="MS PGothic"/>
                <a:cs typeface="Calibri"/>
              </a:rPr>
              <a:t>the</a:t>
            </a:r>
            <a:r>
              <a:rPr lang="en-US">
                <a:latin typeface="Calibri"/>
                <a:ea typeface="MS PGothic"/>
                <a:cs typeface="Calibri"/>
              </a:rPr>
              <a:t> </a:t>
            </a:r>
            <a:r>
              <a:rPr lang="en-US" u="sng">
                <a:latin typeface="Calibri"/>
                <a:ea typeface="MS PGothic"/>
                <a:cs typeface="Calibri"/>
                <a:hlinkClick r:id="rId3"/>
              </a:rPr>
              <a:t>semantic interpretation</a:t>
            </a:r>
            <a:r>
              <a:rPr lang="en-US">
                <a:latin typeface="Calibri"/>
                <a:ea typeface="MS PGothic"/>
                <a:cs typeface="Calibri"/>
              </a:rPr>
              <a:t> of a question via recognition of medical entities, which enables generation of informative summaries. Towards this, we propose multiple Cloze tasks</a:t>
            </a:r>
            <a:r>
              <a:rPr lang="en-US" b="0" i="0">
                <a:effectLst/>
                <a:latin typeface="Calibri"/>
                <a:ea typeface="MS PGothic"/>
                <a:cs typeface="Calibri"/>
              </a:rPr>
              <a:t> (</a:t>
            </a:r>
            <a:r>
              <a:rPr lang="en-US">
                <a:latin typeface="Calibri"/>
                <a:ea typeface="MS PGothic"/>
                <a:cs typeface="Calibri"/>
              </a:rPr>
              <a:t>i.</a:t>
            </a:r>
            <a:r>
              <a:rPr lang="en-US" b="0" i="0">
                <a:effectLst/>
                <a:latin typeface="Calibri"/>
                <a:ea typeface="MS PGothic"/>
                <a:cs typeface="Calibri"/>
              </a:rPr>
              <a:t>e.</a:t>
            </a:r>
            <a:r>
              <a:rPr lang="en-US">
                <a:latin typeface="Calibri"/>
                <a:ea typeface="MS PGothic"/>
                <a:cs typeface="Calibri"/>
              </a:rPr>
              <a:t> the task of filing missing words in a given context) to identify the key medical entities that enforce the model to have better coverage in question-focus recognition</a:t>
            </a:r>
            <a:r>
              <a:rPr lang="en-US" b="0" i="0">
                <a:effectLst/>
                <a:latin typeface="Calibri"/>
                <a:ea typeface="MS PGothic"/>
                <a:cs typeface="Calibri"/>
              </a:rPr>
              <a:t>. </a:t>
            </a:r>
            <a:r>
              <a:rPr lang="en-US">
                <a:latin typeface="Calibri"/>
                <a:ea typeface="MS PGothic"/>
                <a:cs typeface="Calibri"/>
              </a:rPr>
              <a:t>Additionally</a:t>
            </a:r>
            <a:r>
              <a:rPr lang="en-US" b="0" i="0">
                <a:effectLst/>
                <a:latin typeface="Calibri"/>
                <a:ea typeface="MS PGothic"/>
                <a:cs typeface="Calibri"/>
              </a:rPr>
              <a:t>, </a:t>
            </a:r>
            <a:r>
              <a:rPr lang="en-US">
                <a:latin typeface="Calibri"/>
                <a:ea typeface="MS PGothic"/>
                <a:cs typeface="Calibri"/>
              </a:rPr>
              <a:t>we infuse the decoder inputs with question-type information to generate </a:t>
            </a:r>
            <a:r>
              <a:rPr lang="en-US" i="1">
                <a:latin typeface="Calibri"/>
                <a:ea typeface="MS PGothic"/>
                <a:cs typeface="Calibri"/>
              </a:rPr>
              <a:t>question-type driven</a:t>
            </a:r>
            <a:r>
              <a:rPr lang="en-US">
                <a:latin typeface="Calibri"/>
                <a:ea typeface="MS PGothic"/>
                <a:cs typeface="Calibri"/>
              </a:rPr>
              <a:t> summaries. When evaluated </a:t>
            </a:r>
            <a:r>
              <a:rPr lang="en-US" b="0" i="0">
                <a:effectLst/>
                <a:latin typeface="Calibri"/>
                <a:ea typeface="MS PGothic"/>
                <a:cs typeface="Calibri"/>
              </a:rPr>
              <a:t>on the</a:t>
            </a:r>
            <a:r>
              <a:rPr lang="en-US">
                <a:latin typeface="Calibri"/>
                <a:ea typeface="MS PGothic"/>
                <a:cs typeface="Calibri"/>
              </a:rPr>
              <a:t> </a:t>
            </a:r>
            <a:r>
              <a:rPr lang="en-US" b="0" i="0" cap="small" err="1">
                <a:effectLst/>
                <a:latin typeface="Calibri"/>
                <a:ea typeface="MS PGothic"/>
                <a:cs typeface="Calibri"/>
              </a:rPr>
              <a:t>MeQSum</a:t>
            </a:r>
            <a:r>
              <a:rPr lang="en-US">
                <a:latin typeface="Calibri"/>
                <a:ea typeface="MS PGothic"/>
                <a:cs typeface="Calibri"/>
              </a:rPr>
              <a:t> </a:t>
            </a:r>
            <a:r>
              <a:rPr lang="en-US" b="0" i="0">
                <a:effectLst/>
                <a:latin typeface="Calibri"/>
                <a:ea typeface="MS PGothic"/>
                <a:cs typeface="Calibri"/>
              </a:rPr>
              <a:t>benchmark </a:t>
            </a:r>
            <a:r>
              <a:rPr lang="en-US">
                <a:latin typeface="Calibri"/>
                <a:ea typeface="MS PGothic"/>
                <a:cs typeface="Calibri"/>
              </a:rPr>
              <a:t>corpus, our framework outperformed the state-of-the-art method by 10.2 ROUGE-L points. We also conducted </a:t>
            </a:r>
            <a:r>
              <a:rPr lang="en-US" b="0" i="0">
                <a:effectLst/>
                <a:latin typeface="Calibri"/>
                <a:ea typeface="MS PGothic"/>
                <a:cs typeface="Calibri"/>
              </a:rPr>
              <a:t>a manual evaluation to assess the correctness of the generated summaries</a:t>
            </a:r>
            <a:r>
              <a:rPr lang="en-US">
                <a:latin typeface="Calibri"/>
                <a:ea typeface="MS PGothic"/>
                <a:cs typeface="Calibri"/>
              </a:rPr>
              <a:t>.</a:t>
            </a:r>
            <a:endParaRPr lang="en-US">
              <a:cs typeface="Calibri"/>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55</a:t>
            </a:fld>
            <a:endParaRPr lang="en-US"/>
          </a:p>
        </p:txBody>
      </p:sp>
    </p:spTree>
    <p:extLst>
      <p:ext uri="{BB962C8B-B14F-4D97-AF65-F5344CB8AC3E}">
        <p14:creationId xmlns:p14="http://schemas.microsoft.com/office/powerpoint/2010/main" val="1055988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docs-Calibri"/>
              </a:rPr>
              <a:t>The authors introduce explicit and implicit ways (e.g., use of Cloze tasks) of infusing the knowledge of the question type in pretrained transformer models for the generation of informative and question-type driven summaries. The author’s proposed model achieves state-of-the-art performance in the consumer health question summarization task and outperforms the recent state-of-the art pretrained LM models (e.g. T5, PEGASUS, and BART). The authors conduct an automatic evaluation on the </a:t>
            </a:r>
            <a:r>
              <a:rPr lang="en-US" b="0" i="0" err="1">
                <a:solidFill>
                  <a:srgbClr val="000000"/>
                </a:solidFill>
                <a:effectLst/>
                <a:latin typeface="docs-Calibri"/>
              </a:rPr>
              <a:t>MeQSum</a:t>
            </a:r>
            <a:r>
              <a:rPr lang="en-US" b="0" i="0">
                <a:solidFill>
                  <a:srgbClr val="000000"/>
                </a:solidFill>
                <a:effectLst/>
                <a:latin typeface="docs-Calibri"/>
              </a:rPr>
              <a:t> benchmark and a manual evaluation to assess the correctness of the generated question summaries (from study Highlights)</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56</a:t>
            </a:fld>
            <a:endParaRPr lang="en-US"/>
          </a:p>
        </p:txBody>
      </p:sp>
    </p:spTree>
    <p:extLst>
      <p:ext uri="{BB962C8B-B14F-4D97-AF65-F5344CB8AC3E}">
        <p14:creationId xmlns:p14="http://schemas.microsoft.com/office/powerpoint/2010/main" val="191630974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000000"/>
                </a:solidFill>
                <a:effectLst/>
                <a:latin typeface="docs-Calibri"/>
              </a:rPr>
              <a:t>This study is significant as it proposes a potential solution for simplifying complex health questions before answering them, which could improve the success rates of question answering systems for health information online.  The study's model uses a novel technique to generate informative summaries and performs better than existing methods, demonstrating its potential for improving the quality of question-answering system output.</a:t>
            </a:r>
            <a:endParaRPr lang="en-US"/>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57</a:t>
            </a:fld>
            <a:endParaRPr lang="en-US"/>
          </a:p>
        </p:txBody>
      </p:sp>
    </p:spTree>
    <p:extLst>
      <p:ext uri="{BB962C8B-B14F-4D97-AF65-F5344CB8AC3E}">
        <p14:creationId xmlns:p14="http://schemas.microsoft.com/office/powerpoint/2010/main" val="17380911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a:p>
            <a:r>
              <a:rPr lang="en-US">
                <a:latin typeface="Calibri"/>
                <a:ea typeface="MS PGothic"/>
                <a:cs typeface="Calibri"/>
              </a:rPr>
              <a:t>Burnout is a significant public health concern affecting more than half of the healthcare workforce; however, passive screening tools to detect burnout are lacking. This paper investigated the ability of machine learning (ML) techniques to identify burnout using passively collected electronic health record (EHR)-based audit log data. This study is interesting as findings indicate that model performance is no better than base line burnout prediction. </a:t>
            </a:r>
          </a:p>
          <a:p>
            <a:endParaRPr lang="en-US">
              <a:latin typeface="Calibri"/>
              <a:ea typeface="MS PGothic"/>
              <a:cs typeface="Calibri"/>
            </a:endParaRPr>
          </a:p>
          <a:p>
            <a:r>
              <a:rPr lang="en-US">
                <a:latin typeface="Calibri"/>
                <a:ea typeface="MS PGothic"/>
                <a:cs typeface="Calibri"/>
              </a:rPr>
              <a:t>Current findings illustrate the complexities of predicting burnout exclusively based on clinical work activities as captured in the EHR, highlighting its multi-factorial and individualized nature. Future prediction studies of burnout should account for individual factors (e.g., resilience, physiological measurements such as sleep) and associated system-level factors (e.g., leadership).</a:t>
            </a:r>
            <a:endParaRPr lang="en-US">
              <a:cs typeface="Calibri"/>
            </a:endParaRPr>
          </a:p>
          <a:p>
            <a:endParaRPr lang="en-US">
              <a:latin typeface="Calibri"/>
              <a:ea typeface="MS PGothic"/>
              <a:cs typeface="Calibri"/>
            </a:endParaRPr>
          </a:p>
          <a:p>
            <a:endParaRPr lang="en-US">
              <a:latin typeface="Calibri"/>
              <a:ea typeface="MS PGothic"/>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58</a:t>
            </a:fld>
            <a:endParaRPr lang="en-US"/>
          </a:p>
        </p:txBody>
      </p:sp>
    </p:spTree>
    <p:extLst>
      <p:ext uri="{BB962C8B-B14F-4D97-AF65-F5344CB8AC3E}">
        <p14:creationId xmlns:p14="http://schemas.microsoft.com/office/powerpoint/2010/main" val="37533263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latin typeface="Calibri"/>
                <a:ea typeface="MS PGothic"/>
                <a:cs typeface="Calibri"/>
              </a:rPr>
              <a:t>Physician trainees participated in a longitudinal study where they completed monthly burnout surveys and provided access to their EHR-based audit logs. Using the monthly burnout scores as the target outcome, we trained ML models using combinations of features derived from audit log data—aggregate measures of clinical workload, time series-based temporal measures of EHR use, and the baseline burnout score. Five ML models were constructed to predict burnout as a continuous score: penalized linear regression, support vector machine, neural network, random forest, and gradient boosting machine.</a:t>
            </a:r>
          </a:p>
          <a:p>
            <a:endParaRPr lang="en-US">
              <a:cs typeface="Calibri"/>
            </a:endParaRPr>
          </a:p>
        </p:txBody>
      </p:sp>
      <p:sp>
        <p:nvSpPr>
          <p:cNvPr id="4" name="Slide Number Placeholder 3"/>
          <p:cNvSpPr>
            <a:spLocks noGrp="1"/>
          </p:cNvSpPr>
          <p:nvPr>
            <p:ph type="sldNum" sz="quarter" idx="5"/>
          </p:nvPr>
        </p:nvSpPr>
        <p:spPr/>
        <p:txBody>
          <a:bodyPr/>
          <a:lstStyle/>
          <a:p>
            <a:fld id="{CEFA16CB-AEBE-4616-A0C2-923B64A8254D}" type="slidenum">
              <a:rPr lang="en-US"/>
              <a:pPr/>
              <a:t>59</a:t>
            </a:fld>
            <a:endParaRPr lang="en-US"/>
          </a:p>
        </p:txBody>
      </p:sp>
    </p:spTree>
    <p:extLst>
      <p:ext uri="{BB962C8B-B14F-4D97-AF65-F5344CB8AC3E}">
        <p14:creationId xmlns:p14="http://schemas.microsoft.com/office/powerpoint/2010/main" val="20067428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6</a:t>
            </a:fld>
            <a:endParaRPr lang="en-US"/>
          </a:p>
        </p:txBody>
      </p:sp>
    </p:spTree>
    <p:extLst>
      <p:ext uri="{BB962C8B-B14F-4D97-AF65-F5344CB8AC3E}">
        <p14:creationId xmlns:p14="http://schemas.microsoft.com/office/powerpoint/2010/main" val="34643136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0"/>
              </a:spcBef>
              <a:spcAft>
                <a:spcPts val="0"/>
              </a:spcAft>
            </a:pPr>
            <a:r>
              <a:rPr lang="en-US">
                <a:latin typeface="Calibri"/>
                <a:ea typeface="MS PGothic"/>
                <a:cs typeface="Calibri"/>
              </a:rPr>
              <a:t>M88 trainee physicians participated and completed 416 surveys; greater than10 million audit log actions were collected (</a:t>
            </a:r>
            <a:r>
              <a:rPr lang="en-US" i="1">
                <a:latin typeface="Calibri"/>
                <a:ea typeface="MS PGothic"/>
                <a:cs typeface="Calibri"/>
              </a:rPr>
              <a:t>Mean</a:t>
            </a:r>
            <a:r>
              <a:rPr lang="en-US">
                <a:latin typeface="Calibri"/>
                <a:ea typeface="MS PGothic"/>
                <a:cs typeface="Calibri"/>
              </a:rPr>
              <a:t> [Standard Deviation] = 25,691 [14,331] actions per month, per physician). The workload feature set predicted burnout score with a mean absolute error (MAE) of 0.602 (95% Confidence Interval (CI), 0.412–0.826), and was able to predict burnout status with an average AUROC of 0.595 (95% CI 0.355–0.808) and average accuracy 0.567 (95% CI 0.393–0.742). The temporal feature set had a similar performance, with MAE 0.596 (95% CI 0.391–0.826), and AUROC 0.581 (95% CI 0.343–0.790). The addition of the baseline burnout score to the workload features improved the model performance to a mean AUROC of 0.829 (95% CI 0.607–0.996) and mean accuracy of 0.781 (95% CI 0.587–0.936); however, this performance was not meaningfully different than using the baseline burnout score alone.</a:t>
            </a:r>
          </a:p>
          <a:p>
            <a:endParaRPr lang="en-US">
              <a:cs typeface="Calibri"/>
            </a:endParaRPr>
          </a:p>
        </p:txBody>
      </p:sp>
      <p:sp>
        <p:nvSpPr>
          <p:cNvPr id="4" name="Slide Number Placeholder 3"/>
          <p:cNvSpPr>
            <a:spLocks noGrp="1"/>
          </p:cNvSpPr>
          <p:nvPr>
            <p:ph type="sldNum" sz="quarter" idx="5"/>
          </p:nvPr>
        </p:nvSpPr>
        <p:spPr/>
        <p:txBody>
          <a:bodyPr/>
          <a:lstStyle/>
          <a:p>
            <a:fld id="{CEFA16CB-AEBE-4616-A0C2-923B64A8254D}" type="slidenum">
              <a:rPr lang="en-US"/>
              <a:pPr/>
              <a:t>60</a:t>
            </a:fld>
            <a:endParaRPr lang="en-US"/>
          </a:p>
        </p:txBody>
      </p:sp>
    </p:spTree>
    <p:extLst>
      <p:ext uri="{BB962C8B-B14F-4D97-AF65-F5344CB8AC3E}">
        <p14:creationId xmlns:p14="http://schemas.microsoft.com/office/powerpoint/2010/main" val="41039104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MS PGothic"/>
                <a:cs typeface="Calibri"/>
              </a:rPr>
              <a:t>Between 10 and 25% patients are hospitalized or visit emergency department (ED) during home healthcare (HHC). Given that up to 40% of these negative clinical outcomes are preventable, early and accurate prediction of hospitalization risk can be one strategy to prevent them. In recent years, machine learning-based predictive modeling has become widely used for building risk models. This study aimed to compare the predictive performance of four risk models built with various data sources for hospitalization and ED visits in HHC.</a:t>
            </a:r>
          </a:p>
          <a:p>
            <a:endParaRPr lang="en-US" b="1">
              <a:latin typeface="Calibri"/>
              <a:ea typeface="MS PGothic"/>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61</a:t>
            </a:fld>
            <a:endParaRPr lang="en-US"/>
          </a:p>
        </p:txBody>
      </p:sp>
    </p:spTree>
    <p:extLst>
      <p:ext uri="{BB962C8B-B14F-4D97-AF65-F5344CB8AC3E}">
        <p14:creationId xmlns:p14="http://schemas.microsoft.com/office/powerpoint/2010/main" val="379306538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docs-Calibri"/>
                <a:ea typeface="MS PGothic"/>
              </a:rPr>
              <a:t>The study aimed to compare the predictive performance of four risk models built with different data sources for hospitalization and emergency department (ED) visits in home healthcare (HHC). The study used structured data and unstructured narrative-free text clinical notes for patients who received HHC services from a non-profit organization in New York between 2015 and 2017.</a:t>
            </a:r>
            <a:r>
              <a:rPr lang="en-US">
                <a:solidFill>
                  <a:srgbClr val="000000"/>
                </a:solidFill>
                <a:latin typeface="docs-Calibri"/>
                <a:ea typeface="MS PGothic"/>
              </a:rPr>
              <a:t> </a:t>
            </a:r>
            <a:endParaRPr lang="en-US"/>
          </a:p>
          <a:p>
            <a:endParaRPr lang="en-US">
              <a:latin typeface="docs-Calibri"/>
              <a:ea typeface="MS PGothic"/>
            </a:endParaRPr>
          </a:p>
          <a:p>
            <a:r>
              <a:rPr lang="en-US">
                <a:latin typeface="Calibri"/>
                <a:ea typeface="MS PGothic"/>
                <a:cs typeface="Calibri"/>
              </a:rPr>
              <a:t>Four risk models were built using different variables from two data sources: structured data (i.e., Outcome and Assessment Information Set (OASIS) and other assessment items from the electronic health record (EHR)) and unstructured narrative-free text clinical notes for patients who received HHC services from the largest non-profit HHC organization in New York between 2015 and 2017. Then, five machine learning algorithms (logistic regression, Random Forest, Bayesian network, support vector machine (SVM), and Naïve Bayes) were used on each risk model. Risk model performance was evaluated using the F-score and Precision-Recall Curve (PRC) area metrics.</a:t>
            </a:r>
          </a:p>
          <a:p>
            <a:endParaRPr lang="en-US">
              <a:latin typeface="docs-Calibri"/>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62</a:t>
            </a:fld>
            <a:endParaRPr lang="en-US"/>
          </a:p>
        </p:txBody>
      </p:sp>
    </p:spTree>
    <p:extLst>
      <p:ext uri="{BB962C8B-B14F-4D97-AF65-F5344CB8AC3E}">
        <p14:creationId xmlns:p14="http://schemas.microsoft.com/office/powerpoint/2010/main" val="341849429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docs-Calibri"/>
                <a:ea typeface="MS PGothic"/>
              </a:rPr>
              <a:t>This study is significant because it shows that machine learning-based predictive modeling can be used to accurately predict emergent hospitalization or ED visits in the setting of home health care.  The addition of clinical notes as a data source significantly improved the ability to identify patients at risk for these emergent care events, which can ultimately prevent negative clinical outcomes and improve patient care. </a:t>
            </a:r>
            <a:endParaRPr lang="en-US">
              <a:solidFill>
                <a:srgbClr val="000000"/>
              </a:solidFill>
              <a:ea typeface="MS PGothic"/>
            </a:endParaRPr>
          </a:p>
          <a:p>
            <a:endParaRPr lang="en-US">
              <a:cs typeface="Calibri"/>
            </a:endParaRPr>
          </a:p>
          <a:p>
            <a:r>
              <a:rPr lang="en-US">
                <a:latin typeface="Calibri"/>
                <a:ea typeface="MS PGothic"/>
                <a:cs typeface="Calibri"/>
              </a:rPr>
              <a:t>During the study period, 8373/86,823 (9.6%) HHC episodes resulted in hospitalization or ED visits. Among five machine learning algorithms on each model, the SVM showed the highest F-score (0.82), while the Random Forest showed the highest PRC area (0.864). Adding information extracted from clinical notes significantly improved the risk prediction ability by up to 16.6% in F-score and 17.8% in PRC.</a:t>
            </a:r>
          </a:p>
          <a:p>
            <a:endParaRPr lang="en-US">
              <a:latin typeface="Calibri"/>
              <a:ea typeface="MS PGothic"/>
              <a:cs typeface="Calibri"/>
            </a:endParaRPr>
          </a:p>
          <a:p>
            <a:r>
              <a:rPr lang="en-US">
                <a:latin typeface="Calibri"/>
                <a:ea typeface="MS PGothic"/>
                <a:cs typeface="Calibri"/>
              </a:rPr>
              <a:t>All models showed relatively good hospitalization for ED visit risk predictive performance in HHC. Information from clinical notes integrated with the structured data improved the ability to identify patients at risk for these emergent care events.</a:t>
            </a:r>
            <a:br>
              <a:rPr lang="en-US">
                <a:cs typeface="Calibri"/>
              </a:rPr>
            </a:br>
            <a:endParaRPr lang="en-US">
              <a:cs typeface="Calibri"/>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63</a:t>
            </a:fld>
            <a:endParaRPr lang="en-US"/>
          </a:p>
        </p:txBody>
      </p:sp>
    </p:spTree>
    <p:extLst>
      <p:ext uri="{BB962C8B-B14F-4D97-AF65-F5344CB8AC3E}">
        <p14:creationId xmlns:p14="http://schemas.microsoft.com/office/powerpoint/2010/main" val="27459119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64</a:t>
            </a:fld>
            <a:endParaRPr lang="en-US"/>
          </a:p>
        </p:txBody>
      </p:sp>
    </p:spTree>
    <p:extLst>
      <p:ext uri="{BB962C8B-B14F-4D97-AF65-F5344CB8AC3E}">
        <p14:creationId xmlns:p14="http://schemas.microsoft.com/office/powerpoint/2010/main" val="28376199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i="0">
                <a:solidFill>
                  <a:srgbClr val="000000"/>
                </a:solidFill>
                <a:effectLst/>
                <a:latin typeface="Calibri" panose="020F0502020204030204" pitchFamily="34" charset="0"/>
              </a:rPr>
              <a:t>Post-acute care refusal is </a:t>
            </a:r>
            <a:r>
              <a:rPr lang="en-US" sz="1800" i="0" err="1">
                <a:solidFill>
                  <a:srgbClr val="000000"/>
                </a:solidFill>
                <a:effectLst/>
                <a:latin typeface="Calibri" panose="020F0502020204030204" pitchFamily="34" charset="0"/>
              </a:rPr>
              <a:t>signficantly</a:t>
            </a:r>
            <a:r>
              <a:rPr lang="en-US" sz="1800" i="0">
                <a:solidFill>
                  <a:srgbClr val="000000"/>
                </a:solidFill>
                <a:effectLst/>
                <a:latin typeface="Calibri" panose="020F0502020204030204" pitchFamily="34" charset="0"/>
              </a:rPr>
              <a:t> associated with worse patient outcomes and increased readmissions. This study is the first that used natural language processing to explore reasons for post-acute care refusal despite it being recommended to patients. This study could lead to other informatics related studies focused on improving post-acute care reception and patient outcomes. I found this study to be significant given how huge a problem post-acute care refusal could be for nursing care. </a:t>
            </a:r>
            <a:endParaRPr lang="en-US"/>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65</a:t>
            </a:fld>
            <a:endParaRPr lang="en-US"/>
          </a:p>
        </p:txBody>
      </p:sp>
    </p:spTree>
    <p:extLst>
      <p:ext uri="{BB962C8B-B14F-4D97-AF65-F5344CB8AC3E}">
        <p14:creationId xmlns:p14="http://schemas.microsoft.com/office/powerpoint/2010/main" val="18682736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a:solidFill>
                  <a:srgbClr val="000000"/>
                </a:solidFill>
                <a:effectLst/>
                <a:latin typeface="docs-Calibri"/>
              </a:rPr>
              <a:t>1.</a:t>
            </a:r>
            <a:r>
              <a:rPr lang="en-US" b="0" i="0" u="none" strike="noStrike">
                <a:solidFill>
                  <a:srgbClr val="000000"/>
                </a:solidFill>
                <a:effectLst/>
                <a:latin typeface="docs-Calibri"/>
              </a:rPr>
              <a:t> Used natural language processing to screen narrative notes and explore why patients refuse post-acute care despite it being recommended to them. </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66</a:t>
            </a:fld>
            <a:endParaRPr lang="en-US"/>
          </a:p>
        </p:txBody>
      </p:sp>
    </p:spTree>
    <p:extLst>
      <p:ext uri="{BB962C8B-B14F-4D97-AF65-F5344CB8AC3E}">
        <p14:creationId xmlns:p14="http://schemas.microsoft.com/office/powerpoint/2010/main" val="253964740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u="none" strike="noStrike">
                <a:solidFill>
                  <a:srgbClr val="000000"/>
                </a:solidFill>
                <a:effectLst/>
                <a:latin typeface="docs-Calibri"/>
              </a:rPr>
              <a:t>2.</a:t>
            </a:r>
            <a:r>
              <a:rPr lang="en-US" b="0" i="0" u="none" strike="noStrike">
                <a:solidFill>
                  <a:srgbClr val="000000"/>
                </a:solidFill>
                <a:effectLst/>
                <a:latin typeface="docs-Calibri"/>
              </a:rPr>
              <a:t> Found that most common reasons include negative patient preference and having a caregiver. Insurance barriers is also highly correlated to not receiving much needed post-acute care. </a:t>
            </a:r>
          </a:p>
          <a:p>
            <a:endParaRPr lang="en-US" b="0" i="0" u="none" strike="noStrike">
              <a:solidFill>
                <a:srgbClr val="000000"/>
              </a:solidFill>
              <a:effectLst/>
              <a:latin typeface="docs-Calibri"/>
            </a:endParaRPr>
          </a:p>
          <a:p>
            <a:r>
              <a:rPr lang="en-US" b="1" i="0" u="none" strike="noStrike">
                <a:solidFill>
                  <a:srgbClr val="000000"/>
                </a:solidFill>
                <a:effectLst/>
                <a:latin typeface="docs-Calibri"/>
              </a:rPr>
              <a:t>2. </a:t>
            </a:r>
            <a:r>
              <a:rPr lang="en-US" b="0" i="0" u="none" strike="noStrike">
                <a:solidFill>
                  <a:srgbClr val="000000"/>
                </a:solidFill>
                <a:effectLst/>
                <a:latin typeface="docs-Calibri"/>
              </a:rPr>
              <a:t>Future studies could use these findings develop and test interventions to improve patient reception of post-acute care. This will then improve patient outcomes. </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67</a:t>
            </a:fld>
            <a:endParaRPr lang="en-US"/>
          </a:p>
        </p:txBody>
      </p:sp>
    </p:spTree>
    <p:extLst>
      <p:ext uri="{BB962C8B-B14F-4D97-AF65-F5344CB8AC3E}">
        <p14:creationId xmlns:p14="http://schemas.microsoft.com/office/powerpoint/2010/main" val="354482720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68</a:t>
            </a:fld>
            <a:endParaRPr lang="en-US"/>
          </a:p>
        </p:txBody>
      </p:sp>
    </p:spTree>
    <p:extLst>
      <p:ext uri="{BB962C8B-B14F-4D97-AF65-F5344CB8AC3E}">
        <p14:creationId xmlns:p14="http://schemas.microsoft.com/office/powerpoint/2010/main" val="17583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a:t>Patients of the largest non-profit HHC organization in the Northeast between 2/16/2021 and 9/2/2021 </a:t>
            </a:r>
          </a:p>
          <a:p>
            <a:r>
              <a:rPr lang="en-US" sz="1050"/>
              <a:t>Dataset #1. Nurse-Patient Verbal Communication</a:t>
            </a:r>
          </a:p>
          <a:p>
            <a:r>
              <a:rPr lang="en-US" sz="1050"/>
              <a:t>To generate a purposeful sample of informative recordings with information richness and recording quality, we selected 22 recordings representing 15 patients. Then, manual transcripts was created.</a:t>
            </a:r>
          </a:p>
          <a:p>
            <a:r>
              <a:rPr lang="en-US" sz="1050"/>
              <a:t>Dataset #2. EHRs</a:t>
            </a:r>
          </a:p>
          <a:p>
            <a:r>
              <a:rPr lang="en-US" sz="1050"/>
              <a:t>All information documented in the EHR during the selected audio-recorded HHC visits was retrieved and reviewed</a:t>
            </a:r>
          </a:p>
          <a:p>
            <a:r>
              <a:rPr lang="en-US" sz="1050"/>
              <a:t>The Outcome and Assessment Information Set (OASIS)</a:t>
            </a:r>
          </a:p>
          <a:p>
            <a:r>
              <a:rPr lang="en-US" sz="1050"/>
              <a:t>Visit-level structured assessment and nursing interventions data</a:t>
            </a:r>
          </a:p>
          <a:p>
            <a:r>
              <a:rPr lang="en-US" sz="1050"/>
              <a:t>Narrative clinical notes: 130 clinical notes (for 15 patients) </a:t>
            </a:r>
          </a:p>
          <a:p>
            <a:br>
              <a:rPr lang="en-US" sz="1050"/>
            </a:br>
            <a:endParaRPr lang="en-US" sz="1050"/>
          </a:p>
          <a:p>
            <a:r>
              <a:rPr lang="en-US" sz="1050"/>
              <a:t>Identifying Health Problems and Nursing Interventions</a:t>
            </a:r>
          </a:p>
          <a:p>
            <a:r>
              <a:rPr lang="en-US" sz="1050"/>
              <a:t>Manual annotation on the transcribed verbal communication and documentation in EHR (i.e., structured data and clinical notes) for the presence of health problems and nursing interventions using the Omaha System terminology  comprehensive and standardized nursing taxonomy used in community-based care  as tags</a:t>
            </a:r>
          </a:p>
          <a:p>
            <a:r>
              <a:rPr lang="en-US" sz="1050"/>
              <a:t>Comprised of </a:t>
            </a:r>
          </a:p>
          <a:p>
            <a:pPr marL="354330" indent="-342900"/>
            <a:endParaRPr lang="en-US" sz="400"/>
          </a:p>
        </p:txBody>
      </p:sp>
      <p:sp>
        <p:nvSpPr>
          <p:cNvPr id="4" name="Slide Number Placeholder 3"/>
          <p:cNvSpPr>
            <a:spLocks noGrp="1"/>
          </p:cNvSpPr>
          <p:nvPr>
            <p:ph type="sldNum" sz="quarter" idx="5"/>
          </p:nvPr>
        </p:nvSpPr>
        <p:spPr/>
        <p:txBody>
          <a:bodyPr/>
          <a:lstStyle/>
          <a:p>
            <a:fld id="{CEFA16CB-AEBE-4616-A0C2-923B64A8254D}" type="slidenum">
              <a:rPr lang="en-US" smtClean="0"/>
              <a:pPr/>
              <a:t>69</a:t>
            </a:fld>
            <a:endParaRPr lang="en-US"/>
          </a:p>
        </p:txBody>
      </p:sp>
    </p:spTree>
    <p:extLst>
      <p:ext uri="{BB962C8B-B14F-4D97-AF65-F5344CB8AC3E}">
        <p14:creationId xmlns:p14="http://schemas.microsoft.com/office/powerpoint/2010/main" val="41866516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7</a:t>
            </a:fld>
            <a:endParaRPr lang="en-US"/>
          </a:p>
        </p:txBody>
      </p:sp>
    </p:spTree>
    <p:extLst>
      <p:ext uri="{BB962C8B-B14F-4D97-AF65-F5344CB8AC3E}">
        <p14:creationId xmlns:p14="http://schemas.microsoft.com/office/powerpoint/2010/main" val="279251144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70</a:t>
            </a:fld>
            <a:endParaRPr lang="en-US"/>
          </a:p>
        </p:txBody>
      </p:sp>
    </p:spTree>
    <p:extLst>
      <p:ext uri="{BB962C8B-B14F-4D97-AF65-F5344CB8AC3E}">
        <p14:creationId xmlns:p14="http://schemas.microsoft.com/office/powerpoint/2010/main" val="360134392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71</a:t>
            </a:fld>
            <a:endParaRPr lang="en-US"/>
          </a:p>
        </p:txBody>
      </p:sp>
    </p:spTree>
    <p:extLst>
      <p:ext uri="{BB962C8B-B14F-4D97-AF65-F5344CB8AC3E}">
        <p14:creationId xmlns:p14="http://schemas.microsoft.com/office/powerpoint/2010/main" val="338145432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72</a:t>
            </a:fld>
            <a:endParaRPr lang="en-US"/>
          </a:p>
        </p:txBody>
      </p:sp>
    </p:spTree>
    <p:extLst>
      <p:ext uri="{BB962C8B-B14F-4D97-AF65-F5344CB8AC3E}">
        <p14:creationId xmlns:p14="http://schemas.microsoft.com/office/powerpoint/2010/main" val="8406468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333333"/>
                </a:solidFill>
                <a:effectLst/>
                <a:latin typeface="Guardian TextSans Web"/>
              </a:rPr>
              <a:t> Can deep learning be used to automate measurements of left ventricular dimensions and identify patients who could benefit from screening for underdiagnosed diseases?</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73</a:t>
            </a:fld>
            <a:endParaRPr lang="en-US"/>
          </a:p>
        </p:txBody>
      </p:sp>
    </p:spTree>
    <p:extLst>
      <p:ext uri="{BB962C8B-B14F-4D97-AF65-F5344CB8AC3E}">
        <p14:creationId xmlns:p14="http://schemas.microsoft.com/office/powerpoint/2010/main" val="201207636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Beat-to-Beat Evaluation of Ventricular Dimensions</a:t>
            </a:r>
          </a:p>
          <a:p>
            <a:r>
              <a:rPr lang="en-US"/>
              <a:t>Model prediction of key points on an individual frame of parasternal long-axis video</a:t>
            </a:r>
          </a:p>
        </p:txBody>
      </p:sp>
      <p:sp>
        <p:nvSpPr>
          <p:cNvPr id="4" name="Slide Number Placeholder 3"/>
          <p:cNvSpPr>
            <a:spLocks noGrp="1"/>
          </p:cNvSpPr>
          <p:nvPr>
            <p:ph type="sldNum" sz="quarter" idx="5"/>
          </p:nvPr>
        </p:nvSpPr>
        <p:spPr/>
        <p:txBody>
          <a:bodyPr/>
          <a:lstStyle/>
          <a:p>
            <a:fld id="{CEFA16CB-AEBE-4616-A0C2-923B64A8254D}" type="slidenum">
              <a:rPr lang="en-US" smtClean="0"/>
              <a:pPr/>
              <a:t>74</a:t>
            </a:fld>
            <a:endParaRPr lang="en-US"/>
          </a:p>
        </p:txBody>
      </p:sp>
    </p:spTree>
    <p:extLst>
      <p:ext uri="{BB962C8B-B14F-4D97-AF65-F5344CB8AC3E}">
        <p14:creationId xmlns:p14="http://schemas.microsoft.com/office/powerpoint/2010/main" val="250512803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a:solidFill>
                <a:srgbClr val="333333"/>
              </a:solidFill>
              <a:effectLst/>
              <a:latin typeface="Guardian TextSans Web"/>
            </a:endParaRPr>
          </a:p>
          <a:p>
            <a:r>
              <a:rPr lang="en-US" b="0" i="0">
                <a:solidFill>
                  <a:srgbClr val="333333"/>
                </a:solidFill>
                <a:effectLst/>
                <a:latin typeface="Guardian TextSans Web"/>
              </a:rPr>
              <a:t>In this cohort study of 23 745 patients that used a deep learning algorithm to automatically measure left ventricular dimensions and to identify patients with increased wall thickness who may benefit from additional screening for hypertrophic cardiomyopathy and cardiac amyloidosis, the algorithm performed consistently across multiple cohorts while also delivering results in a shorter time than required for human assessment.</a:t>
            </a:r>
            <a:endParaRPr lang="en-US"/>
          </a:p>
          <a:p>
            <a:endParaRPr lang="en-US" b="0" i="0">
              <a:solidFill>
                <a:srgbClr val="333333"/>
              </a:solidFill>
              <a:effectLst/>
              <a:latin typeface="Guardian TextSans Web"/>
            </a:endParaRPr>
          </a:p>
          <a:p>
            <a:r>
              <a:rPr lang="en-US" b="0" i="0">
                <a:solidFill>
                  <a:srgbClr val="333333"/>
                </a:solidFill>
                <a:effectLst/>
                <a:latin typeface="Guardian TextSans Web"/>
              </a:rPr>
              <a:t>[The main outcome was the accuracy of the deep learning algorithm in measuring left ventricular dimensions and identifying patients with increased LV wall thickness diagnosed with hypertrophic cardiomyopathy and cardiac amyloidosis.]</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75</a:t>
            </a:fld>
            <a:endParaRPr lang="en-US"/>
          </a:p>
        </p:txBody>
      </p:sp>
    </p:spTree>
    <p:extLst>
      <p:ext uri="{BB962C8B-B14F-4D97-AF65-F5344CB8AC3E}">
        <p14:creationId xmlns:p14="http://schemas.microsoft.com/office/powerpoint/2010/main" val="250639714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76</a:t>
            </a:fld>
            <a:endParaRPr lang="en-US"/>
          </a:p>
        </p:txBody>
      </p:sp>
    </p:spTree>
    <p:extLst>
      <p:ext uri="{BB962C8B-B14F-4D97-AF65-F5344CB8AC3E}">
        <p14:creationId xmlns:p14="http://schemas.microsoft.com/office/powerpoint/2010/main" val="12182567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arding"/>
              </a:rPr>
              <a:t>Endomyocardial biopsy (EMB) screening represents the standard of care for detecting allograft rejections after heart transplant. Manual interpretation of EMBs is affected by substantial interobserver and </a:t>
            </a:r>
            <a:r>
              <a:rPr lang="en-US" b="0" i="0" dirty="0" err="1">
                <a:solidFill>
                  <a:srgbClr val="222222"/>
                </a:solidFill>
                <a:effectLst/>
                <a:latin typeface="Harding"/>
              </a:rPr>
              <a:t>intraobserver</a:t>
            </a:r>
            <a:r>
              <a:rPr lang="en-US" b="0" i="0" dirty="0">
                <a:solidFill>
                  <a:srgbClr val="222222"/>
                </a:solidFill>
                <a:effectLst/>
                <a:latin typeface="Harding"/>
              </a:rPr>
              <a:t> variability, which often leads to inappropriate treatment with immunosuppressive drugs, unnecessary follow-up biopsies and poor transplant outcomes. Here the authors present a deep learning model for automated assessment of gigapixel whole-slide images obtained from EMBs, which simultaneously addresses detection, subtyping and grading of allograft rejection.</a:t>
            </a:r>
          </a:p>
          <a:p>
            <a:endParaRPr lang="en-US" b="1" i="0" dirty="0">
              <a:solidFill>
                <a:srgbClr val="222222"/>
              </a:solidFill>
              <a:effectLst/>
              <a:latin typeface="Harding"/>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77</a:t>
            </a:fld>
            <a:endParaRPr lang="en-US"/>
          </a:p>
        </p:txBody>
      </p:sp>
    </p:spTree>
    <p:extLst>
      <p:ext uri="{BB962C8B-B14F-4D97-AF65-F5344CB8AC3E}">
        <p14:creationId xmlns:p14="http://schemas.microsoft.com/office/powerpoint/2010/main" val="352877965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arding"/>
              </a:rPr>
              <a:t>The model detects allograft rejection with an (AUC) of 0.962; assesses the cellular and antibody-mediated rejection type with AUCs of 0.958 and 0.874, respectively; detects </a:t>
            </a:r>
            <a:r>
              <a:rPr lang="en-US" b="0" i="0" dirty="0" err="1">
                <a:solidFill>
                  <a:srgbClr val="222222"/>
                </a:solidFill>
                <a:effectLst/>
                <a:latin typeface="Harding"/>
              </a:rPr>
              <a:t>Quilty</a:t>
            </a:r>
            <a:r>
              <a:rPr lang="en-US" b="0" i="0" dirty="0">
                <a:solidFill>
                  <a:srgbClr val="222222"/>
                </a:solidFill>
                <a:effectLst/>
                <a:latin typeface="Harding"/>
              </a:rPr>
              <a:t> B lesions, benign mimics of rejection, with an AUC of 0.939; and differentiates between low-grade and high-grade rejections with an AUC of 0.833.</a:t>
            </a:r>
          </a:p>
          <a:p>
            <a:endParaRPr lang="en-US" b="0" i="0" dirty="0">
              <a:solidFill>
                <a:srgbClr val="222222"/>
              </a:solidFill>
              <a:effectLst/>
              <a:latin typeface="Harding"/>
            </a:endParaRPr>
          </a:p>
          <a:p>
            <a:r>
              <a:rPr lang="en-US" b="0" i="0" dirty="0">
                <a:solidFill>
                  <a:srgbClr val="212121"/>
                </a:solidFill>
                <a:effectLst/>
                <a:latin typeface="BlinkMacSystemFont"/>
              </a:rPr>
              <a:t>United States, as well as independent test cohorts from Turkey and Switzerland, which includes large-scale variability across populations, sample preparations and slide scanning instrumentation</a:t>
            </a:r>
            <a:endParaRPr lang="en-US" b="0" i="0" dirty="0">
              <a:solidFill>
                <a:srgbClr val="222222"/>
              </a:solidFill>
              <a:effectLst/>
              <a:latin typeface="Harding"/>
            </a:endParaRPr>
          </a:p>
          <a:p>
            <a:endParaRPr lang="en-US" b="0" i="0" dirty="0">
              <a:solidFill>
                <a:srgbClr val="222222"/>
              </a:solidFill>
              <a:effectLst/>
              <a:latin typeface="Harding"/>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78</a:t>
            </a:fld>
            <a:endParaRPr lang="en-US"/>
          </a:p>
        </p:txBody>
      </p:sp>
    </p:spTree>
    <p:extLst>
      <p:ext uri="{BB962C8B-B14F-4D97-AF65-F5344CB8AC3E}">
        <p14:creationId xmlns:p14="http://schemas.microsoft.com/office/powerpoint/2010/main" val="364913428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Harding"/>
              </a:rPr>
              <a:t>A sample of WSIs of EMBs with different diagnoses are shown in the first column. The second column displays a magnified view of the cardiac tissue samples indicated by the blue arrows in the first column. An attention heatmap corresponding to each slide was generated by computing the attention scores for each predicted diagnosis (third column). The fourth column shows a magnified view of the ROIs indicated by the green squares in the second column, and the corresponding attention heatmaps are displayed in the fifth column. The last two columns show a magnified view of the ROIs indicated by the blue squares together with the corresponding attention heatmap. Green arrows indicate specific morphology corresponding to the textual description. The colormap of the attention heatmaps ranges from red (high attention) to blue (low attention). </a:t>
            </a:r>
            <a:r>
              <a:rPr lang="en-US" b="1" i="0" dirty="0">
                <a:solidFill>
                  <a:srgbClr val="222222"/>
                </a:solidFill>
                <a:effectLst/>
                <a:latin typeface="Harding"/>
              </a:rPr>
              <a:t>a</a:t>
            </a:r>
            <a:r>
              <a:rPr lang="en-US" b="0" i="0" dirty="0">
                <a:solidFill>
                  <a:srgbClr val="222222"/>
                </a:solidFill>
                <a:effectLst/>
                <a:latin typeface="Harding"/>
              </a:rPr>
              <a:t>, Cellular rejection. The highest attention scores correspond to regions with increased interstitial lymphocytic infiltrates and associated myocyte injury, whereas the adjacent, lower attention scores indicate healthier myocytes without injury. </a:t>
            </a:r>
            <a:r>
              <a:rPr lang="en-US" b="1" i="0" dirty="0">
                <a:solidFill>
                  <a:srgbClr val="222222"/>
                </a:solidFill>
                <a:effectLst/>
                <a:latin typeface="Harding"/>
              </a:rPr>
              <a:t>b</a:t>
            </a:r>
            <a:r>
              <a:rPr lang="en-US" b="0" i="0" dirty="0">
                <a:solidFill>
                  <a:srgbClr val="222222"/>
                </a:solidFill>
                <a:effectLst/>
                <a:latin typeface="Harding"/>
              </a:rPr>
              <a:t>, Antibody-mediated rejection. The highest attention scores correspond to regions with edema within the interstitial spaces in addition to increased mixed inflammatory infiltrate, comprised of eosinophils, neutrophils and lymphocytes. The adjacent lower attention scores indicate background fibrosis, stroma and healthier myocytes. </a:t>
            </a:r>
            <a:r>
              <a:rPr lang="en-US" b="1" i="0" dirty="0">
                <a:solidFill>
                  <a:srgbClr val="222222"/>
                </a:solidFill>
                <a:effectLst/>
                <a:latin typeface="Harding"/>
              </a:rPr>
              <a:t>c</a:t>
            </a:r>
            <a:r>
              <a:rPr lang="en-US" b="0" i="0" dirty="0">
                <a:solidFill>
                  <a:srgbClr val="222222"/>
                </a:solidFill>
                <a:effectLst/>
                <a:latin typeface="Harding"/>
              </a:rPr>
              <a:t>, </a:t>
            </a:r>
            <a:r>
              <a:rPr lang="en-US" b="0" i="0" dirty="0" err="1">
                <a:solidFill>
                  <a:srgbClr val="222222"/>
                </a:solidFill>
                <a:effectLst/>
                <a:latin typeface="Harding"/>
              </a:rPr>
              <a:t>Quilty</a:t>
            </a:r>
            <a:r>
              <a:rPr lang="en-US" b="0" i="0" dirty="0">
                <a:solidFill>
                  <a:srgbClr val="222222"/>
                </a:solidFill>
                <a:effectLst/>
                <a:latin typeface="Harding"/>
              </a:rPr>
              <a:t> B lesion. The highest attention scores identify a single, benign lymphocytic focus within the endocardium, without injury or damage to the myocardium. The lower attention scores indicate background and healthy myocytes. </a:t>
            </a:r>
            <a:r>
              <a:rPr lang="en-US" b="1" i="0" dirty="0">
                <a:solidFill>
                  <a:srgbClr val="222222"/>
                </a:solidFill>
                <a:effectLst/>
                <a:latin typeface="Harding"/>
              </a:rPr>
              <a:t>d</a:t>
            </a:r>
            <a:r>
              <a:rPr lang="en-US" b="0" i="0" dirty="0">
                <a:solidFill>
                  <a:srgbClr val="222222"/>
                </a:solidFill>
                <a:effectLst/>
                <a:latin typeface="Harding"/>
              </a:rPr>
              <a:t>, Cellular grade. The highest attention scores indicate diffuse, prominent interstitial lymphocytic infiltrates with associated myocyte injury, representing severe rejection. The lower attention regions indicate background fibrosis and unaffected, healthier myocytes.</a:t>
            </a:r>
            <a:endParaRPr lang="en-US" dirty="0"/>
          </a:p>
        </p:txBody>
      </p:sp>
      <p:sp>
        <p:nvSpPr>
          <p:cNvPr id="4" name="Slide Number Placeholder 3"/>
          <p:cNvSpPr>
            <a:spLocks noGrp="1"/>
          </p:cNvSpPr>
          <p:nvPr>
            <p:ph type="sldNum" sz="quarter" idx="5"/>
          </p:nvPr>
        </p:nvSpPr>
        <p:spPr/>
        <p:txBody>
          <a:bodyPr/>
          <a:lstStyle/>
          <a:p>
            <a:fld id="{CEFA16CB-AEBE-4616-A0C2-923B64A8254D}" type="slidenum">
              <a:rPr lang="en-US" smtClean="0"/>
              <a:pPr/>
              <a:t>79</a:t>
            </a:fld>
            <a:endParaRPr lang="en-US"/>
          </a:p>
        </p:txBody>
      </p:sp>
    </p:spTree>
    <p:extLst>
      <p:ext uri="{BB962C8B-B14F-4D97-AF65-F5344CB8AC3E}">
        <p14:creationId xmlns:p14="http://schemas.microsoft.com/office/powerpoint/2010/main" val="2148230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8</a:t>
            </a:fld>
            <a:endParaRPr lang="en-US"/>
          </a:p>
        </p:txBody>
      </p:sp>
    </p:spTree>
    <p:extLst>
      <p:ext uri="{BB962C8B-B14F-4D97-AF65-F5344CB8AC3E}">
        <p14:creationId xmlns:p14="http://schemas.microsoft.com/office/powerpoint/2010/main" val="266987780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80</a:t>
            </a:fld>
            <a:endParaRPr lang="en-US"/>
          </a:p>
        </p:txBody>
      </p:sp>
    </p:spTree>
    <p:extLst>
      <p:ext uri="{BB962C8B-B14F-4D97-AF65-F5344CB8AC3E}">
        <p14:creationId xmlns:p14="http://schemas.microsoft.com/office/powerpoint/2010/main" val="11820643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505050"/>
                </a:solidFill>
                <a:effectLst/>
                <a:latin typeface="Source Sans Pro" panose="020B0503030403020204" pitchFamily="34" charset="0"/>
              </a:rPr>
              <a:t>Accurate prediction of </a:t>
            </a:r>
            <a:r>
              <a:rPr lang="en-US" b="0" i="0" err="1">
                <a:solidFill>
                  <a:srgbClr val="505050"/>
                </a:solidFill>
                <a:effectLst/>
                <a:latin typeface="Source Sans Pro" panose="020B0503030403020204" pitchFamily="34" charset="0"/>
              </a:rPr>
              <a:t>tumour</a:t>
            </a:r>
            <a:r>
              <a:rPr lang="en-US" b="0" i="0">
                <a:solidFill>
                  <a:srgbClr val="505050"/>
                </a:solidFill>
                <a:effectLst/>
                <a:latin typeface="Source Sans Pro" panose="020B0503030403020204" pitchFamily="34" charset="0"/>
              </a:rPr>
              <a:t> response to neoadjuvant chemoradiotherapy enables </a:t>
            </a:r>
            <a:r>
              <a:rPr lang="en-US" b="0" i="0" err="1">
                <a:solidFill>
                  <a:srgbClr val="505050"/>
                </a:solidFill>
                <a:effectLst/>
                <a:latin typeface="Source Sans Pro" panose="020B0503030403020204" pitchFamily="34" charset="0"/>
              </a:rPr>
              <a:t>personalised</a:t>
            </a:r>
            <a:r>
              <a:rPr lang="en-US" b="0" i="0">
                <a:solidFill>
                  <a:srgbClr val="505050"/>
                </a:solidFill>
                <a:effectLst/>
                <a:latin typeface="Source Sans Pro" panose="020B0503030403020204" pitchFamily="34" charset="0"/>
              </a:rPr>
              <a:t> perioperative therapy for locally advanced rectal cancer. The authors aimed to develop and validate an ML model to integrate </a:t>
            </a:r>
            <a:r>
              <a:rPr lang="en-US" b="0" i="0" err="1">
                <a:solidFill>
                  <a:srgbClr val="505050"/>
                </a:solidFill>
                <a:effectLst/>
                <a:latin typeface="Source Sans Pro" panose="020B0503030403020204" pitchFamily="34" charset="0"/>
              </a:rPr>
              <a:t>radiopathomics</a:t>
            </a:r>
            <a:r>
              <a:rPr lang="en-US" b="0" i="0">
                <a:solidFill>
                  <a:srgbClr val="505050"/>
                </a:solidFill>
                <a:effectLst/>
                <a:latin typeface="Source Sans Pro" panose="020B0503030403020204" pitchFamily="34" charset="0"/>
              </a:rPr>
              <a:t> and to predict pathological complete response in patients with locally advanced rectal cancer using pretreatment MRI and (H&amp;E)-stained biopsy slides.</a:t>
            </a:r>
          </a:p>
          <a:p>
            <a:endParaRPr lang="en-US" b="0" i="0">
              <a:solidFill>
                <a:srgbClr val="505050"/>
              </a:solidFill>
              <a:effectLst/>
              <a:latin typeface="Source Sans Pro" panose="020B0503030403020204" pitchFamily="34" charset="0"/>
            </a:endParaRPr>
          </a:p>
          <a:p>
            <a:r>
              <a:rPr lang="en-US" b="0" i="0">
                <a:solidFill>
                  <a:srgbClr val="505050"/>
                </a:solidFill>
                <a:effectLst/>
                <a:latin typeface="Source Sans Pro" panose="020B0503030403020204" pitchFamily="34" charset="0"/>
              </a:rPr>
              <a:t>[Images of pretreatment MRI images and biopsy </a:t>
            </a:r>
            <a:r>
              <a:rPr lang="en-US" b="0" i="0" err="1">
                <a:solidFill>
                  <a:srgbClr val="505050"/>
                </a:solidFill>
                <a:effectLst/>
                <a:latin typeface="Source Sans Pro" panose="020B0503030403020204" pitchFamily="34" charset="0"/>
              </a:rPr>
              <a:t>haematoxylin</a:t>
            </a:r>
            <a:r>
              <a:rPr lang="en-US" b="0" i="0">
                <a:solidFill>
                  <a:srgbClr val="505050"/>
                </a:solidFill>
                <a:effectLst/>
                <a:latin typeface="Source Sans Pro" panose="020B0503030403020204" pitchFamily="34" charset="0"/>
              </a:rPr>
              <a:t> and eosin-stained slides were retrospectively retrieved and segmented for feature extraction. After feature evaluation and modelling, three sets of signatures (</a:t>
            </a:r>
            <a:r>
              <a:rPr lang="en-US" b="0" i="0" err="1">
                <a:solidFill>
                  <a:srgbClr val="505050"/>
                </a:solidFill>
                <a:effectLst/>
                <a:latin typeface="Source Sans Pro" panose="020B0503030403020204" pitchFamily="34" charset="0"/>
              </a:rPr>
              <a:t>rMRI</a:t>
            </a:r>
            <a:r>
              <a:rPr lang="en-US" b="0" i="0">
                <a:solidFill>
                  <a:srgbClr val="505050"/>
                </a:solidFill>
                <a:effectLst/>
                <a:latin typeface="Source Sans Pro" panose="020B0503030403020204" pitchFamily="34" charset="0"/>
              </a:rPr>
              <a:t>, </a:t>
            </a:r>
            <a:r>
              <a:rPr lang="en-US" b="0" i="0" err="1">
                <a:solidFill>
                  <a:srgbClr val="505050"/>
                </a:solidFill>
                <a:effectLst/>
                <a:latin typeface="Source Sans Pro" panose="020B0503030403020204" pitchFamily="34" charset="0"/>
              </a:rPr>
              <a:t>pNUC</a:t>
            </a:r>
            <a:r>
              <a:rPr lang="en-US" b="0" i="0">
                <a:solidFill>
                  <a:srgbClr val="505050"/>
                </a:solidFill>
                <a:effectLst/>
                <a:latin typeface="Source Sans Pro" panose="020B0503030403020204" pitchFamily="34" charset="0"/>
              </a:rPr>
              <a:t>, and the </a:t>
            </a:r>
            <a:r>
              <a:rPr lang="en-US" b="0" i="0" err="1">
                <a:solidFill>
                  <a:srgbClr val="505050"/>
                </a:solidFill>
                <a:effectLst/>
                <a:latin typeface="Source Sans Pro" panose="020B0503030403020204" pitchFamily="34" charset="0"/>
              </a:rPr>
              <a:t>pMENV</a:t>
            </a:r>
            <a:r>
              <a:rPr lang="en-US" b="0" i="0">
                <a:solidFill>
                  <a:srgbClr val="505050"/>
                </a:solidFill>
                <a:effectLst/>
                <a:latin typeface="Source Sans Pro" panose="020B0503030403020204" pitchFamily="34" charset="0"/>
              </a:rPr>
              <a:t>) were generated and further used to construct the RAPIDS. The performance of RAPIDS in predicting pathological response (</a:t>
            </a:r>
            <a:r>
              <a:rPr lang="en-US" b="0" i="0" err="1">
                <a:solidFill>
                  <a:srgbClr val="505050"/>
                </a:solidFill>
                <a:effectLst/>
                <a:latin typeface="Source Sans Pro" panose="020B0503030403020204" pitchFamily="34" charset="0"/>
              </a:rPr>
              <a:t>ie</a:t>
            </a:r>
            <a:r>
              <a:rPr lang="en-US" b="0" i="0">
                <a:solidFill>
                  <a:srgbClr val="505050"/>
                </a:solidFill>
                <a:effectLst/>
                <a:latin typeface="Source Sans Pro" panose="020B0503030403020204" pitchFamily="34" charset="0"/>
              </a:rPr>
              <a:t>, </a:t>
            </a:r>
            <a:r>
              <a:rPr lang="en-US" b="0" i="0" err="1">
                <a:solidFill>
                  <a:srgbClr val="505050"/>
                </a:solidFill>
                <a:effectLst/>
                <a:latin typeface="Source Sans Pro" panose="020B0503030403020204" pitchFamily="34" charset="0"/>
              </a:rPr>
              <a:t>pCR</a:t>
            </a:r>
            <a:r>
              <a:rPr lang="en-US" b="0" i="0">
                <a:solidFill>
                  <a:srgbClr val="505050"/>
                </a:solidFill>
                <a:effectLst/>
                <a:latin typeface="Source Sans Pro" panose="020B0503030403020204" pitchFamily="34" charset="0"/>
              </a:rPr>
              <a:t> </a:t>
            </a:r>
            <a:r>
              <a:rPr lang="en-US" b="0" i="1">
                <a:solidFill>
                  <a:srgbClr val="505050"/>
                </a:solidFill>
                <a:effectLst/>
                <a:latin typeface="Source Sans Pro" panose="020B0503030403020204" pitchFamily="34" charset="0"/>
              </a:rPr>
              <a:t>vs</a:t>
            </a:r>
            <a:r>
              <a:rPr lang="en-US" b="0" i="0">
                <a:solidFill>
                  <a:srgbClr val="505050"/>
                </a:solidFill>
                <a:effectLst/>
                <a:latin typeface="Source Sans Pro" panose="020B0503030403020204" pitchFamily="34" charset="0"/>
              </a:rPr>
              <a:t> non-</a:t>
            </a:r>
            <a:r>
              <a:rPr lang="en-US" b="0" i="0" err="1">
                <a:solidFill>
                  <a:srgbClr val="505050"/>
                </a:solidFill>
                <a:effectLst/>
                <a:latin typeface="Source Sans Pro" panose="020B0503030403020204" pitchFamily="34" charset="0"/>
              </a:rPr>
              <a:t>pCR</a:t>
            </a:r>
            <a:r>
              <a:rPr lang="en-US" b="0" i="0">
                <a:solidFill>
                  <a:srgbClr val="505050"/>
                </a:solidFill>
                <a:effectLst/>
                <a:latin typeface="Source Sans Pro" panose="020B0503030403020204" pitchFamily="34" charset="0"/>
              </a:rPr>
              <a:t>) before administration of neoadjuvant chemotherapy was validated in two external retrospective cohorts and a </a:t>
            </a:r>
            <a:r>
              <a:rPr lang="en-US" b="0" i="0" err="1">
                <a:solidFill>
                  <a:srgbClr val="505050"/>
                </a:solidFill>
                <a:effectLst/>
                <a:latin typeface="Source Sans Pro" panose="020B0503030403020204" pitchFamily="34" charset="0"/>
              </a:rPr>
              <a:t>multicentre</a:t>
            </a:r>
            <a:r>
              <a:rPr lang="en-US" b="0" i="0">
                <a:solidFill>
                  <a:srgbClr val="505050"/>
                </a:solidFill>
                <a:effectLst/>
                <a:latin typeface="Source Sans Pro" panose="020B0503030403020204" pitchFamily="34" charset="0"/>
              </a:rPr>
              <a:t>, prospective observational clinical trial (NCT04271657). CE-T1WI=contrast-enhanced T1 weighted imaging. DWI=diffusion-weighted imaging. </a:t>
            </a:r>
            <a:r>
              <a:rPr lang="en-US" b="0" i="0" err="1">
                <a:solidFill>
                  <a:srgbClr val="505050"/>
                </a:solidFill>
                <a:effectLst/>
                <a:latin typeface="Source Sans Pro" panose="020B0503030403020204" pitchFamily="34" charset="0"/>
              </a:rPr>
              <a:t>nCRT</a:t>
            </a:r>
            <a:r>
              <a:rPr lang="en-US" b="0" i="0">
                <a:solidFill>
                  <a:srgbClr val="505050"/>
                </a:solidFill>
                <a:effectLst/>
                <a:latin typeface="Source Sans Pro" panose="020B0503030403020204" pitchFamily="34" charset="0"/>
              </a:rPr>
              <a:t>=neoadjuvant chemoradiotherapy. </a:t>
            </a:r>
            <a:r>
              <a:rPr lang="en-US" b="0" i="0" err="1">
                <a:solidFill>
                  <a:srgbClr val="505050"/>
                </a:solidFill>
                <a:effectLst/>
                <a:latin typeface="Source Sans Pro" panose="020B0503030403020204" pitchFamily="34" charset="0"/>
              </a:rPr>
              <a:t>pCR</a:t>
            </a:r>
            <a:r>
              <a:rPr lang="en-US" b="0" i="0">
                <a:solidFill>
                  <a:srgbClr val="505050"/>
                </a:solidFill>
                <a:effectLst/>
                <a:latin typeface="Source Sans Pro" panose="020B0503030403020204" pitchFamily="34" charset="0"/>
              </a:rPr>
              <a:t>=pathological complete response. </a:t>
            </a:r>
            <a:r>
              <a:rPr lang="en-US" b="0" i="0" err="1">
                <a:solidFill>
                  <a:srgbClr val="505050"/>
                </a:solidFill>
                <a:effectLst/>
                <a:latin typeface="Source Sans Pro" panose="020B0503030403020204" pitchFamily="34" charset="0"/>
              </a:rPr>
              <a:t>pMENV</a:t>
            </a:r>
            <a:r>
              <a:rPr lang="en-US" b="0" i="0">
                <a:solidFill>
                  <a:srgbClr val="505050"/>
                </a:solidFill>
                <a:effectLst/>
                <a:latin typeface="Source Sans Pro" panose="020B0503030403020204" pitchFamily="34" charset="0"/>
              </a:rPr>
              <a:t>=</a:t>
            </a:r>
            <a:r>
              <a:rPr lang="en-US" b="0" i="0" err="1">
                <a:solidFill>
                  <a:srgbClr val="505050"/>
                </a:solidFill>
                <a:effectLst/>
                <a:latin typeface="Source Sans Pro" panose="020B0503030403020204" pitchFamily="34" charset="0"/>
              </a:rPr>
              <a:t>pathomics</a:t>
            </a:r>
            <a:r>
              <a:rPr lang="en-US" b="0" i="0">
                <a:solidFill>
                  <a:srgbClr val="505050"/>
                </a:solidFill>
                <a:effectLst/>
                <a:latin typeface="Source Sans Pro" panose="020B0503030403020204" pitchFamily="34" charset="0"/>
              </a:rPr>
              <a:t> microenvironment. </a:t>
            </a:r>
            <a:r>
              <a:rPr lang="en-US" b="0" i="0" err="1">
                <a:solidFill>
                  <a:srgbClr val="505050"/>
                </a:solidFill>
                <a:effectLst/>
                <a:latin typeface="Source Sans Pro" panose="020B0503030403020204" pitchFamily="34" charset="0"/>
              </a:rPr>
              <a:t>pNUC</a:t>
            </a:r>
            <a:r>
              <a:rPr lang="en-US" b="0" i="0">
                <a:solidFill>
                  <a:srgbClr val="505050"/>
                </a:solidFill>
                <a:effectLst/>
                <a:latin typeface="Source Sans Pro" panose="020B0503030403020204" pitchFamily="34" charset="0"/>
              </a:rPr>
              <a:t>=</a:t>
            </a:r>
            <a:r>
              <a:rPr lang="en-US" b="0" i="0" err="1">
                <a:solidFill>
                  <a:srgbClr val="505050"/>
                </a:solidFill>
                <a:effectLst/>
                <a:latin typeface="Source Sans Pro" panose="020B0503030403020204" pitchFamily="34" charset="0"/>
              </a:rPr>
              <a:t>pathomics</a:t>
            </a:r>
            <a:r>
              <a:rPr lang="en-US" b="0" i="0">
                <a:solidFill>
                  <a:srgbClr val="505050"/>
                </a:solidFill>
                <a:effectLst/>
                <a:latin typeface="Source Sans Pro" panose="020B0503030403020204" pitchFamily="34" charset="0"/>
              </a:rPr>
              <a:t> </a:t>
            </a:r>
            <a:r>
              <a:rPr lang="en-US" b="0" i="0" err="1">
                <a:solidFill>
                  <a:srgbClr val="505050"/>
                </a:solidFill>
                <a:effectLst/>
                <a:latin typeface="Source Sans Pro" panose="020B0503030403020204" pitchFamily="34" charset="0"/>
              </a:rPr>
              <a:t>tumour</a:t>
            </a:r>
            <a:r>
              <a:rPr lang="en-US" b="0" i="0">
                <a:solidFill>
                  <a:srgbClr val="505050"/>
                </a:solidFill>
                <a:effectLst/>
                <a:latin typeface="Source Sans Pro" panose="020B0503030403020204" pitchFamily="34" charset="0"/>
              </a:rPr>
              <a:t> nucleus. RAPIDS=</a:t>
            </a:r>
            <a:r>
              <a:rPr lang="en-US" b="0" i="0" err="1">
                <a:solidFill>
                  <a:srgbClr val="505050"/>
                </a:solidFill>
                <a:effectLst/>
                <a:latin typeface="Source Sans Pro" panose="020B0503030403020204" pitchFamily="34" charset="0"/>
              </a:rPr>
              <a:t>RAdioPathomics</a:t>
            </a:r>
            <a:r>
              <a:rPr lang="en-US" b="0" i="0">
                <a:solidFill>
                  <a:srgbClr val="505050"/>
                </a:solidFill>
                <a:effectLst/>
                <a:latin typeface="Source Sans Pro" panose="020B0503030403020204" pitchFamily="34" charset="0"/>
              </a:rPr>
              <a:t> Integrated </a:t>
            </a:r>
            <a:r>
              <a:rPr lang="en-US" b="0" i="0" err="1">
                <a:solidFill>
                  <a:srgbClr val="505050"/>
                </a:solidFill>
                <a:effectLst/>
                <a:latin typeface="Source Sans Pro" panose="020B0503030403020204" pitchFamily="34" charset="0"/>
              </a:rPr>
              <a:t>preDiction</a:t>
            </a:r>
            <a:r>
              <a:rPr lang="en-US" b="0" i="0">
                <a:solidFill>
                  <a:srgbClr val="505050"/>
                </a:solidFill>
                <a:effectLst/>
                <a:latin typeface="Source Sans Pro" panose="020B0503030403020204" pitchFamily="34" charset="0"/>
              </a:rPr>
              <a:t> System. RFE=recursive feature elimination. </a:t>
            </a:r>
            <a:r>
              <a:rPr lang="en-US" b="0" i="0" err="1">
                <a:solidFill>
                  <a:srgbClr val="505050"/>
                </a:solidFill>
                <a:effectLst/>
                <a:latin typeface="Source Sans Pro" panose="020B0503030403020204" pitchFamily="34" charset="0"/>
              </a:rPr>
              <a:t>rMRI</a:t>
            </a:r>
            <a:r>
              <a:rPr lang="en-US" b="0" i="0">
                <a:solidFill>
                  <a:srgbClr val="505050"/>
                </a:solidFill>
                <a:effectLst/>
                <a:latin typeface="Source Sans Pro" panose="020B0503030403020204" pitchFamily="34" charset="0"/>
              </a:rPr>
              <a:t>=radiomics MRI. ROC=receiver operating characteristic. ROI=region of interest. SVM=support vector machines. T2WI=T2 weighed imaging.]</a:t>
            </a: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81</a:t>
            </a:fld>
            <a:endParaRPr lang="en-US"/>
          </a:p>
        </p:txBody>
      </p:sp>
    </p:spTree>
    <p:extLst>
      <p:ext uri="{BB962C8B-B14F-4D97-AF65-F5344CB8AC3E}">
        <p14:creationId xmlns:p14="http://schemas.microsoft.com/office/powerpoint/2010/main" val="56776010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505050"/>
                </a:solidFill>
                <a:effectLst/>
                <a:latin typeface="Source Sans Pro" panose="020B0503030403020204" pitchFamily="34" charset="0"/>
              </a:rPr>
              <a:t>The accuracy of RAPIDS for the prediction of pathological complete response in locally advanced rectal cancer was verified in two retrospective external validation cohorts and further validated in a </a:t>
            </a:r>
            <a:r>
              <a:rPr lang="en-US" b="0" i="0" err="1">
                <a:solidFill>
                  <a:srgbClr val="505050"/>
                </a:solidFill>
                <a:effectLst/>
                <a:latin typeface="Source Sans Pro" panose="020B0503030403020204" pitchFamily="34" charset="0"/>
              </a:rPr>
              <a:t>multicentre</a:t>
            </a:r>
            <a:r>
              <a:rPr lang="en-US" b="0" i="0">
                <a:solidFill>
                  <a:srgbClr val="505050"/>
                </a:solidFill>
                <a:effectLst/>
                <a:latin typeface="Source Sans Pro" panose="020B0503030403020204" pitchFamily="34" charset="0"/>
              </a:rPr>
              <a:t>, prospective observational study</a:t>
            </a:r>
          </a:p>
          <a:p>
            <a:pPr algn="l"/>
            <a:endParaRPr lang="en-US" b="0" i="0">
              <a:solidFill>
                <a:srgbClr val="505050"/>
              </a:solidFill>
              <a:effectLst/>
              <a:latin typeface="Source Sans Pro" panose="020B0503030403020204" pitchFamily="34" charset="0"/>
            </a:endParaRPr>
          </a:p>
          <a:p>
            <a:pPr algn="l"/>
            <a:r>
              <a:rPr lang="en-US" b="1" i="0">
                <a:solidFill>
                  <a:srgbClr val="505050"/>
                </a:solidFill>
                <a:effectLst/>
                <a:latin typeface="Source Sans Pro" panose="020B0503030403020204" pitchFamily="34" charset="0"/>
              </a:rPr>
              <a:t>Prediction performance of RAPIDS versus single-modality prediction models in the retrospective training and validation cohorts</a:t>
            </a:r>
          </a:p>
          <a:p>
            <a:pPr algn="l"/>
            <a:r>
              <a:rPr lang="en-US" b="0" i="0">
                <a:solidFill>
                  <a:srgbClr val="505050"/>
                </a:solidFill>
                <a:effectLst/>
                <a:latin typeface="Source Sans Pro" panose="020B0503030403020204" pitchFamily="34" charset="0"/>
              </a:rPr>
              <a:t>Receiver operating characteristic curves of predictive performance for pathological complete response in patients with locally advanced rectal cancer among the three single-modality prediction models (</a:t>
            </a:r>
            <a:r>
              <a:rPr lang="en-US" b="0" i="0" err="1">
                <a:solidFill>
                  <a:srgbClr val="505050"/>
                </a:solidFill>
                <a:effectLst/>
                <a:latin typeface="Source Sans Pro" panose="020B0503030403020204" pitchFamily="34" charset="0"/>
              </a:rPr>
              <a:t>rMRI</a:t>
            </a:r>
            <a:r>
              <a:rPr lang="en-US" b="0" i="0">
                <a:solidFill>
                  <a:srgbClr val="505050"/>
                </a:solidFill>
                <a:effectLst/>
                <a:latin typeface="Source Sans Pro" panose="020B0503030403020204" pitchFamily="34" charset="0"/>
              </a:rPr>
              <a:t>, </a:t>
            </a:r>
            <a:r>
              <a:rPr lang="en-US" b="0" i="0" err="1">
                <a:solidFill>
                  <a:srgbClr val="505050"/>
                </a:solidFill>
                <a:effectLst/>
                <a:latin typeface="Source Sans Pro" panose="020B0503030403020204" pitchFamily="34" charset="0"/>
              </a:rPr>
              <a:t>pathomics</a:t>
            </a:r>
            <a:r>
              <a:rPr lang="en-US" b="0" i="0">
                <a:solidFill>
                  <a:srgbClr val="505050"/>
                </a:solidFill>
                <a:effectLst/>
                <a:latin typeface="Source Sans Pro" panose="020B0503030403020204" pitchFamily="34" charset="0"/>
              </a:rPr>
              <a:t> nucleus, and </a:t>
            </a:r>
            <a:r>
              <a:rPr lang="en-US" b="0" i="0" err="1">
                <a:solidFill>
                  <a:srgbClr val="505050"/>
                </a:solidFill>
                <a:effectLst/>
                <a:latin typeface="Source Sans Pro" panose="020B0503030403020204" pitchFamily="34" charset="0"/>
              </a:rPr>
              <a:t>pathomics</a:t>
            </a:r>
            <a:r>
              <a:rPr lang="en-US" b="0" i="0">
                <a:solidFill>
                  <a:srgbClr val="505050"/>
                </a:solidFill>
                <a:effectLst/>
                <a:latin typeface="Source Sans Pro" panose="020B0503030403020204" pitchFamily="34" charset="0"/>
              </a:rPr>
              <a:t> microenvironment) and RAPIDS in the training cohort (A), validation cohort 1 (B), and validation cohort 2 (C). AUC=area under curve. RAPIDS=</a:t>
            </a:r>
            <a:r>
              <a:rPr lang="en-US" b="0" i="0" err="1">
                <a:solidFill>
                  <a:srgbClr val="505050"/>
                </a:solidFill>
                <a:effectLst/>
                <a:latin typeface="Source Sans Pro" panose="020B0503030403020204" pitchFamily="34" charset="0"/>
              </a:rPr>
              <a:t>RAdioPathomics</a:t>
            </a:r>
            <a:r>
              <a:rPr lang="en-US" b="0" i="0">
                <a:solidFill>
                  <a:srgbClr val="505050"/>
                </a:solidFill>
                <a:effectLst/>
                <a:latin typeface="Source Sans Pro" panose="020B0503030403020204" pitchFamily="34" charset="0"/>
              </a:rPr>
              <a:t> Integrated </a:t>
            </a:r>
            <a:r>
              <a:rPr lang="en-US" b="0" i="0" err="1">
                <a:solidFill>
                  <a:srgbClr val="505050"/>
                </a:solidFill>
                <a:effectLst/>
                <a:latin typeface="Source Sans Pro" panose="020B0503030403020204" pitchFamily="34" charset="0"/>
              </a:rPr>
              <a:t>preDiction</a:t>
            </a:r>
            <a:r>
              <a:rPr lang="en-US" b="0" i="0">
                <a:solidFill>
                  <a:srgbClr val="505050"/>
                </a:solidFill>
                <a:effectLst/>
                <a:latin typeface="Source Sans Pro" panose="020B0503030403020204" pitchFamily="34" charset="0"/>
              </a:rPr>
              <a:t> System. </a:t>
            </a:r>
            <a:r>
              <a:rPr lang="en-US" b="0" i="0" err="1">
                <a:solidFill>
                  <a:srgbClr val="505050"/>
                </a:solidFill>
                <a:effectLst/>
                <a:latin typeface="Source Sans Pro" panose="020B0503030403020204" pitchFamily="34" charset="0"/>
              </a:rPr>
              <a:t>rMRI</a:t>
            </a:r>
            <a:r>
              <a:rPr lang="en-US" b="0" i="0">
                <a:solidFill>
                  <a:srgbClr val="505050"/>
                </a:solidFill>
                <a:effectLst/>
                <a:latin typeface="Source Sans Pro" panose="020B0503030403020204" pitchFamily="34" charset="0"/>
              </a:rPr>
              <a:t>=radiomics MRI.</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82</a:t>
            </a:fld>
            <a:endParaRPr lang="en-US"/>
          </a:p>
        </p:txBody>
      </p:sp>
    </p:spTree>
    <p:extLst>
      <p:ext uri="{BB962C8B-B14F-4D97-AF65-F5344CB8AC3E}">
        <p14:creationId xmlns:p14="http://schemas.microsoft.com/office/powerpoint/2010/main" val="40711477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505050"/>
                </a:solidFill>
                <a:effectLst/>
                <a:latin typeface="Source Sans Pro" panose="020B0503030403020204" pitchFamily="34" charset="0"/>
              </a:rPr>
              <a:t>Prediction performance of RAPIDS versus single-modality and dual-modality prediction models in the prospective observational study</a:t>
            </a:r>
          </a:p>
          <a:p>
            <a:pPr algn="l"/>
            <a:r>
              <a:rPr lang="en-US" b="0" i="0">
                <a:solidFill>
                  <a:srgbClr val="505050"/>
                </a:solidFill>
                <a:effectLst/>
                <a:latin typeface="Source Sans Pro" panose="020B0503030403020204" pitchFamily="34" charset="0"/>
              </a:rPr>
              <a:t>(A) RAPIDS versus single-modality prediction models (</a:t>
            </a:r>
            <a:r>
              <a:rPr lang="en-US" b="0" i="0" err="1">
                <a:solidFill>
                  <a:srgbClr val="505050"/>
                </a:solidFill>
                <a:effectLst/>
                <a:latin typeface="Source Sans Pro" panose="020B0503030403020204" pitchFamily="34" charset="0"/>
              </a:rPr>
              <a:t>rMRI</a:t>
            </a:r>
            <a:r>
              <a:rPr lang="en-US" b="0" i="0">
                <a:solidFill>
                  <a:srgbClr val="505050"/>
                </a:solidFill>
                <a:effectLst/>
                <a:latin typeface="Source Sans Pro" panose="020B0503030403020204" pitchFamily="34" charset="0"/>
              </a:rPr>
              <a:t>, </a:t>
            </a:r>
            <a:r>
              <a:rPr lang="en-US" b="0" i="0" err="1">
                <a:solidFill>
                  <a:srgbClr val="505050"/>
                </a:solidFill>
                <a:effectLst/>
                <a:latin typeface="Source Sans Pro" panose="020B0503030403020204" pitchFamily="34" charset="0"/>
              </a:rPr>
              <a:t>pathomics</a:t>
            </a:r>
            <a:r>
              <a:rPr lang="en-US" b="0" i="0">
                <a:solidFill>
                  <a:srgbClr val="505050"/>
                </a:solidFill>
                <a:effectLst/>
                <a:latin typeface="Source Sans Pro" panose="020B0503030403020204" pitchFamily="34" charset="0"/>
              </a:rPr>
              <a:t> nucleus, and </a:t>
            </a:r>
            <a:r>
              <a:rPr lang="en-US" b="0" i="0" err="1">
                <a:solidFill>
                  <a:srgbClr val="505050"/>
                </a:solidFill>
                <a:effectLst/>
                <a:latin typeface="Source Sans Pro" panose="020B0503030403020204" pitchFamily="34" charset="0"/>
              </a:rPr>
              <a:t>pathomics</a:t>
            </a:r>
            <a:r>
              <a:rPr lang="en-US" b="0" i="0">
                <a:solidFill>
                  <a:srgbClr val="505050"/>
                </a:solidFill>
                <a:effectLst/>
                <a:latin typeface="Source Sans Pro" panose="020B0503030403020204" pitchFamily="34" charset="0"/>
              </a:rPr>
              <a:t> microenvironment). (B) RAPIDS versus dual-modality prediction models (</a:t>
            </a:r>
            <a:r>
              <a:rPr lang="en-US" b="0" i="0" err="1">
                <a:solidFill>
                  <a:srgbClr val="505050"/>
                </a:solidFill>
                <a:effectLst/>
                <a:latin typeface="Source Sans Pro" panose="020B0503030403020204" pitchFamily="34" charset="0"/>
              </a:rPr>
              <a:t>rMpN</a:t>
            </a:r>
            <a:r>
              <a:rPr lang="en-US" b="0" i="0">
                <a:solidFill>
                  <a:srgbClr val="505050"/>
                </a:solidFill>
                <a:effectLst/>
                <a:latin typeface="Source Sans Pro" panose="020B0503030403020204" pitchFamily="34" charset="0"/>
              </a:rPr>
              <a:t>, </a:t>
            </a:r>
            <a:r>
              <a:rPr lang="en-US" b="0" i="0" err="1">
                <a:solidFill>
                  <a:srgbClr val="505050"/>
                </a:solidFill>
                <a:effectLst/>
                <a:latin typeface="Source Sans Pro" panose="020B0503030403020204" pitchFamily="34" charset="0"/>
              </a:rPr>
              <a:t>rMpM</a:t>
            </a:r>
            <a:r>
              <a:rPr lang="en-US" b="0" i="0">
                <a:solidFill>
                  <a:srgbClr val="505050"/>
                </a:solidFill>
                <a:effectLst/>
                <a:latin typeface="Source Sans Pro" panose="020B0503030403020204" pitchFamily="34" charset="0"/>
              </a:rPr>
              <a:t>, and </a:t>
            </a:r>
            <a:r>
              <a:rPr lang="en-US" b="0" i="0" err="1">
                <a:solidFill>
                  <a:srgbClr val="505050"/>
                </a:solidFill>
                <a:effectLst/>
                <a:latin typeface="Source Sans Pro" panose="020B0503030403020204" pitchFamily="34" charset="0"/>
              </a:rPr>
              <a:t>pMpN</a:t>
            </a:r>
            <a:r>
              <a:rPr lang="en-US" b="0" i="0">
                <a:solidFill>
                  <a:srgbClr val="505050"/>
                </a:solidFill>
                <a:effectLst/>
                <a:latin typeface="Source Sans Pro" panose="020B0503030403020204" pitchFamily="34" charset="0"/>
              </a:rPr>
              <a:t>). AUC=area under curve. </a:t>
            </a:r>
            <a:r>
              <a:rPr lang="en-US" b="0" i="0" err="1">
                <a:solidFill>
                  <a:srgbClr val="505050"/>
                </a:solidFill>
                <a:effectLst/>
                <a:latin typeface="Source Sans Pro" panose="020B0503030403020204" pitchFamily="34" charset="0"/>
              </a:rPr>
              <a:t>pMpN</a:t>
            </a:r>
            <a:r>
              <a:rPr lang="en-US" b="0" i="0">
                <a:solidFill>
                  <a:srgbClr val="505050"/>
                </a:solidFill>
                <a:effectLst/>
                <a:latin typeface="Source Sans Pro" panose="020B0503030403020204" pitchFamily="34" charset="0"/>
              </a:rPr>
              <a:t>=</a:t>
            </a:r>
            <a:r>
              <a:rPr lang="en-US" b="0" i="0" err="1">
                <a:solidFill>
                  <a:srgbClr val="505050"/>
                </a:solidFill>
                <a:effectLst/>
                <a:latin typeface="Source Sans Pro" panose="020B0503030403020204" pitchFamily="34" charset="0"/>
              </a:rPr>
              <a:t>pathomics</a:t>
            </a:r>
            <a:r>
              <a:rPr lang="en-US" b="0" i="0">
                <a:solidFill>
                  <a:srgbClr val="505050"/>
                </a:solidFill>
                <a:effectLst/>
                <a:latin typeface="Source Sans Pro" panose="020B0503030403020204" pitchFamily="34" charset="0"/>
              </a:rPr>
              <a:t> microenvironment and </a:t>
            </a:r>
            <a:r>
              <a:rPr lang="en-US" b="0" i="0" err="1">
                <a:solidFill>
                  <a:srgbClr val="505050"/>
                </a:solidFill>
                <a:effectLst/>
                <a:latin typeface="Source Sans Pro" panose="020B0503030403020204" pitchFamily="34" charset="0"/>
              </a:rPr>
              <a:t>pathomics</a:t>
            </a:r>
            <a:r>
              <a:rPr lang="en-US" b="0" i="0">
                <a:solidFill>
                  <a:srgbClr val="505050"/>
                </a:solidFill>
                <a:effectLst/>
                <a:latin typeface="Source Sans Pro" panose="020B0503030403020204" pitchFamily="34" charset="0"/>
              </a:rPr>
              <a:t> nucleus. RAPIDs=</a:t>
            </a:r>
            <a:r>
              <a:rPr lang="en-US" b="0" i="0" err="1">
                <a:solidFill>
                  <a:srgbClr val="505050"/>
                </a:solidFill>
                <a:effectLst/>
                <a:latin typeface="Source Sans Pro" panose="020B0503030403020204" pitchFamily="34" charset="0"/>
              </a:rPr>
              <a:t>RAdioPathomics</a:t>
            </a:r>
            <a:r>
              <a:rPr lang="en-US" b="0" i="0">
                <a:solidFill>
                  <a:srgbClr val="505050"/>
                </a:solidFill>
                <a:effectLst/>
                <a:latin typeface="Source Sans Pro" panose="020B0503030403020204" pitchFamily="34" charset="0"/>
              </a:rPr>
              <a:t> Integrated </a:t>
            </a:r>
            <a:r>
              <a:rPr lang="en-US" b="0" i="0" err="1">
                <a:solidFill>
                  <a:srgbClr val="505050"/>
                </a:solidFill>
                <a:effectLst/>
                <a:latin typeface="Source Sans Pro" panose="020B0503030403020204" pitchFamily="34" charset="0"/>
              </a:rPr>
              <a:t>preDiction</a:t>
            </a:r>
            <a:r>
              <a:rPr lang="en-US" b="0" i="0">
                <a:solidFill>
                  <a:srgbClr val="505050"/>
                </a:solidFill>
                <a:effectLst/>
                <a:latin typeface="Source Sans Pro" panose="020B0503030403020204" pitchFamily="34" charset="0"/>
              </a:rPr>
              <a:t> System. </a:t>
            </a:r>
            <a:r>
              <a:rPr lang="en-US" b="0" i="0" err="1">
                <a:solidFill>
                  <a:srgbClr val="505050"/>
                </a:solidFill>
                <a:effectLst/>
                <a:latin typeface="Source Sans Pro" panose="020B0503030403020204" pitchFamily="34" charset="0"/>
              </a:rPr>
              <a:t>rMRI</a:t>
            </a:r>
            <a:r>
              <a:rPr lang="en-US" b="0" i="0">
                <a:solidFill>
                  <a:srgbClr val="505050"/>
                </a:solidFill>
                <a:effectLst/>
                <a:latin typeface="Source Sans Pro" panose="020B0503030403020204" pitchFamily="34" charset="0"/>
              </a:rPr>
              <a:t>=radiomics MRI. </a:t>
            </a:r>
            <a:r>
              <a:rPr lang="en-US" b="0" i="0" err="1">
                <a:solidFill>
                  <a:srgbClr val="505050"/>
                </a:solidFill>
                <a:effectLst/>
                <a:latin typeface="Source Sans Pro" panose="020B0503030403020204" pitchFamily="34" charset="0"/>
              </a:rPr>
              <a:t>rMpM</a:t>
            </a:r>
            <a:r>
              <a:rPr lang="en-US" b="0" i="0">
                <a:solidFill>
                  <a:srgbClr val="505050"/>
                </a:solidFill>
                <a:effectLst/>
                <a:latin typeface="Source Sans Pro" panose="020B0503030403020204" pitchFamily="34" charset="0"/>
              </a:rPr>
              <a:t>=radiomics MRI and </a:t>
            </a:r>
            <a:r>
              <a:rPr lang="en-US" b="0" i="0" err="1">
                <a:solidFill>
                  <a:srgbClr val="505050"/>
                </a:solidFill>
                <a:effectLst/>
                <a:latin typeface="Source Sans Pro" panose="020B0503030403020204" pitchFamily="34" charset="0"/>
              </a:rPr>
              <a:t>pathomics</a:t>
            </a:r>
            <a:r>
              <a:rPr lang="en-US" b="0" i="0">
                <a:solidFill>
                  <a:srgbClr val="505050"/>
                </a:solidFill>
                <a:effectLst/>
                <a:latin typeface="Source Sans Pro" panose="020B0503030403020204" pitchFamily="34" charset="0"/>
              </a:rPr>
              <a:t> microenvironment. </a:t>
            </a:r>
            <a:r>
              <a:rPr lang="en-US" b="0" i="0" err="1">
                <a:solidFill>
                  <a:srgbClr val="505050"/>
                </a:solidFill>
                <a:effectLst/>
                <a:latin typeface="Source Sans Pro" panose="020B0503030403020204" pitchFamily="34" charset="0"/>
              </a:rPr>
              <a:t>rMpN</a:t>
            </a:r>
            <a:r>
              <a:rPr lang="en-US" b="0" i="0">
                <a:solidFill>
                  <a:srgbClr val="505050"/>
                </a:solidFill>
                <a:effectLst/>
                <a:latin typeface="Source Sans Pro" panose="020B0503030403020204" pitchFamily="34" charset="0"/>
              </a:rPr>
              <a:t>=radiomics MRI and </a:t>
            </a:r>
            <a:r>
              <a:rPr lang="en-US" b="0" i="0" err="1">
                <a:solidFill>
                  <a:srgbClr val="505050"/>
                </a:solidFill>
                <a:effectLst/>
                <a:latin typeface="Source Sans Pro" panose="020B0503030403020204" pitchFamily="34" charset="0"/>
              </a:rPr>
              <a:t>pathomics</a:t>
            </a:r>
            <a:r>
              <a:rPr lang="en-US" b="0" i="0">
                <a:solidFill>
                  <a:srgbClr val="505050"/>
                </a:solidFill>
                <a:effectLst/>
                <a:latin typeface="Source Sans Pro" panose="020B0503030403020204" pitchFamily="34" charset="0"/>
              </a:rPr>
              <a:t> nucleus.</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83</a:t>
            </a:fld>
            <a:endParaRPr lang="en-US"/>
          </a:p>
        </p:txBody>
      </p:sp>
    </p:spTree>
    <p:extLst>
      <p:ext uri="{BB962C8B-B14F-4D97-AF65-F5344CB8AC3E}">
        <p14:creationId xmlns:p14="http://schemas.microsoft.com/office/powerpoint/2010/main" val="381676726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you are regular AMIA attendees, you may notice that natural language processing has always been part of everything – no matter it is about data quality, or clinical decision support, or consumer health. We have been leveraging statistics to model natural language. Right now, giving </a:t>
            </a:r>
            <a:r>
              <a:rPr lang="en-US" err="1"/>
              <a:t>chatGPT</a:t>
            </a:r>
            <a:r>
              <a:rPr lang="en-US"/>
              <a:t> becomes a term even my 7 year old talks about it, NLP is in an exciting and transformative era. </a:t>
            </a:r>
          </a:p>
        </p:txBody>
      </p:sp>
      <p:sp>
        <p:nvSpPr>
          <p:cNvPr id="4" name="Slide Number Placeholder 3"/>
          <p:cNvSpPr>
            <a:spLocks noGrp="1"/>
          </p:cNvSpPr>
          <p:nvPr>
            <p:ph type="sldNum" sz="quarter" idx="5"/>
          </p:nvPr>
        </p:nvSpPr>
        <p:spPr/>
        <p:txBody>
          <a:bodyPr/>
          <a:lstStyle/>
          <a:p>
            <a:fld id="{CEFA16CB-AEBE-4616-A0C2-923B64A8254D}" type="slidenum">
              <a:rPr lang="en-US" smtClean="0"/>
              <a:pPr/>
              <a:t>84</a:t>
            </a:fld>
            <a:endParaRPr lang="en-US"/>
          </a:p>
        </p:txBody>
      </p:sp>
    </p:spTree>
    <p:extLst>
      <p:ext uri="{BB962C8B-B14F-4D97-AF65-F5344CB8AC3E}">
        <p14:creationId xmlns:p14="http://schemas.microsoft.com/office/powerpoint/2010/main" val="187525471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MS PGothic"/>
                <a:cs typeface="Calibri"/>
              </a:rPr>
              <a:t>The first article we would like to highlight is this article by Yang et al. </a:t>
            </a:r>
          </a:p>
          <a:p>
            <a:endParaRPr lang="en-US">
              <a:latin typeface="Calibri"/>
              <a:ea typeface="MS PGothic"/>
              <a:cs typeface="Calibri"/>
            </a:endParaRPr>
          </a:p>
          <a:p>
            <a:r>
              <a:rPr lang="en-US">
                <a:latin typeface="Calibri"/>
                <a:ea typeface="MS PGothic"/>
                <a:cs typeface="Calibri"/>
              </a:rPr>
              <a:t>It is not clear how large clinical language models with billions of parameters can help medical AI systems utilize unstructured EHRs. </a:t>
            </a:r>
          </a:p>
          <a:p>
            <a:endParaRPr lang="en-US">
              <a:latin typeface="Calibri"/>
              <a:ea typeface="MS PGothic"/>
              <a:cs typeface="Calibri"/>
            </a:endParaRPr>
          </a:p>
          <a:p>
            <a:r>
              <a:rPr lang="en-US">
                <a:latin typeface="Calibri"/>
                <a:ea typeface="MS PGothic"/>
                <a:cs typeface="Calibri"/>
              </a:rPr>
              <a:t>The authors trained from scratch a large clinical language model-</a:t>
            </a:r>
            <a:r>
              <a:rPr lang="en-US" err="1">
                <a:latin typeface="Calibri"/>
                <a:ea typeface="MS PGothic"/>
                <a:cs typeface="Calibri"/>
              </a:rPr>
              <a:t>GatorTron</a:t>
            </a:r>
            <a:r>
              <a:rPr lang="en-US">
                <a:latin typeface="Calibri"/>
                <a:ea typeface="MS PGothic"/>
                <a:cs typeface="Calibri"/>
              </a:rPr>
              <a:t>-using &gt;90 billion words of text (including &gt;82 billion words of de-identified clinical text) and systematically evaluate it on five clinical NLP tasks including clinical concept extraction, medical relation extraction, semantic textual similarity, natural language inference (NLI), and medical question answering (MQA).</a:t>
            </a:r>
          </a:p>
        </p:txBody>
      </p:sp>
      <p:sp>
        <p:nvSpPr>
          <p:cNvPr id="4" name="Slide Number Placeholder 3"/>
          <p:cNvSpPr>
            <a:spLocks noGrp="1"/>
          </p:cNvSpPr>
          <p:nvPr>
            <p:ph type="sldNum" sz="quarter" idx="5"/>
          </p:nvPr>
        </p:nvSpPr>
        <p:spPr/>
        <p:txBody>
          <a:bodyPr/>
          <a:lstStyle/>
          <a:p>
            <a:fld id="{CEFA16CB-AEBE-4616-A0C2-923B64A8254D}" type="slidenum">
              <a:rPr lang="en-US"/>
              <a:pPr/>
              <a:t>85</a:t>
            </a:fld>
            <a:endParaRPr lang="en-US"/>
          </a:p>
        </p:txBody>
      </p:sp>
    </p:spTree>
    <p:extLst>
      <p:ext uri="{BB962C8B-B14F-4D97-AF65-F5344CB8AC3E}">
        <p14:creationId xmlns:p14="http://schemas.microsoft.com/office/powerpoint/2010/main" val="1594993977"/>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12121"/>
                </a:solidFill>
                <a:effectLst/>
                <a:latin typeface="BlinkMacSystemFont"/>
                <a:ea typeface="MS PGothic"/>
              </a:rPr>
              <a:t>The authors examine how (1) scaling up the number of parameters and (2) scaling up the size of the training data could benefit these NLP tasks. </a:t>
            </a:r>
          </a:p>
          <a:p>
            <a:endParaRPr lang="en-US" b="0" i="0">
              <a:solidFill>
                <a:srgbClr val="212121"/>
              </a:solidFill>
              <a:effectLst/>
              <a:latin typeface="BlinkMacSystemFont"/>
              <a:ea typeface="MS PGothic"/>
            </a:endParaRPr>
          </a:p>
          <a:p>
            <a:r>
              <a:rPr lang="en-US" b="0" i="0" err="1">
                <a:solidFill>
                  <a:srgbClr val="212121"/>
                </a:solidFill>
                <a:effectLst/>
                <a:latin typeface="BlinkMacSystemFont"/>
                <a:ea typeface="MS PGothic"/>
              </a:rPr>
              <a:t>GatorTron</a:t>
            </a:r>
            <a:r>
              <a:rPr lang="en-US" b="0" i="0">
                <a:solidFill>
                  <a:srgbClr val="212121"/>
                </a:solidFill>
                <a:effectLst/>
                <a:latin typeface="BlinkMacSystemFont"/>
                <a:ea typeface="MS PGothic"/>
              </a:rPr>
              <a:t> models scale up the clinical language model from 110 million to 8.9 billion parameters and improve five clinical NLP tasks (e.g., 9.6% and 9.5% improvement in accuracy for NLI and MQA), which can be applied to medical AI systems to improve healthcare delivery. The </a:t>
            </a:r>
            <a:r>
              <a:rPr lang="en-US" b="0" i="0" err="1">
                <a:solidFill>
                  <a:srgbClr val="212121"/>
                </a:solidFill>
                <a:effectLst/>
                <a:latin typeface="BlinkMacSystemFont"/>
                <a:ea typeface="MS PGothic"/>
              </a:rPr>
              <a:t>GatorTron</a:t>
            </a:r>
            <a:r>
              <a:rPr lang="en-US" b="0" i="0">
                <a:solidFill>
                  <a:srgbClr val="212121"/>
                </a:solidFill>
                <a:effectLst/>
                <a:latin typeface="BlinkMacSystemFont"/>
                <a:ea typeface="MS PGothic"/>
              </a:rPr>
              <a:t> models are publicly available at: https://catalog.ngc.nvidia.com/orgs/nvidia/teams/clara/models/gatortron_og .</a:t>
            </a:r>
            <a:endParaRPr lang="en-US">
              <a:ea typeface="MS PGothic"/>
              <a:cs typeface="Calibri"/>
            </a:endParaRPr>
          </a:p>
        </p:txBody>
      </p:sp>
      <p:sp>
        <p:nvSpPr>
          <p:cNvPr id="4" name="Slide Number Placeholder 3"/>
          <p:cNvSpPr>
            <a:spLocks noGrp="1"/>
          </p:cNvSpPr>
          <p:nvPr>
            <p:ph type="sldNum" sz="quarter" idx="5"/>
          </p:nvPr>
        </p:nvSpPr>
        <p:spPr/>
        <p:txBody>
          <a:bodyPr/>
          <a:lstStyle/>
          <a:p>
            <a:fld id="{CEFA16CB-AEBE-4616-A0C2-923B64A8254D}" type="slidenum">
              <a:rPr lang="en-US" smtClean="0"/>
              <a:pPr/>
              <a:t>86</a:t>
            </a:fld>
            <a:endParaRPr lang="en-US"/>
          </a:p>
        </p:txBody>
      </p:sp>
    </p:spTree>
    <p:extLst>
      <p:ext uri="{BB962C8B-B14F-4D97-AF65-F5344CB8AC3E}">
        <p14:creationId xmlns:p14="http://schemas.microsoft.com/office/powerpoint/2010/main" val="131452992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87</a:t>
            </a:fld>
            <a:endParaRPr lang="en-US"/>
          </a:p>
        </p:txBody>
      </p:sp>
    </p:spTree>
    <p:extLst>
      <p:ext uri="{BB962C8B-B14F-4D97-AF65-F5344CB8AC3E}">
        <p14:creationId xmlns:p14="http://schemas.microsoft.com/office/powerpoint/2010/main" val="6526803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88</a:t>
            </a:fld>
            <a:endParaRPr lang="en-US"/>
          </a:p>
        </p:txBody>
      </p:sp>
    </p:spTree>
    <p:extLst>
      <p:ext uri="{BB962C8B-B14F-4D97-AF65-F5344CB8AC3E}">
        <p14:creationId xmlns:p14="http://schemas.microsoft.com/office/powerpoint/2010/main" val="408280173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89</a:t>
            </a:fld>
            <a:endParaRPr lang="en-US"/>
          </a:p>
        </p:txBody>
      </p:sp>
    </p:spTree>
    <p:extLst>
      <p:ext uri="{BB962C8B-B14F-4D97-AF65-F5344CB8AC3E}">
        <p14:creationId xmlns:p14="http://schemas.microsoft.com/office/powerpoint/2010/main" val="15243224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800" i="0">
                <a:effectLst/>
                <a:latin typeface="Arial" panose="020B0604020202020204" pitchFamily="34" charset="0"/>
              </a:rPr>
              <a:t>The authors sought to expand public health informatics solutions to mitigate health related disparities in rural communities across Northwestern US states– a geographical area which often has limited resources to combat health disparities. </a:t>
            </a:r>
            <a:br>
              <a:rPr lang="en-US" sz="1800" i="0">
                <a:effectLst/>
                <a:latin typeface="Arial" panose="020B0604020202020204" pitchFamily="34" charset="0"/>
              </a:rPr>
            </a:br>
            <a:r>
              <a:rPr lang="en-US" sz="1800" i="0">
                <a:effectLst/>
                <a:latin typeface="Arial" panose="020B0604020202020204" pitchFamily="34" charset="0"/>
              </a:rPr>
              <a:t>- The study adapted a user-centered design approach to develop a dashboard that provided the data access needed by healthcare practitioners in rural settings to identify and address public health needs and disparities. </a:t>
            </a:r>
            <a:br>
              <a:rPr lang="en-US" sz="1800" i="0">
                <a:effectLst/>
                <a:latin typeface="Arial" panose="020B0604020202020204" pitchFamily="34" charset="0"/>
              </a:rPr>
            </a:br>
            <a:r>
              <a:rPr lang="en-US" sz="1800" i="0">
                <a:effectLst/>
                <a:latin typeface="Arial" panose="020B0604020202020204" pitchFamily="34" charset="0"/>
              </a:rPr>
              <a:t>- Implemented feedback from users to optimize and guide dashboard development to meet the needs of rural healthcare practitioners.</a:t>
            </a:r>
          </a:p>
          <a:p>
            <a:pPr marL="285750" indent="-285750">
              <a:buFontTx/>
              <a:buChar char="-"/>
            </a:pPr>
            <a:endParaRPr lang="en-US" sz="1800" i="0">
              <a:effectLst/>
              <a:latin typeface="Arial" panose="020B0604020202020204" pitchFamily="34" charset="0"/>
            </a:endParaRPr>
          </a:p>
          <a:p>
            <a:pPr marL="0" indent="0">
              <a:buFontTx/>
              <a:buNone/>
            </a:pPr>
            <a:r>
              <a:rPr lang="en-US" sz="1800" i="0">
                <a:effectLst/>
                <a:latin typeface="Arial" panose="020B0604020202020204" pitchFamily="34" charset="0"/>
              </a:rPr>
              <a:t>[- The authors developed a dashboard in the following stages: 1) conversed with public health practitioners to assess public health needs of the community and identified relevant data sources that could serve as indicators of each health priority. 2) Used a paper mockup to assess dashboard usability by healthcare practitioners and to determine which design elements were helpful or unhelpful. 3) Developed a functional testing website and assessed usability among a team of testers. ]</a:t>
            </a:r>
            <a:br>
              <a:rPr lang="en-US" sz="1800" i="0">
                <a:effectLst/>
                <a:latin typeface="Arial" panose="020B0604020202020204" pitchFamily="34" charset="0"/>
              </a:rPr>
            </a:b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9</a:t>
            </a:fld>
            <a:endParaRPr lang="en-US"/>
          </a:p>
        </p:txBody>
      </p:sp>
    </p:spTree>
    <p:extLst>
      <p:ext uri="{BB962C8B-B14F-4D97-AF65-F5344CB8AC3E}">
        <p14:creationId xmlns:p14="http://schemas.microsoft.com/office/powerpoint/2010/main" val="28541401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second article is about the development of domain-specific language models. </a:t>
            </a:r>
          </a:p>
          <a:p>
            <a:endParaRPr lang="en-US"/>
          </a:p>
          <a:p>
            <a:r>
              <a:rPr lang="en-US"/>
              <a:t>This study developed and evaluated cancer domain pretrained </a:t>
            </a:r>
            <a:r>
              <a:rPr lang="en-US" err="1"/>
              <a:t>CancerBERT</a:t>
            </a:r>
            <a:r>
              <a:rPr lang="en-US"/>
              <a:t> models for extracting breast cancer phenotypes from clinical texts. The authors also investigated the effect of customized cancer-related vocabulary on the performance of </a:t>
            </a:r>
            <a:r>
              <a:rPr lang="en-US" err="1"/>
              <a:t>CancerBERT</a:t>
            </a:r>
            <a:r>
              <a:rPr lang="en-US"/>
              <a:t> models.</a:t>
            </a:r>
          </a:p>
          <a:p>
            <a:endParaRPr lang="en-US"/>
          </a:p>
          <a:p>
            <a:r>
              <a:rPr lang="en-US"/>
              <a:t>The </a:t>
            </a:r>
            <a:r>
              <a:rPr lang="en-US" err="1"/>
              <a:t>CancerBERT</a:t>
            </a:r>
            <a:r>
              <a:rPr lang="en-US"/>
              <a:t> models were developed to extract the cancer phenotypes in clinical notes and pathology reports. The results validated that using customized vocabulary may further improve the performances of domain specific BERT models in clinical NLP tasks. The </a:t>
            </a:r>
            <a:r>
              <a:rPr lang="en-US" err="1"/>
              <a:t>CancerBERT</a:t>
            </a:r>
            <a:r>
              <a:rPr lang="en-US"/>
              <a:t> models developed in the study would further help clinical decision support.</a:t>
            </a:r>
          </a:p>
        </p:txBody>
      </p:sp>
      <p:sp>
        <p:nvSpPr>
          <p:cNvPr id="4" name="Slide Number Placeholder 3"/>
          <p:cNvSpPr>
            <a:spLocks noGrp="1"/>
          </p:cNvSpPr>
          <p:nvPr>
            <p:ph type="sldNum" sz="quarter" idx="5"/>
          </p:nvPr>
        </p:nvSpPr>
        <p:spPr/>
        <p:txBody>
          <a:bodyPr/>
          <a:lstStyle/>
          <a:p>
            <a:fld id="{CEFA16CB-AEBE-4616-A0C2-923B64A8254D}" type="slidenum">
              <a:rPr lang="en-US" smtClean="0"/>
              <a:pPr/>
              <a:t>90</a:t>
            </a:fld>
            <a:endParaRPr lang="en-US"/>
          </a:p>
        </p:txBody>
      </p:sp>
    </p:spTree>
    <p:extLst>
      <p:ext uri="{BB962C8B-B14F-4D97-AF65-F5344CB8AC3E}">
        <p14:creationId xmlns:p14="http://schemas.microsoft.com/office/powerpoint/2010/main" val="18650088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20000"/>
              </a:spcBef>
              <a:spcAft>
                <a:spcPct val="0"/>
              </a:spcAft>
              <a:buClr>
                <a:srgbClr val="7A0019"/>
              </a:buClr>
              <a:buSzTx/>
              <a:buFontTx/>
              <a:buNone/>
              <a:tabLst/>
              <a:defRPr/>
            </a:pPr>
            <a:r>
              <a:rPr lang="en-US" sz="1800"/>
              <a:t>Specifically, a cancer-related corpus of breast cancer patients was extracted from the electronic health records of a local hospital. We annotated named entities in 200 pathology reports and 50 clinical notes for 8 cancer phenotypes for fine-tuning and evaluation. We kept pretraining the </a:t>
            </a:r>
            <a:r>
              <a:rPr lang="en-US" sz="1800" err="1"/>
              <a:t>BlueBERT</a:t>
            </a:r>
            <a:r>
              <a:rPr lang="en-US" sz="1800"/>
              <a:t> model on the cancer corpus with expanded vocabularies (using both term frequency-based and manually reviewed methods) to obtain </a:t>
            </a:r>
            <a:r>
              <a:rPr lang="en-US" sz="1800" err="1"/>
              <a:t>CancerBERT</a:t>
            </a:r>
            <a:r>
              <a:rPr lang="en-US" sz="1800"/>
              <a:t> models. </a:t>
            </a:r>
          </a:p>
          <a:p>
            <a:pPr marL="0" marR="0" lvl="0" indent="0" algn="l" defTabSz="914400" rtl="0" eaLnBrk="0" fontAlgn="base" latinLnBrk="0" hangingPunct="0">
              <a:lnSpc>
                <a:spcPct val="100000"/>
              </a:lnSpc>
              <a:spcBef>
                <a:spcPct val="20000"/>
              </a:spcBef>
              <a:spcAft>
                <a:spcPct val="0"/>
              </a:spcAft>
              <a:buClr>
                <a:srgbClr val="7A0019"/>
              </a:buClr>
              <a:buSzTx/>
              <a:buFontTx/>
              <a:buNone/>
              <a:tabLst/>
              <a:defRPr/>
            </a:pPr>
            <a:endParaRPr lang="en-US" sz="1800"/>
          </a:p>
          <a:p>
            <a:pPr marL="0" marR="0" lvl="0" indent="0" algn="l" defTabSz="914400" rtl="0" eaLnBrk="0" fontAlgn="base" latinLnBrk="0" hangingPunct="0">
              <a:lnSpc>
                <a:spcPct val="100000"/>
              </a:lnSpc>
              <a:spcBef>
                <a:spcPct val="20000"/>
              </a:spcBef>
              <a:spcAft>
                <a:spcPct val="0"/>
              </a:spcAft>
              <a:buClr>
                <a:srgbClr val="7A0019"/>
              </a:buClr>
              <a:buSzTx/>
              <a:buFontTx/>
              <a:buNone/>
              <a:tabLst/>
              <a:defRPr/>
            </a:pPr>
            <a:r>
              <a:rPr lang="en-US" sz="1800"/>
              <a:t>The </a:t>
            </a:r>
            <a:r>
              <a:rPr lang="en-US" sz="1800" err="1"/>
              <a:t>CancerBERT</a:t>
            </a:r>
            <a:r>
              <a:rPr lang="en-US" sz="1800"/>
              <a:t> models were evaluated and compared with other baseline models on the cancer phenotype extraction task.</a:t>
            </a:r>
          </a:p>
          <a:p>
            <a:pPr marL="257209" indent="-257209" fontAlgn="base">
              <a:spcBef>
                <a:spcPct val="20000"/>
              </a:spcBef>
              <a:spcAft>
                <a:spcPct val="0"/>
              </a:spcAft>
              <a:buClr>
                <a:srgbClr val="7A0019"/>
              </a:buClr>
              <a:buFontTx/>
              <a:buChar char="•"/>
            </a:pPr>
            <a:endParaRPr lang="en-US" sz="1800" kern="0">
              <a:solidFill>
                <a:srgbClr val="7A0019"/>
              </a:solidFill>
              <a:latin typeface="Arial"/>
              <a:ea typeface="ＭＳ Ｐゴシック" charset="0"/>
            </a:endParaRPr>
          </a:p>
          <a:p>
            <a:pPr marL="257209" indent="-257209" fontAlgn="base">
              <a:spcBef>
                <a:spcPct val="20000"/>
              </a:spcBef>
              <a:spcAft>
                <a:spcPct val="0"/>
              </a:spcAft>
              <a:buClr>
                <a:srgbClr val="7A0019"/>
              </a:buClr>
              <a:buFontTx/>
              <a:buChar char="•"/>
            </a:pPr>
            <a:r>
              <a:rPr lang="en-US" sz="1800" kern="0" err="1">
                <a:solidFill>
                  <a:srgbClr val="7A0019"/>
                </a:solidFill>
                <a:latin typeface="Arial"/>
                <a:ea typeface="ＭＳ Ｐゴシック" charset="0"/>
              </a:rPr>
              <a:t>CancerBERT</a:t>
            </a:r>
            <a:r>
              <a:rPr lang="en-US" sz="1800" kern="0">
                <a:solidFill>
                  <a:srgbClr val="7A0019"/>
                </a:solidFill>
                <a:latin typeface="Arial"/>
                <a:ea typeface="ＭＳ Ｐゴシック" charset="0"/>
              </a:rPr>
              <a:t> </a:t>
            </a:r>
            <a:r>
              <a:rPr lang="en-US" sz="1800" kern="0">
                <a:solidFill>
                  <a:srgbClr val="595959"/>
                </a:solidFill>
                <a:latin typeface="Arial"/>
                <a:ea typeface="ＭＳ Ｐゴシック" charset="0"/>
              </a:rPr>
              <a:t>fine-tuning model shows superior performances compared to the baseline models </a:t>
            </a:r>
          </a:p>
          <a:p>
            <a:pPr marL="257209" indent="-257209" fontAlgn="base">
              <a:spcBef>
                <a:spcPct val="20000"/>
              </a:spcBef>
              <a:spcAft>
                <a:spcPct val="0"/>
              </a:spcAft>
              <a:buClr>
                <a:srgbClr val="7A0019"/>
              </a:buClr>
              <a:buFontTx/>
              <a:buChar char="•"/>
            </a:pPr>
            <a:r>
              <a:rPr lang="en-US" sz="1800" kern="0">
                <a:solidFill>
                  <a:srgbClr val="595959"/>
                </a:solidFill>
                <a:latin typeface="Arial"/>
                <a:ea typeface="ＭＳ Ｐゴシック" charset="0"/>
              </a:rPr>
              <a:t>Excellent performances for the </a:t>
            </a:r>
            <a:r>
              <a:rPr lang="en-US" sz="1800" b="1" kern="0">
                <a:solidFill>
                  <a:srgbClr val="7A0019"/>
                </a:solidFill>
                <a:latin typeface="Arial"/>
                <a:ea typeface="ＭＳ Ｐゴシック" charset="0"/>
              </a:rPr>
              <a:t>complex name entities</a:t>
            </a:r>
          </a:p>
          <a:p>
            <a:pPr marL="557287" lvl="1" indent="-214341" fontAlgn="base">
              <a:spcBef>
                <a:spcPct val="20000"/>
              </a:spcBef>
              <a:spcAft>
                <a:spcPct val="0"/>
              </a:spcAft>
              <a:buClr>
                <a:srgbClr val="7A0019"/>
              </a:buClr>
              <a:buFontTx/>
              <a:buChar char="–"/>
            </a:pPr>
            <a:r>
              <a:rPr lang="en-US" altLang="zh-CN" sz="1800" kern="0">
                <a:solidFill>
                  <a:srgbClr val="595959"/>
                </a:solidFill>
                <a:latin typeface="Arial"/>
                <a:ea typeface="ＭＳ Ｐゴシック" charset="0"/>
              </a:rPr>
              <a:t>E.g.</a:t>
            </a:r>
            <a:r>
              <a:rPr lang="zh-CN" altLang="en-US" sz="1800" kern="0">
                <a:solidFill>
                  <a:srgbClr val="595959"/>
                </a:solidFill>
                <a:latin typeface="Arial"/>
                <a:ea typeface="ＭＳ Ｐゴシック" charset="0"/>
              </a:rPr>
              <a:t> </a:t>
            </a:r>
            <a:r>
              <a:rPr lang="en-US" sz="1800" kern="0">
                <a:solidFill>
                  <a:srgbClr val="595959"/>
                </a:solidFill>
                <a:latin typeface="Arial"/>
                <a:ea typeface="ＭＳ Ｐゴシック" charset="0"/>
              </a:rPr>
              <a:t>Tumor size, Tumor site, Cancer stage and Histological type</a:t>
            </a:r>
          </a:p>
          <a:p>
            <a:pPr marL="257209" indent="-257209" fontAlgn="base">
              <a:spcBef>
                <a:spcPct val="20000"/>
              </a:spcBef>
              <a:spcAft>
                <a:spcPct val="0"/>
              </a:spcAft>
              <a:buClr>
                <a:srgbClr val="7A0019"/>
              </a:buClr>
              <a:buFontTx/>
              <a:buChar char="•"/>
            </a:pPr>
            <a:r>
              <a:rPr lang="en-US" sz="1800" kern="0">
                <a:solidFill>
                  <a:srgbClr val="595959"/>
                </a:solidFill>
                <a:latin typeface="Arial"/>
                <a:ea typeface="ＭＳ Ｐゴシック" charset="0"/>
              </a:rPr>
              <a:t>Using </a:t>
            </a:r>
            <a:r>
              <a:rPr lang="en-US" sz="1800" kern="0">
                <a:solidFill>
                  <a:srgbClr val="7A0019"/>
                </a:solidFill>
                <a:latin typeface="Arial"/>
                <a:ea typeface="ＭＳ Ｐゴシック" charset="0"/>
              </a:rPr>
              <a:t>customized vocabulary </a:t>
            </a:r>
            <a:r>
              <a:rPr lang="en-US" sz="1800" kern="0">
                <a:solidFill>
                  <a:srgbClr val="595959"/>
                </a:solidFill>
                <a:latin typeface="Arial"/>
                <a:ea typeface="ＭＳ Ｐゴシック" charset="0"/>
              </a:rPr>
              <a:t>during pre-training and fine tuning further improve the model performance</a:t>
            </a:r>
          </a:p>
          <a:p>
            <a:endParaRPr lang="en-US"/>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91</a:t>
            </a:fld>
            <a:endParaRPr lang="en-US"/>
          </a:p>
        </p:txBody>
      </p:sp>
    </p:spTree>
    <p:extLst>
      <p:ext uri="{BB962C8B-B14F-4D97-AF65-F5344CB8AC3E}">
        <p14:creationId xmlns:p14="http://schemas.microsoft.com/office/powerpoint/2010/main" val="61962437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All </a:t>
            </a:r>
            <a:r>
              <a:rPr lang="en-US" err="1"/>
              <a:t>CancerBERT</a:t>
            </a:r>
            <a:r>
              <a:rPr lang="en-US"/>
              <a:t> models outperformed all other models on the cancer phenotyping NER task. Both </a:t>
            </a:r>
            <a:r>
              <a:rPr lang="en-US" err="1"/>
              <a:t>CancerBERT</a:t>
            </a:r>
            <a:r>
              <a:rPr lang="en-US"/>
              <a:t> models with customized vocabularies outperformed the </a:t>
            </a:r>
            <a:r>
              <a:rPr lang="en-US" err="1"/>
              <a:t>CancerBERT</a:t>
            </a:r>
            <a:r>
              <a:rPr lang="en-US"/>
              <a:t> with the original BERT vocabulary. The </a:t>
            </a:r>
            <a:r>
              <a:rPr lang="en-US" err="1"/>
              <a:t>CancerBERT</a:t>
            </a:r>
            <a:r>
              <a:rPr lang="en-US"/>
              <a:t> model with manually reviewed customized vocabulary achieved the best performance with macro F1 scores equal to 0.876 (95% CI, 0.873–0.879) and 0.904 (95% CI, 0.902–0.906) for exact match and lenient match, respectively.</a:t>
            </a:r>
          </a:p>
          <a:p>
            <a:endParaRPr lang="en-US"/>
          </a:p>
          <a:p>
            <a:endParaRPr lang="en-US"/>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92</a:t>
            </a:fld>
            <a:endParaRPr lang="en-US"/>
          </a:p>
        </p:txBody>
      </p:sp>
    </p:spTree>
    <p:extLst>
      <p:ext uri="{BB962C8B-B14F-4D97-AF65-F5344CB8AC3E}">
        <p14:creationId xmlns:p14="http://schemas.microsoft.com/office/powerpoint/2010/main" val="206815101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spcBef>
                <a:spcPct val="20000"/>
              </a:spcBef>
              <a:spcAft>
                <a:spcPct val="0"/>
              </a:spcAft>
              <a:buClr>
                <a:srgbClr val="7A0019"/>
              </a:buClr>
              <a:buFontTx/>
              <a:buNone/>
            </a:pPr>
            <a:r>
              <a:rPr lang="en-US" altLang="zh-CN" sz="1800" kern="0">
                <a:solidFill>
                  <a:srgbClr val="595959"/>
                </a:solidFill>
                <a:latin typeface="Arial"/>
                <a:ea typeface="ＭＳ Ｐゴシック" charset="0"/>
              </a:rPr>
              <a:t>In a followup study, the team also examined how to leverage models trained in one institution to the same task in a different institution.  </a:t>
            </a:r>
          </a:p>
          <a:p>
            <a:pPr marL="0" indent="0" fontAlgn="base">
              <a:spcBef>
                <a:spcPct val="20000"/>
              </a:spcBef>
              <a:spcAft>
                <a:spcPct val="0"/>
              </a:spcAft>
              <a:buClr>
                <a:srgbClr val="7A0019"/>
              </a:buClr>
              <a:buFontTx/>
              <a:buNone/>
            </a:pPr>
            <a:endParaRPr lang="en-US" altLang="zh-CN" sz="1800" kern="0">
              <a:solidFill>
                <a:srgbClr val="595959"/>
              </a:solidFill>
              <a:latin typeface="Arial"/>
              <a:ea typeface="ＭＳ Ｐゴシック" charset="0"/>
            </a:endParaRPr>
          </a:p>
          <a:p>
            <a:pPr marL="0" indent="0" fontAlgn="base">
              <a:spcBef>
                <a:spcPct val="20000"/>
              </a:spcBef>
              <a:spcAft>
                <a:spcPct val="0"/>
              </a:spcAft>
              <a:buClr>
                <a:srgbClr val="7A0019"/>
              </a:buClr>
              <a:buFontTx/>
              <a:buNone/>
            </a:pPr>
            <a:r>
              <a:rPr lang="en-US" altLang="zh-CN" sz="1800" kern="0">
                <a:solidFill>
                  <a:srgbClr val="595959"/>
                </a:solidFill>
                <a:latin typeface="Arial"/>
                <a:ea typeface="ＭＳ Ｐゴシック" charset="0"/>
              </a:rPr>
              <a:t>We</a:t>
            </a:r>
            <a:r>
              <a:rPr lang="zh-CN" altLang="en-US" sz="1800" kern="0">
                <a:solidFill>
                  <a:srgbClr val="595959"/>
                </a:solidFill>
                <a:latin typeface="Arial"/>
                <a:ea typeface="ＭＳ Ｐゴシック" charset="0"/>
              </a:rPr>
              <a:t> </a:t>
            </a:r>
            <a:r>
              <a:rPr lang="en-US" altLang="zh-CN" sz="1800" kern="0">
                <a:solidFill>
                  <a:srgbClr val="595959"/>
                </a:solidFill>
                <a:latin typeface="Arial"/>
                <a:ea typeface="ＭＳ Ｐゴシック" charset="0"/>
              </a:rPr>
              <a:t>collected</a:t>
            </a:r>
            <a:r>
              <a:rPr lang="zh-CN" altLang="en-US" sz="1800" kern="0">
                <a:solidFill>
                  <a:srgbClr val="595959"/>
                </a:solidFill>
                <a:latin typeface="Arial"/>
                <a:ea typeface="ＭＳ Ｐゴシック" charset="0"/>
              </a:rPr>
              <a:t> </a:t>
            </a:r>
            <a:r>
              <a:rPr lang="en-US" altLang="zh-CN" sz="1800" kern="0">
                <a:solidFill>
                  <a:srgbClr val="595959"/>
                </a:solidFill>
                <a:latin typeface="Arial"/>
                <a:ea typeface="ＭＳ Ｐゴシック" charset="0"/>
              </a:rPr>
              <a:t>and</a:t>
            </a:r>
            <a:r>
              <a:rPr lang="zh-CN" altLang="en-US" sz="1800" kern="0">
                <a:solidFill>
                  <a:srgbClr val="595959"/>
                </a:solidFill>
                <a:latin typeface="Arial"/>
                <a:ea typeface="ＭＳ Ｐゴシック" charset="0"/>
              </a:rPr>
              <a:t> </a:t>
            </a:r>
            <a:r>
              <a:rPr lang="en-US" altLang="zh-CN" sz="1800" kern="0">
                <a:solidFill>
                  <a:srgbClr val="595959"/>
                </a:solidFill>
                <a:latin typeface="Arial"/>
                <a:ea typeface="ＭＳ Ｐゴシック" charset="0"/>
              </a:rPr>
              <a:t>annotated</a:t>
            </a:r>
            <a:r>
              <a:rPr lang="zh-CN" altLang="en-US" sz="1800" kern="0">
                <a:solidFill>
                  <a:srgbClr val="595959"/>
                </a:solidFill>
                <a:latin typeface="Arial"/>
                <a:ea typeface="ＭＳ Ｐゴシック" charset="0"/>
              </a:rPr>
              <a:t> </a:t>
            </a:r>
            <a:r>
              <a:rPr lang="en-US" altLang="zh-CN" sz="1800" kern="0">
                <a:solidFill>
                  <a:srgbClr val="595959"/>
                </a:solidFill>
                <a:latin typeface="Arial"/>
                <a:ea typeface="ＭＳ Ｐゴシック" charset="0"/>
              </a:rPr>
              <a:t>similar</a:t>
            </a:r>
            <a:r>
              <a:rPr lang="zh-CN" altLang="en-US" sz="1800" kern="0">
                <a:solidFill>
                  <a:srgbClr val="595959"/>
                </a:solidFill>
                <a:latin typeface="Arial"/>
                <a:ea typeface="ＭＳ Ｐゴシック" charset="0"/>
              </a:rPr>
              <a:t> </a:t>
            </a:r>
            <a:r>
              <a:rPr lang="en-US" altLang="zh-CN" sz="1800" kern="0">
                <a:solidFill>
                  <a:srgbClr val="595959"/>
                </a:solidFill>
                <a:latin typeface="Arial"/>
                <a:ea typeface="ＭＳ Ｐゴシック" charset="0"/>
              </a:rPr>
              <a:t>cancer</a:t>
            </a:r>
            <a:r>
              <a:rPr lang="zh-CN" altLang="en-US" sz="1800" kern="0">
                <a:solidFill>
                  <a:srgbClr val="595959"/>
                </a:solidFill>
                <a:latin typeface="Arial"/>
                <a:ea typeface="ＭＳ Ｐゴシック" charset="0"/>
              </a:rPr>
              <a:t> </a:t>
            </a:r>
            <a:r>
              <a:rPr lang="en-US" altLang="zh-CN" sz="1800" kern="0">
                <a:solidFill>
                  <a:srgbClr val="595959"/>
                </a:solidFill>
                <a:latin typeface="Arial"/>
                <a:ea typeface="ＭＳ Ｐゴシック" charset="0"/>
              </a:rPr>
              <a:t>corpus</a:t>
            </a:r>
            <a:r>
              <a:rPr lang="zh-CN" altLang="en-US" sz="1800" kern="0">
                <a:solidFill>
                  <a:srgbClr val="595959"/>
                </a:solidFill>
                <a:latin typeface="Arial"/>
                <a:ea typeface="ＭＳ Ｐゴシック" charset="0"/>
              </a:rPr>
              <a:t> </a:t>
            </a:r>
            <a:r>
              <a:rPr lang="en-US" altLang="zh-CN" sz="1800" kern="0">
                <a:solidFill>
                  <a:srgbClr val="595959"/>
                </a:solidFill>
                <a:latin typeface="Arial"/>
                <a:ea typeface="ＭＳ Ｐゴシック" charset="0"/>
              </a:rPr>
              <a:t>from</a:t>
            </a:r>
            <a:r>
              <a:rPr lang="zh-CN" altLang="en-US" sz="1800" kern="0">
                <a:solidFill>
                  <a:srgbClr val="595959"/>
                </a:solidFill>
                <a:latin typeface="Arial"/>
                <a:ea typeface="ＭＳ Ｐゴシック" charset="0"/>
              </a:rPr>
              <a:t> </a:t>
            </a:r>
            <a:r>
              <a:rPr lang="en-US" altLang="zh-CN" sz="1800" kern="0">
                <a:solidFill>
                  <a:srgbClr val="595959"/>
                </a:solidFill>
                <a:latin typeface="Arial"/>
                <a:ea typeface="ＭＳ Ｐゴシック" charset="0"/>
              </a:rPr>
              <a:t>Mayo</a:t>
            </a:r>
            <a:r>
              <a:rPr lang="zh-CN" altLang="en-US" sz="1800" kern="0">
                <a:solidFill>
                  <a:srgbClr val="595959"/>
                </a:solidFill>
                <a:latin typeface="Arial"/>
                <a:ea typeface="ＭＳ Ｐゴシック" charset="0"/>
              </a:rPr>
              <a:t> </a:t>
            </a:r>
            <a:r>
              <a:rPr lang="en-US" altLang="zh-CN" sz="1800" kern="0">
                <a:solidFill>
                  <a:srgbClr val="595959"/>
                </a:solidFill>
                <a:latin typeface="Arial"/>
                <a:ea typeface="ＭＳ Ｐゴシック" charset="0"/>
              </a:rPr>
              <a:t>Clinic</a:t>
            </a:r>
          </a:p>
          <a:p>
            <a:pPr marL="714409" lvl="1" indent="-257209" fontAlgn="base">
              <a:spcBef>
                <a:spcPct val="20000"/>
              </a:spcBef>
              <a:spcAft>
                <a:spcPct val="0"/>
              </a:spcAft>
              <a:buClr>
                <a:srgbClr val="7A0019"/>
              </a:buClr>
              <a:buFontTx/>
              <a:buChar char="•"/>
            </a:pPr>
            <a:r>
              <a:rPr lang="en-US" altLang="zh-CN" sz="1400" kern="0">
                <a:solidFill>
                  <a:srgbClr val="595959"/>
                </a:solidFill>
                <a:latin typeface="Arial"/>
                <a:ea typeface="ＭＳ Ｐゴシック" charset="0"/>
              </a:rPr>
              <a:t>A</a:t>
            </a:r>
            <a:r>
              <a:rPr lang="zh-CN" altLang="en-US" sz="1400" kern="0">
                <a:solidFill>
                  <a:srgbClr val="595959"/>
                </a:solidFill>
                <a:latin typeface="Arial"/>
                <a:ea typeface="ＭＳ Ｐゴシック" charset="0"/>
              </a:rPr>
              <a:t> </a:t>
            </a:r>
            <a:r>
              <a:rPr lang="en-US" altLang="zh-CN" sz="1400" kern="0">
                <a:solidFill>
                  <a:srgbClr val="595959"/>
                </a:solidFill>
                <a:latin typeface="Arial"/>
                <a:ea typeface="ＭＳ Ｐゴシック" charset="0"/>
              </a:rPr>
              <a:t>local</a:t>
            </a:r>
            <a:r>
              <a:rPr lang="zh-CN" altLang="en-US" sz="1400" kern="0">
                <a:solidFill>
                  <a:srgbClr val="595959"/>
                </a:solidFill>
                <a:latin typeface="Arial"/>
                <a:ea typeface="ＭＳ Ｐゴシック" charset="0"/>
              </a:rPr>
              <a:t> </a:t>
            </a:r>
            <a:r>
              <a:rPr lang="en-US" altLang="zh-CN" sz="1400" kern="0" err="1">
                <a:solidFill>
                  <a:srgbClr val="595959"/>
                </a:solidFill>
                <a:latin typeface="Arial"/>
                <a:ea typeface="ＭＳ Ｐゴシック" charset="0"/>
              </a:rPr>
              <a:t>CancerBERT</a:t>
            </a:r>
            <a:r>
              <a:rPr lang="zh-CN" altLang="en-US" sz="1400" kern="0">
                <a:solidFill>
                  <a:srgbClr val="595959"/>
                </a:solidFill>
                <a:latin typeface="Arial"/>
                <a:ea typeface="ＭＳ Ｐゴシック" charset="0"/>
              </a:rPr>
              <a:t> </a:t>
            </a:r>
            <a:r>
              <a:rPr lang="en-US" altLang="zh-CN" sz="1400" kern="0">
                <a:solidFill>
                  <a:srgbClr val="595959"/>
                </a:solidFill>
                <a:latin typeface="Arial"/>
                <a:ea typeface="ＭＳ Ｐゴシック" charset="0"/>
              </a:rPr>
              <a:t>model</a:t>
            </a:r>
            <a:r>
              <a:rPr lang="zh-CN" altLang="en-US" sz="1400" kern="0">
                <a:solidFill>
                  <a:srgbClr val="595959"/>
                </a:solidFill>
                <a:latin typeface="Arial"/>
                <a:ea typeface="ＭＳ Ｐゴシック" charset="0"/>
              </a:rPr>
              <a:t> </a:t>
            </a:r>
            <a:r>
              <a:rPr lang="en-US" altLang="zh-CN" sz="1400" kern="0">
                <a:solidFill>
                  <a:srgbClr val="595959"/>
                </a:solidFill>
                <a:latin typeface="Arial"/>
                <a:ea typeface="ＭＳ Ｐゴシック" charset="0"/>
              </a:rPr>
              <a:t>for</a:t>
            </a:r>
            <a:r>
              <a:rPr lang="zh-CN" altLang="en-US" sz="1400" kern="0">
                <a:solidFill>
                  <a:srgbClr val="595959"/>
                </a:solidFill>
                <a:latin typeface="Arial"/>
                <a:ea typeface="ＭＳ Ｐゴシック" charset="0"/>
              </a:rPr>
              <a:t> </a:t>
            </a:r>
            <a:r>
              <a:rPr lang="en-US" altLang="zh-CN" sz="1400" kern="0">
                <a:solidFill>
                  <a:srgbClr val="595959"/>
                </a:solidFill>
                <a:latin typeface="Arial"/>
                <a:ea typeface="ＭＳ Ｐゴシック" charset="0"/>
              </a:rPr>
              <a:t>Mayo</a:t>
            </a:r>
            <a:r>
              <a:rPr lang="zh-CN" altLang="en-US" sz="1400" kern="0">
                <a:solidFill>
                  <a:srgbClr val="595959"/>
                </a:solidFill>
                <a:latin typeface="Arial"/>
                <a:ea typeface="ＭＳ Ｐゴシック" charset="0"/>
              </a:rPr>
              <a:t> </a:t>
            </a:r>
            <a:r>
              <a:rPr lang="en-US" altLang="zh-CN" sz="1400" kern="0">
                <a:solidFill>
                  <a:srgbClr val="595959"/>
                </a:solidFill>
                <a:latin typeface="Arial"/>
                <a:ea typeface="ＭＳ Ｐゴシック" charset="0"/>
              </a:rPr>
              <a:t>clinic</a:t>
            </a:r>
            <a:r>
              <a:rPr lang="zh-CN" altLang="en-US" sz="1400" kern="0">
                <a:solidFill>
                  <a:srgbClr val="595959"/>
                </a:solidFill>
                <a:latin typeface="Arial"/>
                <a:ea typeface="ＭＳ Ｐゴシック" charset="0"/>
              </a:rPr>
              <a:t> </a:t>
            </a:r>
            <a:r>
              <a:rPr lang="en-US" altLang="zh-CN" sz="1400" kern="0">
                <a:solidFill>
                  <a:srgbClr val="595959"/>
                </a:solidFill>
                <a:latin typeface="Arial"/>
                <a:ea typeface="ＭＳ Ｐゴシック" charset="0"/>
              </a:rPr>
              <a:t>was</a:t>
            </a:r>
            <a:r>
              <a:rPr lang="zh-CN" altLang="en-US" sz="1400" kern="0">
                <a:solidFill>
                  <a:srgbClr val="595959"/>
                </a:solidFill>
                <a:latin typeface="Arial"/>
                <a:ea typeface="ＭＳ Ｐゴシック" charset="0"/>
              </a:rPr>
              <a:t> </a:t>
            </a:r>
            <a:r>
              <a:rPr lang="en-US" altLang="zh-CN" sz="1400" kern="0">
                <a:solidFill>
                  <a:srgbClr val="595959"/>
                </a:solidFill>
                <a:latin typeface="Arial"/>
                <a:ea typeface="ＭＳ Ｐゴシック" charset="0"/>
              </a:rPr>
              <a:t>developed</a:t>
            </a:r>
            <a:r>
              <a:rPr lang="zh-CN" altLang="en-US" sz="1400" kern="0">
                <a:solidFill>
                  <a:srgbClr val="595959"/>
                </a:solidFill>
                <a:latin typeface="Arial"/>
                <a:ea typeface="ＭＳ Ｐゴシック" charset="0"/>
              </a:rPr>
              <a:t> </a:t>
            </a:r>
            <a:r>
              <a:rPr lang="en-US" altLang="zh-CN" sz="1400" kern="0">
                <a:solidFill>
                  <a:srgbClr val="595959"/>
                </a:solidFill>
                <a:latin typeface="Arial"/>
                <a:ea typeface="ＭＳ Ｐゴシック" charset="0"/>
              </a:rPr>
              <a:t>followed</a:t>
            </a:r>
            <a:r>
              <a:rPr lang="zh-CN" altLang="en-US" sz="1400" kern="0">
                <a:solidFill>
                  <a:srgbClr val="595959"/>
                </a:solidFill>
                <a:latin typeface="Arial"/>
                <a:ea typeface="ＭＳ Ｐゴシック" charset="0"/>
              </a:rPr>
              <a:t> </a:t>
            </a:r>
            <a:r>
              <a:rPr lang="en-US" altLang="zh-CN" sz="1400" kern="0">
                <a:solidFill>
                  <a:srgbClr val="595959"/>
                </a:solidFill>
                <a:latin typeface="Arial"/>
                <a:ea typeface="ＭＳ Ｐゴシック" charset="0"/>
              </a:rPr>
              <a:t>the</a:t>
            </a:r>
            <a:r>
              <a:rPr lang="zh-CN" altLang="en-US" sz="1400" kern="0">
                <a:solidFill>
                  <a:srgbClr val="595959"/>
                </a:solidFill>
                <a:latin typeface="Arial"/>
                <a:ea typeface="ＭＳ Ｐゴシック" charset="0"/>
              </a:rPr>
              <a:t> </a:t>
            </a:r>
            <a:r>
              <a:rPr lang="en-US" altLang="zh-CN" sz="1400" kern="0">
                <a:solidFill>
                  <a:srgbClr val="595959"/>
                </a:solidFill>
                <a:latin typeface="Arial"/>
                <a:ea typeface="ＭＳ Ｐゴシック" charset="0"/>
              </a:rPr>
              <a:t>same</a:t>
            </a:r>
            <a:r>
              <a:rPr lang="zh-CN" altLang="en-US" sz="1400" kern="0">
                <a:solidFill>
                  <a:srgbClr val="595959"/>
                </a:solidFill>
                <a:latin typeface="Arial"/>
                <a:ea typeface="ＭＳ Ｐゴシック" charset="0"/>
              </a:rPr>
              <a:t> </a:t>
            </a:r>
            <a:r>
              <a:rPr lang="en-US" altLang="zh-CN" sz="1400" kern="0">
                <a:solidFill>
                  <a:srgbClr val="595959"/>
                </a:solidFill>
                <a:latin typeface="Arial"/>
                <a:ea typeface="ＭＳ Ｐゴシック" charset="0"/>
              </a:rPr>
              <a:t>pipeline</a:t>
            </a:r>
          </a:p>
          <a:p>
            <a:endParaRPr lang="en-US"/>
          </a:p>
          <a:p>
            <a:r>
              <a:rPr lang="en-US"/>
              <a:t>The experiment showed that a model can be transferred to a different institution. With some fine tuning, the model achieves comparable performance. This is significant as it implies that we can greatly save the development time of NLP systems for multi-site studies with limited number of training data. </a:t>
            </a:r>
          </a:p>
        </p:txBody>
      </p:sp>
      <p:sp>
        <p:nvSpPr>
          <p:cNvPr id="4" name="Slide Number Placeholder 3"/>
          <p:cNvSpPr>
            <a:spLocks noGrp="1"/>
          </p:cNvSpPr>
          <p:nvPr>
            <p:ph type="sldNum" sz="quarter" idx="5"/>
          </p:nvPr>
        </p:nvSpPr>
        <p:spPr/>
        <p:txBody>
          <a:bodyPr/>
          <a:lstStyle/>
          <a:p>
            <a:fld id="{CEFA16CB-AEBE-4616-A0C2-923B64A8254D}" type="slidenum">
              <a:rPr lang="en-US" smtClean="0"/>
              <a:pPr/>
              <a:t>93</a:t>
            </a:fld>
            <a:endParaRPr lang="en-US"/>
          </a:p>
        </p:txBody>
      </p:sp>
    </p:spTree>
    <p:extLst>
      <p:ext uri="{BB962C8B-B14F-4D97-AF65-F5344CB8AC3E}">
        <p14:creationId xmlns:p14="http://schemas.microsoft.com/office/powerpoint/2010/main" val="150899472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12121"/>
                </a:solidFill>
                <a:effectLst/>
                <a:latin typeface="BlinkMacSystemFont"/>
              </a:rPr>
              <a:t>After two articles discussing about the transformers, we turn to the study of language itself. </a:t>
            </a:r>
          </a:p>
          <a:p>
            <a:pPr algn="l"/>
            <a:endParaRPr lang="en-US" b="0" i="0">
              <a:solidFill>
                <a:srgbClr val="212121"/>
              </a:solidFill>
              <a:effectLst/>
              <a:latin typeface="BlinkMacSystemFont"/>
            </a:endParaRPr>
          </a:p>
          <a:p>
            <a:pPr algn="l"/>
            <a:endParaRPr lang="en-US" b="0" i="0">
              <a:solidFill>
                <a:srgbClr val="212121"/>
              </a:solidFill>
              <a:effectLst/>
              <a:latin typeface="BlinkMacSystemFont"/>
            </a:endParaRPr>
          </a:p>
          <a:p>
            <a:pPr algn="l"/>
            <a:r>
              <a:rPr lang="en-US" b="0" i="0">
                <a:solidFill>
                  <a:srgbClr val="212121"/>
                </a:solidFill>
                <a:effectLst/>
                <a:latin typeface="BlinkMacSystemFont"/>
              </a:rPr>
              <a:t>In this article, the authors examine the prevalence of stigmatizing language in hospital admission notes and the patient and clinician characteristics associated with the use of such language.</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94</a:t>
            </a:fld>
            <a:endParaRPr lang="en-US"/>
          </a:p>
        </p:txBody>
      </p:sp>
    </p:spTree>
    <p:extLst>
      <p:ext uri="{BB962C8B-B14F-4D97-AF65-F5344CB8AC3E}">
        <p14:creationId xmlns:p14="http://schemas.microsoft.com/office/powerpoint/2010/main" val="5595913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212121"/>
                </a:solidFill>
                <a:effectLst/>
                <a:latin typeface="BlinkMacSystemFont"/>
              </a:rPr>
              <a:t>Stigmatizing language in the electronic health record (EHR) may alter treatment plans, transmit biases between clinicians, and alienate patients. However, neither the frequency of stigmatizing language in hospital notes, nor whether clinicians disproportionately use it in describing patients in particular demographic subgroups are known.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212121"/>
              </a:solidFill>
              <a:effectLst/>
              <a:latin typeface="BlinkMacSystemFon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212121"/>
                </a:solidFill>
                <a:effectLst/>
                <a:latin typeface="BlinkMacSystemFont"/>
              </a:rPr>
              <a:t>The authors analyze nearly 50000 administration notes from 30000 unique patients to answer those questions.  </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95</a:t>
            </a:fld>
            <a:endParaRPr lang="en-US"/>
          </a:p>
        </p:txBody>
      </p:sp>
    </p:spTree>
    <p:extLst>
      <p:ext uri="{BB962C8B-B14F-4D97-AF65-F5344CB8AC3E}">
        <p14:creationId xmlns:p14="http://schemas.microsoft.com/office/powerpoint/2010/main" val="107405908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Leveraging a collection of stigmatizing language fro published sources, the authors assessed the association between stigmatizing language and patient/provider characteristics. </a:t>
            </a:r>
          </a:p>
          <a:p>
            <a:endParaRPr lang="en-US"/>
          </a:p>
          <a:p>
            <a:r>
              <a:rPr lang="en-US"/>
              <a:t>About 2.5% of all notes have stigmatizing language. This varies by patients medical conditions (including diabetes, chronic pains, and substance use). </a:t>
            </a:r>
          </a:p>
          <a:p>
            <a:endParaRPr lang="en-US"/>
          </a:p>
          <a:p>
            <a:r>
              <a:rPr lang="en-US"/>
              <a:t>Black patients has a 0.67 percentage points greater in containing stigmatizing language. </a:t>
            </a:r>
          </a:p>
          <a:p>
            <a:endParaRPr lang="en-US"/>
          </a:p>
          <a:p>
            <a:r>
              <a:rPr lang="en-US"/>
              <a:t>More years of training was associated with less use of </a:t>
            </a:r>
            <a:r>
              <a:rPr lang="en-US" err="1"/>
              <a:t>stigmitizing</a:t>
            </a:r>
            <a:r>
              <a:rPr lang="en-US"/>
              <a:t> language. </a:t>
            </a:r>
          </a:p>
        </p:txBody>
      </p:sp>
      <p:sp>
        <p:nvSpPr>
          <p:cNvPr id="4" name="Slide Number Placeholder 3"/>
          <p:cNvSpPr>
            <a:spLocks noGrp="1"/>
          </p:cNvSpPr>
          <p:nvPr>
            <p:ph type="sldNum" sz="quarter" idx="5"/>
          </p:nvPr>
        </p:nvSpPr>
        <p:spPr/>
        <p:txBody>
          <a:bodyPr/>
          <a:lstStyle/>
          <a:p>
            <a:fld id="{CEFA16CB-AEBE-4616-A0C2-923B64A8254D}" type="slidenum">
              <a:rPr lang="en-US" smtClean="0"/>
              <a:pPr/>
              <a:t>96</a:t>
            </a:fld>
            <a:endParaRPr lang="en-US"/>
          </a:p>
        </p:txBody>
      </p:sp>
    </p:spTree>
    <p:extLst>
      <p:ext uri="{BB962C8B-B14F-4D97-AF65-F5344CB8AC3E}">
        <p14:creationId xmlns:p14="http://schemas.microsoft.com/office/powerpoint/2010/main" val="25347147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212121"/>
                </a:solidFill>
                <a:effectLst/>
                <a:latin typeface="BlinkMacSystemFont"/>
              </a:rPr>
              <a:t>The next article highlighted is related to Social Determinants of Health. </a:t>
            </a:r>
          </a:p>
          <a:p>
            <a:pPr algn="l"/>
            <a:endParaRPr lang="en-US" b="0" i="0">
              <a:solidFill>
                <a:srgbClr val="212121"/>
              </a:solidFill>
              <a:effectLst/>
              <a:latin typeface="BlinkMacSystemFont"/>
            </a:endParaRPr>
          </a:p>
          <a:p>
            <a:pPr algn="l"/>
            <a:r>
              <a:rPr lang="en-US" b="0" i="0">
                <a:solidFill>
                  <a:srgbClr val="212121"/>
                </a:solidFill>
                <a:effectLst/>
                <a:latin typeface="BlinkMacSystemFont"/>
              </a:rPr>
              <a:t>The objective of this study is to advance automatic extraction of SDOH from clinical text by (a) systematically creating a set of SDOH based on standard biomedical and psychiatric ontologies, and (b) training state-of-the-art deep neural networks to extract mentions of these SDOH from clinical notes.</a:t>
            </a:r>
          </a:p>
          <a:p>
            <a:pPr algn="l"/>
            <a:endParaRPr lang="en-US" b="1" i="0">
              <a:solidFill>
                <a:srgbClr val="212121"/>
              </a:solidFill>
              <a:effectLst/>
              <a:latin typeface="BlinkMacSystemFont"/>
            </a:endParaRPr>
          </a:p>
          <a:p>
            <a:pPr algn="l"/>
            <a:r>
              <a:rPr lang="en-US" b="0" i="0">
                <a:solidFill>
                  <a:srgbClr val="212121"/>
                </a:solidFill>
                <a:effectLst/>
                <a:latin typeface="BlinkMacSystemFont"/>
              </a:rPr>
              <a:t>Our study framework with DNN models demonstrated improved performance for efficiently identifying a systematic range of SDOH categories from clinical notes in the EHR. Improved identification of patient SDOH may further improve healthcare outcomes.</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97</a:t>
            </a:fld>
            <a:endParaRPr lang="en-US"/>
          </a:p>
        </p:txBody>
      </p:sp>
    </p:spTree>
    <p:extLst>
      <p:ext uri="{BB962C8B-B14F-4D97-AF65-F5344CB8AC3E}">
        <p14:creationId xmlns:p14="http://schemas.microsoft.com/office/powerpoint/2010/main" val="245919912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212121"/>
                </a:solidFill>
                <a:effectLst/>
                <a:latin typeface="BlinkMacSystemFont"/>
              </a:rPr>
              <a:t>SDOH is critical for the well being of a person. </a:t>
            </a:r>
          </a:p>
          <a:p>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98</a:t>
            </a:fld>
            <a:endParaRPr lang="en-US"/>
          </a:p>
        </p:txBody>
      </p:sp>
    </p:spTree>
    <p:extLst>
      <p:ext uri="{BB962C8B-B14F-4D97-AF65-F5344CB8AC3E}">
        <p14:creationId xmlns:p14="http://schemas.microsoft.com/office/powerpoint/2010/main" val="11162442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a:solidFill>
                <a:srgbClr val="212121"/>
              </a:solidFill>
              <a:effectLst/>
              <a:latin typeface="BlinkMacSystemFon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a:solidFill>
                  <a:srgbClr val="212121"/>
                </a:solidFill>
                <a:effectLst/>
                <a:latin typeface="BlinkMacSystemFont"/>
              </a:rPr>
              <a:t>Data were extracted from the Medical Information Mart for Intensive Care (MIMIC-III) database. The corpus comprised 3,504 social related sentences from 2,670 clinical notes.</a:t>
            </a:r>
          </a:p>
          <a:p>
            <a:pPr algn="l"/>
            <a:endParaRPr lang="en-US" b="0" i="0">
              <a:solidFill>
                <a:srgbClr val="212121"/>
              </a:solidFill>
              <a:effectLst/>
              <a:latin typeface="BlinkMacSystemFont"/>
            </a:endParaRPr>
          </a:p>
          <a:p>
            <a:pPr algn="l"/>
            <a:r>
              <a:rPr lang="en-US" b="0" i="0">
                <a:solidFill>
                  <a:srgbClr val="212121"/>
                </a:solidFill>
                <a:effectLst/>
                <a:latin typeface="BlinkMacSystemFont"/>
              </a:rPr>
              <a:t>After manually annotating the 3,504 sentences, we developed and tested three deep neural network (DNN) architectures - convolutional neural network (CNN), long short-term memory (LSTM) network, and the Bidirectional Encoder Representations from Transformers (BERT) - for automated detection of eight SDOH categories. </a:t>
            </a:r>
          </a:p>
          <a:p>
            <a:pPr algn="l"/>
            <a:endParaRPr lang="en-US" b="0" i="0">
              <a:solidFill>
                <a:srgbClr val="212121"/>
              </a:solidFill>
              <a:effectLst/>
              <a:latin typeface="BlinkMacSystemFont"/>
            </a:endParaRPr>
          </a:p>
          <a:p>
            <a:pPr algn="l"/>
            <a:r>
              <a:rPr lang="en-US" b="0" i="0">
                <a:solidFill>
                  <a:srgbClr val="2E2E2E"/>
                </a:solidFill>
                <a:effectLst/>
                <a:latin typeface="ElsevierGulliver"/>
              </a:rPr>
              <a:t>All three DNN models accurately classified all SDOH categories (minimum micro-F1 = 0.632, minimum macro-AUC = 0.854). Compared to the CNN and LSTM, BERT performed best in most key metrics (micro-F1 = 0.690, macro-AUC = 0.907). </a:t>
            </a:r>
          </a:p>
          <a:p>
            <a:pPr algn="l"/>
            <a:endParaRPr lang="en-US" b="0" i="0">
              <a:solidFill>
                <a:srgbClr val="2E2E2E"/>
              </a:solidFill>
              <a:effectLst/>
              <a:latin typeface="ElsevierGulliver"/>
            </a:endParaRPr>
          </a:p>
          <a:p>
            <a:pPr algn="l"/>
            <a:r>
              <a:rPr lang="en-US" b="0" i="0">
                <a:solidFill>
                  <a:srgbClr val="2E2E2E"/>
                </a:solidFill>
                <a:effectLst/>
                <a:latin typeface="ElsevierGulliver"/>
              </a:rPr>
              <a:t>Our study framework with DNN models demonstrated improved performance for efficiently identifying a systematic range of SDOH categories from clinical notes in the EHR. Improved identification of patient SDOH may further improve healthcare outcomes.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CEFA16CB-AEBE-4616-A0C2-923B64A8254D}" type="slidenum">
              <a:rPr lang="en-US" smtClean="0"/>
              <a:pPr/>
              <a:t>99</a:t>
            </a:fld>
            <a:endParaRPr lang="en-US"/>
          </a:p>
        </p:txBody>
      </p:sp>
    </p:spTree>
    <p:extLst>
      <p:ext uri="{BB962C8B-B14F-4D97-AF65-F5344CB8AC3E}">
        <p14:creationId xmlns:p14="http://schemas.microsoft.com/office/powerpoint/2010/main" val="24224735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3.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a:t>Speaker</a:t>
            </a:r>
          </a:p>
          <a:p>
            <a:pPr lvl="1"/>
            <a:r>
              <a:rPr lang="en-US"/>
              <a:t>Institution</a:t>
            </a:r>
          </a:p>
          <a:p>
            <a:pPr lvl="1"/>
            <a:r>
              <a:rPr lang="en-US"/>
              <a:t>Twitter: #AMIA2017</a:t>
            </a:r>
          </a:p>
        </p:txBody>
      </p:sp>
      <p:sp>
        <p:nvSpPr>
          <p:cNvPr id="3" name="Text Placeholder 2"/>
          <p:cNvSpPr>
            <a:spLocks noGrp="1"/>
          </p:cNvSpPr>
          <p:nvPr>
            <p:ph type="body" sz="quarter" idx="10" hasCustomPrompt="1"/>
          </p:nvPr>
        </p:nvSpPr>
        <p:spPr>
          <a:xfrm>
            <a:off x="553589"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a:t>Title</a:t>
            </a:r>
          </a:p>
          <a:p>
            <a:pPr lvl="1"/>
            <a:r>
              <a:rPr lang="en-US"/>
              <a:t>Session Number</a:t>
            </a:r>
          </a:p>
          <a:p>
            <a:pPr lvl="1"/>
            <a:r>
              <a:rPr lang="en-US"/>
              <a:t>Presentation Title</a:t>
            </a:r>
          </a:p>
        </p:txBody>
      </p:sp>
      <p:pic>
        <p:nvPicPr>
          <p:cNvPr id="5" name="Picture 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4271130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cover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643161"/>
            <a:ext cx="3093232" cy="215444"/>
          </a:xfrm>
        </p:spPr>
        <p:txBody>
          <a:bodyPr wrap="square" bIns="0" anchor="t">
            <a:spAutoFit/>
          </a:bodyPr>
          <a:lstStyle>
            <a:lvl1pPr marL="0" indent="0" algn="l">
              <a:buFontTx/>
              <a:buNone/>
              <a:defRPr sz="1400" b="0">
                <a:solidFill>
                  <a:schemeClr val="tx1"/>
                </a:solidFill>
                <a:latin typeface="Roboto Regular"/>
                <a:cs typeface="Roboto Regular"/>
              </a:defRPr>
            </a:lvl1pPr>
          </a:lstStyle>
          <a:p>
            <a:r>
              <a:rPr lang="en-US"/>
              <a:t>Date</a:t>
            </a:r>
          </a:p>
        </p:txBody>
      </p:sp>
      <p:sp>
        <p:nvSpPr>
          <p:cNvPr id="3" name="Text Placeholder 2"/>
          <p:cNvSpPr>
            <a:spLocks noGrp="1"/>
          </p:cNvSpPr>
          <p:nvPr>
            <p:ph type="body" sz="quarter" idx="10" hasCustomPrompt="1"/>
          </p:nvPr>
        </p:nvSpPr>
        <p:spPr>
          <a:xfrm>
            <a:off x="553590" y="1297460"/>
            <a:ext cx="4498952" cy="1112108"/>
          </a:xfrm>
        </p:spPr>
        <p:txBody>
          <a:bodyPr anchor="b"/>
          <a:lstStyle>
            <a:lvl1pPr>
              <a:lnSpc>
                <a:spcPct val="90000"/>
              </a:lnSpc>
              <a:spcBef>
                <a:spcPts val="1000"/>
              </a:spcBef>
              <a:defRPr sz="2800" b="1">
                <a:solidFill>
                  <a:schemeClr val="accent1"/>
                </a:solidFill>
                <a:latin typeface="Roboto Regular"/>
                <a:cs typeface="Roboto Regular"/>
              </a:defRPr>
            </a:lvl1pPr>
            <a:lvl2pPr marL="0" indent="0">
              <a:spcBef>
                <a:spcPts val="1000"/>
              </a:spcBef>
              <a:buNone/>
              <a:defRPr sz="1600" b="0">
                <a:solidFill>
                  <a:schemeClr val="accent2"/>
                </a:solidFill>
                <a:latin typeface="Roboto Light"/>
                <a:cs typeface="Roboto Light"/>
              </a:defRPr>
            </a:lvl2pPr>
          </a:lstStyle>
          <a:p>
            <a:pPr lvl="0"/>
            <a:r>
              <a:rPr lang="en-US"/>
              <a:t>Title</a:t>
            </a:r>
          </a:p>
          <a:p>
            <a:pPr lvl="1"/>
            <a:r>
              <a:rPr lang="en-US"/>
              <a:t>Subtitle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5018388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Holding Slide">
    <p:bg>
      <p:bgPr>
        <a:solidFill>
          <a:schemeClr val="bg1">
            <a:lumMod val="85000"/>
          </a:schemeClr>
        </a:solidFill>
        <a:effectLst/>
      </p:bgPr>
    </p:bg>
    <p:spTree>
      <p:nvGrpSpPr>
        <p:cNvPr id="1" name=""/>
        <p:cNvGrpSpPr/>
        <p:nvPr/>
      </p:nvGrpSpPr>
      <p:grpSpPr>
        <a:xfrm>
          <a:off x="0" y="0"/>
          <a:ext cx="0" cy="0"/>
          <a:chOff x="0" y="0"/>
          <a:chExt cx="0" cy="0"/>
        </a:xfrm>
      </p:grpSpPr>
      <p:pic>
        <p:nvPicPr>
          <p:cNvPr id="3" name="Picture 2" descr="holding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4" name="TextBox 3"/>
          <p:cNvSpPr txBox="1"/>
          <p:nvPr userDrawn="1"/>
        </p:nvSpPr>
        <p:spPr>
          <a:xfrm>
            <a:off x="1472239" y="1360180"/>
            <a:ext cx="5588002" cy="830997"/>
          </a:xfrm>
          <a:prstGeom prst="rect">
            <a:avLst/>
          </a:prstGeom>
          <a:noFill/>
        </p:spPr>
        <p:txBody>
          <a:bodyPr wrap="square" lIns="0" tIns="45720" rIns="0" bIns="45720" rtlCol="0">
            <a:spAutoFit/>
          </a:bodyPr>
          <a:lstStyle/>
          <a:p>
            <a:pPr>
              <a:lnSpc>
                <a:spcPct val="100000"/>
              </a:lnSpc>
            </a:pPr>
            <a:r>
              <a:rPr lang="en-US" sz="2400" b="1">
                <a:solidFill>
                  <a:schemeClr val="accent1"/>
                </a:solidFill>
                <a:latin typeface="Roboto Regular"/>
                <a:cs typeface="Roboto Regular"/>
              </a:rPr>
              <a:t>Discovering</a:t>
            </a:r>
            <a:r>
              <a:rPr lang="en-US" sz="2400">
                <a:solidFill>
                  <a:schemeClr val="accent1"/>
                </a:solidFill>
                <a:latin typeface="Roboto Regular"/>
                <a:cs typeface="Roboto Regular"/>
              </a:rPr>
              <a:t> health insights.</a:t>
            </a:r>
          </a:p>
          <a:p>
            <a:pPr marL="0" marR="0" indent="0" algn="l" defTabSz="914400" rtl="0" eaLnBrk="1" fontAlgn="base" latinLnBrk="0" hangingPunct="1">
              <a:lnSpc>
                <a:spcPct val="100000"/>
              </a:lnSpc>
              <a:spcBef>
                <a:spcPct val="0"/>
              </a:spcBef>
              <a:spcAft>
                <a:spcPct val="0"/>
              </a:spcAft>
              <a:buClrTx/>
              <a:buSzTx/>
              <a:buFontTx/>
              <a:buNone/>
              <a:tabLst/>
              <a:defRPr/>
            </a:pPr>
            <a:r>
              <a:rPr lang="en-US" sz="2400" b="1">
                <a:solidFill>
                  <a:schemeClr val="accent1"/>
                </a:solidFill>
                <a:latin typeface="Roboto Regular"/>
                <a:cs typeface="Roboto Regular"/>
              </a:rPr>
              <a:t>Accelerating </a:t>
            </a:r>
            <a:r>
              <a:rPr lang="en-US" sz="2400">
                <a:solidFill>
                  <a:schemeClr val="accent1"/>
                </a:solidFill>
                <a:latin typeface="Roboto Regular"/>
                <a:cs typeface="Roboto Regular"/>
              </a:rPr>
              <a:t>healthcare</a:t>
            </a:r>
            <a:r>
              <a:rPr lang="en-US" sz="2400" baseline="0">
                <a:solidFill>
                  <a:schemeClr val="accent1"/>
                </a:solidFill>
                <a:latin typeface="Roboto Regular"/>
                <a:cs typeface="Roboto Regular"/>
              </a:rPr>
              <a:t> transformation.</a:t>
            </a:r>
            <a:endParaRPr lang="en-US" sz="2400">
              <a:solidFill>
                <a:schemeClr val="accent1"/>
              </a:solidFill>
              <a:latin typeface="Roboto Regular"/>
              <a:cs typeface="Roboto Regular"/>
            </a:endParaRP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3997755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and Speaker">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descr="presenter version.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075" name="Rectangle 3"/>
          <p:cNvSpPr>
            <a:spLocks noGrp="1" noChangeArrowheads="1"/>
          </p:cNvSpPr>
          <p:nvPr>
            <p:ph type="subTitle" idx="1" hasCustomPrompt="1"/>
          </p:nvPr>
        </p:nvSpPr>
        <p:spPr>
          <a:xfrm>
            <a:off x="552920" y="2382518"/>
            <a:ext cx="3955994" cy="872034"/>
          </a:xfrm>
        </p:spPr>
        <p:txBody>
          <a:bodyPr wrap="square" bIns="0" anchor="t">
            <a:spAutoFit/>
          </a:bodyPr>
          <a:lstStyle>
            <a:lvl1pPr marL="0" indent="0" algn="l">
              <a:spcBef>
                <a:spcPts val="400"/>
              </a:spcBef>
              <a:buFontTx/>
              <a:buNone/>
              <a:defRPr sz="1800" b="1">
                <a:solidFill>
                  <a:schemeClr val="tx1"/>
                </a:solidFill>
                <a:latin typeface="Arial"/>
                <a:cs typeface="Arial"/>
              </a:defRPr>
            </a:lvl1pPr>
            <a:lvl2pPr marL="0" indent="0">
              <a:spcBef>
                <a:spcPts val="400"/>
              </a:spcBef>
              <a:buNone/>
              <a:defRPr sz="1600" baseline="0"/>
            </a:lvl2pPr>
          </a:lstStyle>
          <a:p>
            <a:r>
              <a:rPr lang="en-US"/>
              <a:t>Speaker</a:t>
            </a:r>
          </a:p>
          <a:p>
            <a:pPr lvl="1"/>
            <a:r>
              <a:rPr lang="en-US"/>
              <a:t>Institution</a:t>
            </a:r>
          </a:p>
          <a:p>
            <a:pPr lvl="1"/>
            <a:r>
              <a:rPr lang="en-US"/>
              <a:t>Twitter: #AMIA2017</a:t>
            </a:r>
          </a:p>
        </p:txBody>
      </p:sp>
      <p:sp>
        <p:nvSpPr>
          <p:cNvPr id="3" name="Text Placeholder 2"/>
          <p:cNvSpPr>
            <a:spLocks noGrp="1"/>
          </p:cNvSpPr>
          <p:nvPr>
            <p:ph type="body" sz="quarter" idx="10" hasCustomPrompt="1"/>
          </p:nvPr>
        </p:nvSpPr>
        <p:spPr>
          <a:xfrm>
            <a:off x="553591" y="1025725"/>
            <a:ext cx="5929707"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a:t>Title</a:t>
            </a:r>
          </a:p>
          <a:p>
            <a:pPr lvl="1"/>
            <a:r>
              <a:rPr lang="en-US"/>
              <a:t>Session Number</a:t>
            </a:r>
          </a:p>
          <a:p>
            <a:pPr lvl="1"/>
            <a:r>
              <a:rPr lang="en-US"/>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873971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and Speaker_Extra Space">
    <p:bg>
      <p:bgPr>
        <a:solidFill>
          <a:schemeClr val="bg1">
            <a:lumMod val="85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3735"/>
            <a:ext cx="9144000" cy="5143500"/>
          </a:xfrm>
          <a:prstGeom prst="rect">
            <a:avLst/>
          </a:prstGeom>
        </p:spPr>
      </p:pic>
      <p:sp>
        <p:nvSpPr>
          <p:cNvPr id="3075" name="Rectangle 3"/>
          <p:cNvSpPr>
            <a:spLocks noGrp="1" noChangeArrowheads="1"/>
          </p:cNvSpPr>
          <p:nvPr>
            <p:ph type="subTitle" idx="1" hasCustomPrompt="1"/>
          </p:nvPr>
        </p:nvSpPr>
        <p:spPr>
          <a:xfrm>
            <a:off x="552920" y="2326044"/>
            <a:ext cx="7964716" cy="451406"/>
          </a:xfrm>
        </p:spPr>
        <p:txBody>
          <a:bodyPr wrap="square" bIns="0" anchor="t">
            <a:spAutoFit/>
          </a:bodyPr>
          <a:lstStyle>
            <a:lvl1pPr marL="0" indent="0" algn="l">
              <a:spcBef>
                <a:spcPts val="400"/>
              </a:spcBef>
              <a:buFontTx/>
              <a:buNone/>
              <a:defRPr sz="1400" b="1">
                <a:solidFill>
                  <a:schemeClr val="tx1"/>
                </a:solidFill>
                <a:latin typeface="Arial"/>
                <a:cs typeface="Arial"/>
              </a:defRPr>
            </a:lvl1pPr>
            <a:lvl2pPr marL="0" indent="0">
              <a:spcBef>
                <a:spcPts val="400"/>
              </a:spcBef>
              <a:buNone/>
              <a:defRPr sz="1200" baseline="0"/>
            </a:lvl2pPr>
          </a:lstStyle>
          <a:p>
            <a:r>
              <a:rPr lang="en-US"/>
              <a:t>Speaker</a:t>
            </a:r>
          </a:p>
          <a:p>
            <a:pPr lvl="1"/>
            <a:r>
              <a:rPr lang="en-US"/>
              <a:t>Institution</a:t>
            </a:r>
          </a:p>
        </p:txBody>
      </p:sp>
      <p:sp>
        <p:nvSpPr>
          <p:cNvPr id="3" name="Text Placeholder 2"/>
          <p:cNvSpPr>
            <a:spLocks noGrp="1"/>
          </p:cNvSpPr>
          <p:nvPr>
            <p:ph type="body" sz="quarter" idx="10" hasCustomPrompt="1"/>
          </p:nvPr>
        </p:nvSpPr>
        <p:spPr>
          <a:xfrm>
            <a:off x="553591" y="1025725"/>
            <a:ext cx="7964045" cy="1112108"/>
          </a:xfrm>
        </p:spPr>
        <p:txBody>
          <a:bodyPr anchor="b"/>
          <a:lstStyle>
            <a:lvl1pPr>
              <a:lnSpc>
                <a:spcPct val="90000"/>
              </a:lnSpc>
              <a:spcBef>
                <a:spcPts val="400"/>
              </a:spcBef>
              <a:defRPr sz="2800" b="1">
                <a:solidFill>
                  <a:schemeClr val="accent1"/>
                </a:solidFill>
                <a:latin typeface="+mj-lt"/>
                <a:cs typeface="Roboto Regular"/>
              </a:defRPr>
            </a:lvl1pPr>
            <a:lvl2pPr marL="0" indent="0">
              <a:spcBef>
                <a:spcPts val="400"/>
              </a:spcBef>
              <a:buNone/>
              <a:defRPr sz="1600" b="0" baseline="0">
                <a:solidFill>
                  <a:schemeClr val="accent2">
                    <a:lumMod val="75000"/>
                  </a:schemeClr>
                </a:solidFill>
                <a:latin typeface="+mj-lt"/>
                <a:cs typeface="Roboto Light"/>
              </a:defRPr>
            </a:lvl2pPr>
          </a:lstStyle>
          <a:p>
            <a:pPr lvl="0"/>
            <a:r>
              <a:rPr lang="en-US"/>
              <a:t>Title</a:t>
            </a:r>
          </a:p>
          <a:p>
            <a:pPr lvl="1"/>
            <a:r>
              <a:rPr lang="en-US"/>
              <a:t>Session Number</a:t>
            </a:r>
          </a:p>
          <a:p>
            <a:pPr lvl="1"/>
            <a:r>
              <a:rPr lang="en-US"/>
              <a:t>Presentation Title</a:t>
            </a:r>
          </a:p>
        </p:txBody>
      </p:sp>
      <p:pic>
        <p:nvPicPr>
          <p:cNvPr id="5" name="Picture 4"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56054" y="343244"/>
            <a:ext cx="1948704" cy="494270"/>
          </a:xfrm>
          <a:prstGeom prst="rect">
            <a:avLst/>
          </a:prstGeom>
        </p:spPr>
      </p:pic>
    </p:spTree>
    <p:extLst>
      <p:ext uri="{BB962C8B-B14F-4D97-AF65-F5344CB8AC3E}">
        <p14:creationId xmlns:p14="http://schemas.microsoft.com/office/powerpoint/2010/main" val="5586017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2" name="Picture 1" descr="final slide.jp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9144000" cy="5150971"/>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Roboto Regular"/>
                <a:cs typeface="Roboto Regular"/>
              </a:defRPr>
            </a:lvl1pPr>
            <a:lvl2pPr marL="0" indent="0" algn="ctr">
              <a:spcBef>
                <a:spcPts val="1000"/>
              </a:spcBef>
              <a:buNone/>
              <a:defRPr sz="2400" b="0">
                <a:solidFill>
                  <a:schemeClr val="accent2"/>
                </a:solidFill>
                <a:latin typeface="Roboto Light"/>
                <a:cs typeface="Roboto Light"/>
              </a:defRPr>
            </a:lvl2pPr>
          </a:lstStyle>
          <a:p>
            <a:pPr lvl="0"/>
            <a:r>
              <a:rPr lang="en-US"/>
              <a:t>Title</a:t>
            </a:r>
          </a:p>
          <a:p>
            <a:pPr lvl="1"/>
            <a:r>
              <a:rPr lang="en-US"/>
              <a:t>Subtitle</a:t>
            </a:r>
          </a:p>
        </p:txBody>
      </p:sp>
      <p:pic>
        <p:nvPicPr>
          <p:cNvPr id="7" name="Picture 6" descr="amia-logo_color.png"/>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2642233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2"/>
            <a:ext cx="6783946" cy="333425"/>
          </a:xfrm>
        </p:spPr>
        <p:txBody>
          <a:bodyPr/>
          <a:lstStyle/>
          <a:p>
            <a:r>
              <a:rPr lang="en-US"/>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spTree>
    <p:extLst>
      <p:ext uri="{BB962C8B-B14F-4D97-AF65-F5344CB8AC3E}">
        <p14:creationId xmlns:p14="http://schemas.microsoft.com/office/powerpoint/2010/main" val="21594145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9" y="389211"/>
            <a:ext cx="6784599" cy="333425"/>
          </a:xfrm>
        </p:spPr>
        <p:txBody>
          <a:bodyPr/>
          <a:lstStyle/>
          <a:p>
            <a:r>
              <a:rPr lang="en-US"/>
              <a:t>Click to edit Master title style</a:t>
            </a:r>
          </a:p>
        </p:txBody>
      </p:sp>
      <p:sp>
        <p:nvSpPr>
          <p:cNvPr id="3"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spTree>
    <p:extLst>
      <p:ext uri="{BB962C8B-B14F-4D97-AF65-F5344CB8AC3E}">
        <p14:creationId xmlns:p14="http://schemas.microsoft.com/office/powerpoint/2010/main" val="13143842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a:t>Click to edit Master title style</a:t>
            </a:r>
          </a:p>
        </p:txBody>
      </p:sp>
      <p:sp>
        <p:nvSpPr>
          <p:cNvPr id="8" name="Content Placeholder 7"/>
          <p:cNvSpPr>
            <a:spLocks noGrp="1"/>
          </p:cNvSpPr>
          <p:nvPr>
            <p:ph sz="quarter" idx="12"/>
          </p:nvPr>
        </p:nvSpPr>
        <p:spPr>
          <a:xfrm>
            <a:off x="547081"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4643593" y="945768"/>
            <a:ext cx="3924339" cy="35644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spTree>
    <p:extLst>
      <p:ext uri="{BB962C8B-B14F-4D97-AF65-F5344CB8AC3E}">
        <p14:creationId xmlns:p14="http://schemas.microsoft.com/office/powerpoint/2010/main" val="22383933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sp>
        <p:nvSpPr>
          <p:cNvPr id="2" name="Title 1"/>
          <p:cNvSpPr>
            <a:spLocks noGrp="1"/>
          </p:cNvSpPr>
          <p:nvPr>
            <p:ph type="title"/>
          </p:nvPr>
        </p:nvSpPr>
        <p:spPr>
          <a:xfrm>
            <a:off x="552658" y="382696"/>
            <a:ext cx="6772155" cy="333425"/>
          </a:xfrm>
        </p:spPr>
        <p:txBody>
          <a:bodyPr/>
          <a:lstStyle/>
          <a:p>
            <a:r>
              <a:rPr lang="en-US"/>
              <a:t>Click to edit Master title style</a:t>
            </a:r>
          </a:p>
        </p:txBody>
      </p:sp>
      <p:sp>
        <p:nvSpPr>
          <p:cNvPr id="9" name="Content Placeholder 8"/>
          <p:cNvSpPr>
            <a:spLocks noGrp="1"/>
          </p:cNvSpPr>
          <p:nvPr>
            <p:ph sz="quarter" idx="12"/>
          </p:nvPr>
        </p:nvSpPr>
        <p:spPr>
          <a:xfrm>
            <a:off x="556054"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0"/>
          <p:cNvSpPr>
            <a:spLocks noGrp="1"/>
          </p:cNvSpPr>
          <p:nvPr>
            <p:ph sz="quarter" idx="13"/>
          </p:nvPr>
        </p:nvSpPr>
        <p:spPr>
          <a:xfrm>
            <a:off x="3280712"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2"/>
          <p:cNvSpPr>
            <a:spLocks noGrp="1"/>
          </p:cNvSpPr>
          <p:nvPr>
            <p:ph sz="quarter" idx="14"/>
          </p:nvPr>
        </p:nvSpPr>
        <p:spPr>
          <a:xfrm>
            <a:off x="6024546" y="939255"/>
            <a:ext cx="2543762" cy="3570961"/>
          </a:xfrm>
        </p:spPr>
        <p:txBody>
          <a:bodyPr/>
          <a:lstStyle>
            <a:lvl1pPr>
              <a:defRPr sz="2000"/>
            </a:lvl1pPr>
            <a:lvl2pPr>
              <a:defRPr sz="1600"/>
            </a:lvl2pPr>
            <a:lvl3pPr>
              <a:defRPr sz="1400"/>
            </a:lvl3pPr>
            <a:lvl4pPr>
              <a:defRPr sz="12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spTree>
    <p:extLst>
      <p:ext uri="{BB962C8B-B14F-4D97-AF65-F5344CB8AC3E}">
        <p14:creationId xmlns:p14="http://schemas.microsoft.com/office/powerpoint/2010/main" val="21383957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Rows">
    <p:spTree>
      <p:nvGrpSpPr>
        <p:cNvPr id="1" name=""/>
        <p:cNvGrpSpPr/>
        <p:nvPr/>
      </p:nvGrpSpPr>
      <p:grpSpPr>
        <a:xfrm>
          <a:off x="0" y="0"/>
          <a:ext cx="0" cy="0"/>
          <a:chOff x="0" y="0"/>
          <a:chExt cx="0" cy="0"/>
        </a:xfrm>
      </p:grpSpPr>
      <p:sp>
        <p:nvSpPr>
          <p:cNvPr id="2" name="Title 1"/>
          <p:cNvSpPr>
            <a:spLocks noGrp="1"/>
          </p:cNvSpPr>
          <p:nvPr>
            <p:ph type="title"/>
          </p:nvPr>
        </p:nvSpPr>
        <p:spPr>
          <a:xfrm>
            <a:off x="552657" y="382696"/>
            <a:ext cx="6779020" cy="333425"/>
          </a:xfrm>
        </p:spPr>
        <p:txBody>
          <a:bodyPr/>
          <a:lstStyle/>
          <a:p>
            <a:r>
              <a:rPr lang="en-US"/>
              <a:t>Click to edit Master title style</a:t>
            </a:r>
          </a:p>
        </p:txBody>
      </p:sp>
      <p:sp>
        <p:nvSpPr>
          <p:cNvPr id="9" name="Content Placeholder 8"/>
          <p:cNvSpPr>
            <a:spLocks noGrp="1"/>
          </p:cNvSpPr>
          <p:nvPr>
            <p:ph sz="quarter" idx="12"/>
          </p:nvPr>
        </p:nvSpPr>
        <p:spPr>
          <a:xfrm>
            <a:off x="556054" y="939257"/>
            <a:ext cx="8031892" cy="1069403"/>
          </a:xfrm>
        </p:spPr>
        <p:txBody>
          <a:bodyPr/>
          <a:lstStyle>
            <a:lvl1pPr>
              <a:defRPr sz="1600"/>
            </a:lvl1pPr>
            <a:lvl2pPr>
              <a:defRPr sz="1200"/>
            </a:lvl2pPr>
            <a:lvl3pPr>
              <a:defRPr sz="1100"/>
            </a:lvl3pPr>
            <a:lvl4pPr>
              <a:defRPr sz="105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2"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sp>
        <p:nvSpPr>
          <p:cNvPr id="8" name="Content Placeholder 8"/>
          <p:cNvSpPr>
            <a:spLocks noGrp="1"/>
          </p:cNvSpPr>
          <p:nvPr>
            <p:ph sz="quarter" idx="13"/>
          </p:nvPr>
        </p:nvSpPr>
        <p:spPr>
          <a:xfrm>
            <a:off x="557427" y="2169441"/>
            <a:ext cx="8031892" cy="1069403"/>
          </a:xfrm>
        </p:spPr>
        <p:txBody>
          <a:bodyPr/>
          <a:lstStyle>
            <a:lvl1pPr>
              <a:defRPr sz="1600"/>
            </a:lvl1pPr>
            <a:lvl2pPr>
              <a:defRPr sz="1200"/>
            </a:lvl2pPr>
            <a:lvl3pPr>
              <a:defRPr sz="1100"/>
            </a:lvl3pPr>
            <a:lvl4pPr>
              <a:defRPr sz="105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8"/>
          <p:cNvSpPr>
            <a:spLocks noGrp="1"/>
          </p:cNvSpPr>
          <p:nvPr>
            <p:ph sz="quarter" idx="14"/>
          </p:nvPr>
        </p:nvSpPr>
        <p:spPr>
          <a:xfrm>
            <a:off x="558800" y="3413355"/>
            <a:ext cx="8031892" cy="1069403"/>
          </a:xfrm>
        </p:spPr>
        <p:txBody>
          <a:bodyPr/>
          <a:lstStyle>
            <a:lvl1pPr>
              <a:defRPr sz="1600"/>
            </a:lvl1pPr>
            <a:lvl2pPr>
              <a:defRPr sz="1200"/>
            </a:lvl2pPr>
            <a:lvl3pPr>
              <a:defRPr sz="1100"/>
            </a:lvl3pPr>
            <a:lvl4pPr>
              <a:defRPr sz="1050"/>
            </a:lvl4pPr>
            <a:lvl5pPr>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9701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solidFill>
          <a:schemeClr val="bg1">
            <a:lumMod val="85000"/>
          </a:schemeClr>
        </a:solidFill>
        <a:effectLst/>
      </p:bgPr>
    </p:bg>
    <p:spTree>
      <p:nvGrpSpPr>
        <p:cNvPr id="1" name=""/>
        <p:cNvGrpSpPr/>
        <p:nvPr/>
      </p:nvGrpSpPr>
      <p:grpSpPr>
        <a:xfrm>
          <a:off x="0" y="0"/>
          <a:ext cx="0" cy="0"/>
          <a:chOff x="0" y="0"/>
          <a:chExt cx="0" cy="0"/>
        </a:xfrm>
      </p:grpSpPr>
      <p:pic>
        <p:nvPicPr>
          <p:cNvPr id="6" name="Picture 5" descr="presenter version2.jp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3" name="Text Placeholder 2"/>
          <p:cNvSpPr>
            <a:spLocks noGrp="1"/>
          </p:cNvSpPr>
          <p:nvPr>
            <p:ph type="body" sz="quarter" idx="10" hasCustomPrompt="1"/>
          </p:nvPr>
        </p:nvSpPr>
        <p:spPr>
          <a:xfrm>
            <a:off x="2787650" y="1259360"/>
            <a:ext cx="3566642" cy="1112108"/>
          </a:xfrm>
        </p:spPr>
        <p:txBody>
          <a:bodyPr anchor="t"/>
          <a:lstStyle>
            <a:lvl1pPr algn="ctr">
              <a:lnSpc>
                <a:spcPct val="90000"/>
              </a:lnSpc>
              <a:spcBef>
                <a:spcPts val="1000"/>
              </a:spcBef>
              <a:defRPr sz="4000" b="1">
                <a:solidFill>
                  <a:schemeClr val="accent1"/>
                </a:solidFill>
                <a:latin typeface="+mj-lt"/>
                <a:cs typeface="Roboto Regular"/>
              </a:defRPr>
            </a:lvl1pPr>
            <a:lvl2pPr marL="0" indent="0" algn="ctr">
              <a:spcBef>
                <a:spcPts val="1000"/>
              </a:spcBef>
              <a:buNone/>
              <a:defRPr sz="2400" b="0">
                <a:solidFill>
                  <a:schemeClr val="accent2">
                    <a:lumMod val="75000"/>
                  </a:schemeClr>
                </a:solidFill>
                <a:latin typeface="+mj-lt"/>
                <a:cs typeface="Roboto Light"/>
              </a:defRPr>
            </a:lvl2pPr>
          </a:lstStyle>
          <a:p>
            <a:pPr lvl="0"/>
            <a:r>
              <a:rPr lang="en-US"/>
              <a:t>Title</a:t>
            </a:r>
          </a:p>
          <a:p>
            <a:pPr lvl="1"/>
            <a:r>
              <a:rPr lang="en-US"/>
              <a:t>Subtitle</a:t>
            </a:r>
          </a:p>
        </p:txBody>
      </p:sp>
      <p:pic>
        <p:nvPicPr>
          <p:cNvPr id="7" name="Picture 6"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extLst>
      <p:ext uri="{BB962C8B-B14F-4D97-AF65-F5344CB8AC3E}">
        <p14:creationId xmlns:p14="http://schemas.microsoft.com/office/powerpoint/2010/main" val="81731060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a:t>Click to edit Master title style</a:t>
            </a:r>
          </a:p>
        </p:txBody>
      </p:sp>
      <p:sp>
        <p:nvSpPr>
          <p:cNvPr id="8" name="Content Placeholder 7"/>
          <p:cNvSpPr>
            <a:spLocks noGrp="1"/>
          </p:cNvSpPr>
          <p:nvPr>
            <p:ph sz="quarter" idx="12"/>
          </p:nvPr>
        </p:nvSpPr>
        <p:spPr>
          <a:xfrm>
            <a:off x="547081"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4643593" y="1558325"/>
            <a:ext cx="3924339" cy="29518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sp>
        <p:nvSpPr>
          <p:cNvPr id="6" name="Text Placeholder 5"/>
          <p:cNvSpPr>
            <a:spLocks noGrp="1"/>
          </p:cNvSpPr>
          <p:nvPr>
            <p:ph type="body" sz="quarter" idx="14"/>
          </p:nvPr>
        </p:nvSpPr>
        <p:spPr>
          <a:xfrm>
            <a:off x="4640650" y="947867"/>
            <a:ext cx="3919839" cy="603592"/>
          </a:xfrm>
        </p:spPr>
        <p:txBody>
          <a:bodyPr/>
          <a:lstStyle>
            <a:lvl1pPr>
              <a:defRPr sz="2000" b="1"/>
            </a:lvl1pPr>
          </a:lstStyle>
          <a:p>
            <a:pPr lvl="0"/>
            <a:r>
              <a:rPr lang="en-US"/>
              <a:t>Click to edit Master text styles</a:t>
            </a:r>
          </a:p>
        </p:txBody>
      </p:sp>
      <p:sp>
        <p:nvSpPr>
          <p:cNvPr id="12" name="Text Placeholder 5"/>
          <p:cNvSpPr>
            <a:spLocks noGrp="1"/>
          </p:cNvSpPr>
          <p:nvPr>
            <p:ph type="body" sz="quarter" idx="15"/>
          </p:nvPr>
        </p:nvSpPr>
        <p:spPr>
          <a:xfrm>
            <a:off x="550563" y="949239"/>
            <a:ext cx="3919839" cy="603592"/>
          </a:xfrm>
        </p:spPr>
        <p:txBody>
          <a:bodyPr/>
          <a:lstStyle>
            <a:lvl1pPr>
              <a:defRPr sz="2000" b="1"/>
            </a:lvl1pPr>
          </a:lstStyle>
          <a:p>
            <a:pPr lvl="0"/>
            <a:r>
              <a:rPr lang="en-US"/>
              <a:t>Click to edit Master text styles</a:t>
            </a:r>
          </a:p>
        </p:txBody>
      </p:sp>
    </p:spTree>
    <p:extLst>
      <p:ext uri="{BB962C8B-B14F-4D97-AF65-F5344CB8AC3E}">
        <p14:creationId xmlns:p14="http://schemas.microsoft.com/office/powerpoint/2010/main" val="88719337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5" y="382696"/>
            <a:ext cx="6785533" cy="333425"/>
          </a:xfrm>
        </p:spPr>
        <p:txBody>
          <a:bodyPr/>
          <a:lstStyle/>
          <a:p>
            <a:r>
              <a:rPr lang="en-US"/>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a:t>Click to edit Master text styles</a:t>
            </a:r>
          </a:p>
        </p:txBody>
      </p:sp>
      <p:sp>
        <p:nvSpPr>
          <p:cNvPr id="4" name="Content Placeholder 3"/>
          <p:cNvSpPr>
            <a:spLocks noGrp="1"/>
          </p:cNvSpPr>
          <p:nvPr>
            <p:ph sz="quarter" idx="16"/>
          </p:nvPr>
        </p:nvSpPr>
        <p:spPr>
          <a:xfrm>
            <a:off x="3624651" y="947351"/>
            <a:ext cx="4963297" cy="3562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14894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46144" y="382696"/>
            <a:ext cx="6778668" cy="333425"/>
          </a:xfrm>
        </p:spPr>
        <p:txBody>
          <a:bodyPr/>
          <a:lstStyle/>
          <a:p>
            <a:r>
              <a:rPr lang="en-US"/>
              <a:t>Click to edit Master title style</a:t>
            </a:r>
          </a:p>
        </p:txBody>
      </p:sp>
      <p:sp>
        <p:nvSpPr>
          <p:cNvPr id="8" name="Content Placeholder 7"/>
          <p:cNvSpPr>
            <a:spLocks noGrp="1"/>
          </p:cNvSpPr>
          <p:nvPr>
            <p:ph sz="quarter" idx="12"/>
          </p:nvPr>
        </p:nvSpPr>
        <p:spPr>
          <a:xfrm>
            <a:off x="547080" y="1853515"/>
            <a:ext cx="2905798" cy="2656701"/>
          </a:xfrm>
        </p:spPr>
        <p:txBody>
          <a:bodyPr/>
          <a:lstStyle>
            <a:lvl1pPr>
              <a:defRPr sz="1600"/>
            </a:lvl1pPr>
            <a:lvl2pPr>
              <a:defRPr sz="1200"/>
            </a:lvl2pPr>
            <a:lvl3pPr>
              <a:defRPr sz="1100"/>
            </a:lvl3pPr>
            <a:lvl4pPr>
              <a:defRPr sz="105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sp>
        <p:nvSpPr>
          <p:cNvPr id="12" name="Text Placeholder 5"/>
          <p:cNvSpPr>
            <a:spLocks noGrp="1"/>
          </p:cNvSpPr>
          <p:nvPr>
            <p:ph type="body" sz="quarter" idx="15"/>
          </p:nvPr>
        </p:nvSpPr>
        <p:spPr>
          <a:xfrm>
            <a:off x="550562" y="949238"/>
            <a:ext cx="2902466" cy="904275"/>
          </a:xfrm>
        </p:spPr>
        <p:txBody>
          <a:bodyPr/>
          <a:lstStyle>
            <a:lvl1pPr>
              <a:defRPr sz="1800" b="1"/>
            </a:lvl1pPr>
          </a:lstStyle>
          <a:p>
            <a:pPr lvl="0"/>
            <a:r>
              <a:rPr lang="en-US"/>
              <a:t>Click to edit Master text styles</a:t>
            </a:r>
          </a:p>
        </p:txBody>
      </p:sp>
      <p:sp>
        <p:nvSpPr>
          <p:cNvPr id="5" name="Picture Placeholder 4"/>
          <p:cNvSpPr>
            <a:spLocks noGrp="1"/>
          </p:cNvSpPr>
          <p:nvPr>
            <p:ph type="pic" sz="quarter" idx="17"/>
          </p:nvPr>
        </p:nvSpPr>
        <p:spPr>
          <a:xfrm>
            <a:off x="3625250" y="947351"/>
            <a:ext cx="4962697" cy="3562865"/>
          </a:xfrm>
        </p:spPr>
        <p:txBody>
          <a:bodyPr/>
          <a:lstStyle/>
          <a:p>
            <a:endParaRPr lang="en-US"/>
          </a:p>
        </p:txBody>
      </p:sp>
    </p:spTree>
    <p:extLst>
      <p:ext uri="{BB962C8B-B14F-4D97-AF65-F5344CB8AC3E}">
        <p14:creationId xmlns:p14="http://schemas.microsoft.com/office/powerpoint/2010/main" val="11797462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Rectangle 11"/>
          <p:cNvSpPr>
            <a:spLocks noChangeArrowheads="1"/>
          </p:cNvSpPr>
          <p:nvPr userDrawn="1"/>
        </p:nvSpPr>
        <p:spPr bwMode="auto">
          <a:xfrm>
            <a:off x="0" y="0"/>
            <a:ext cx="9144000" cy="5143500"/>
          </a:xfrm>
          <a:prstGeom prst="rect">
            <a:avLst/>
          </a:prstGeom>
          <a:solidFill>
            <a:schemeClr val="bg1"/>
          </a:solidFill>
          <a:ln>
            <a:noFill/>
          </a:ln>
        </p:spPr>
        <p:txBody>
          <a:bodyPr wrap="none" anchor="ctr"/>
          <a:lstStyle/>
          <a:p>
            <a:endParaRPr lang="en-US">
              <a:solidFill>
                <a:srgbClr val="000000"/>
              </a:solidFill>
              <a:latin typeface="Calibri" pitchFamily="34" charset="0"/>
              <a:ea typeface="MS PGothic" pitchFamily="34" charset="-128"/>
            </a:endParaRPr>
          </a:p>
        </p:txBody>
      </p:sp>
    </p:spTree>
    <p:extLst>
      <p:ext uri="{BB962C8B-B14F-4D97-AF65-F5344CB8AC3E}">
        <p14:creationId xmlns:p14="http://schemas.microsoft.com/office/powerpoint/2010/main" val="25701482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bout AMIA">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2023 Informatics Summit    |   amia.org</a:t>
            </a:r>
          </a:p>
        </p:txBody>
      </p:sp>
      <p:pic>
        <p:nvPicPr>
          <p:cNvPr id="15" name="Picture 14"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16" name="Picture 1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17" name="Rectangle 16"/>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AMIA</a:t>
            </a:r>
            <a:endParaRPr lang="en-US" sz="1600" b="0">
              <a:solidFill>
                <a:schemeClr val="tx1"/>
              </a:solidFill>
              <a:latin typeface="+mn-lt"/>
              <a:cs typeface="Roboto Regular"/>
            </a:endParaRPr>
          </a:p>
          <a:p>
            <a:pPr>
              <a:spcBef>
                <a:spcPts val="1000"/>
              </a:spcBef>
            </a:pPr>
            <a:r>
              <a:rPr lang="en-US" sz="1600" b="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AMIA</a:t>
            </a:r>
            <a:r>
              <a:rPr lang="en-US" sz="1600" b="0" baseline="0">
                <a:solidFill>
                  <a:schemeClr val="tx1"/>
                </a:solidFill>
                <a:latin typeface="+mn-lt"/>
              </a:rPr>
              <a:t> i</a:t>
            </a:r>
            <a:r>
              <a:rPr lang="en-US" sz="1600" b="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a:solidFill>
                  <a:schemeClr val="tx1"/>
                </a:solidFill>
                <a:latin typeface="Arial" pitchFamily="34" charset="0"/>
                <a:ea typeface="MS PGothic" pitchFamily="34" charset="-128"/>
                <a:cs typeface="Roboto Regular"/>
              </a:rPr>
              <a:t>www.amia.org</a:t>
            </a:r>
            <a:endParaRPr lang="en-US" sz="1600" b="1" kern="1200">
              <a:solidFill>
                <a:schemeClr val="accent1"/>
              </a:solidFill>
              <a:latin typeface="Arial" pitchFamily="34" charset="0"/>
              <a:ea typeface="MS PGothic" pitchFamily="34" charset="-128"/>
              <a:cs typeface="Roboto Regular"/>
            </a:endParaRPr>
          </a:p>
          <a:p>
            <a:pPr>
              <a:spcBef>
                <a:spcPts val="1000"/>
              </a:spcBef>
            </a:pPr>
            <a:r>
              <a:rPr lang="en-US" sz="1600" b="1" kern="1200">
                <a:solidFill>
                  <a:schemeClr val="accent1"/>
                </a:solidFill>
                <a:latin typeface="Arial" pitchFamily="34" charset="0"/>
                <a:ea typeface="MS PGothic" pitchFamily="34" charset="-128"/>
                <a:cs typeface="Roboto Regular"/>
              </a:rPr>
              <a:t>#</a:t>
            </a:r>
            <a:r>
              <a:rPr lang="en-US" sz="1600" b="1" kern="1200" err="1">
                <a:solidFill>
                  <a:schemeClr val="accent1"/>
                </a:solidFill>
                <a:latin typeface="Arial" pitchFamily="34" charset="0"/>
                <a:ea typeface="MS PGothic" pitchFamily="34" charset="-128"/>
                <a:cs typeface="Roboto Regular"/>
              </a:rPr>
              <a:t>WhyInformatics</a:t>
            </a:r>
            <a:endParaRPr lang="en-US" sz="1600" b="1" kern="1200">
              <a:solidFill>
                <a:schemeClr val="accent1"/>
              </a:solidFill>
              <a:latin typeface="Arial" pitchFamily="34" charset="0"/>
              <a:ea typeface="MS PGothic" pitchFamily="34" charset="-128"/>
              <a:cs typeface="Roboto Regular"/>
            </a:endParaRPr>
          </a:p>
        </p:txBody>
      </p:sp>
      <p:pic>
        <p:nvPicPr>
          <p:cNvPr id="20" name="Picture 1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21" name="Picture 20"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sp>
        <p:nvSpPr>
          <p:cNvPr id="2" name="TextBox 1"/>
          <p:cNvSpPr txBox="1"/>
          <p:nvPr userDrawn="1"/>
        </p:nvSpPr>
        <p:spPr>
          <a:xfrm>
            <a:off x="545353" y="2689413"/>
            <a:ext cx="4235823" cy="1723549"/>
          </a:xfrm>
          <a:prstGeom prst="rect">
            <a:avLst/>
          </a:prstGeom>
          <a:noFill/>
        </p:spPr>
        <p:txBody>
          <a:bodyPr wrap="square" lIns="0" tIns="0" rIns="0" bIns="0" rtlCol="0">
            <a:spAutoFit/>
          </a:bodyPr>
          <a:lstStyle/>
          <a:p>
            <a:pPr marL="0" marR="0" lvl="0" indent="0" algn="l" defTabSz="914400" rtl="0" eaLnBrk="1" fontAlgn="base" latinLnBrk="0" hangingPunct="1">
              <a:lnSpc>
                <a:spcPct val="100000"/>
              </a:lnSpc>
              <a:spcBef>
                <a:spcPts val="1200"/>
              </a:spcBef>
              <a:spcAft>
                <a:spcPct val="0"/>
              </a:spcAft>
              <a:buClrTx/>
              <a:buSzTx/>
              <a:buFontTx/>
              <a:buNone/>
              <a:tabLst/>
              <a:defRPr/>
            </a:pPr>
            <a:r>
              <a:rPr kumimoji="0" lang="en-US" sz="1600" b="0" i="0" u="none" strike="noStrike" kern="0" cap="none" spc="0" normalizeH="0" baseline="0" noProof="0">
                <a:ln>
                  <a:noFill/>
                </a:ln>
                <a:solidFill>
                  <a:prstClr val="black"/>
                </a:solidFill>
                <a:effectLst/>
                <a:uLnTx/>
                <a:uFillTx/>
                <a:latin typeface="Roboto Regular"/>
                <a:ea typeface="MS PGothic" pitchFamily="34" charset="-128"/>
                <a:cs typeface="Roboto Regular"/>
              </a:rPr>
              <a:t>AMIA is the professional home for more than 5,400 informatics professionals, representing frontline clinicians, researchers, public health experts and educators who bring meaning to data, manage information and generate new knowledge across the research and healthcare enterprise.</a:t>
            </a:r>
          </a:p>
        </p:txBody>
      </p:sp>
      <p:pic>
        <p:nvPicPr>
          <p:cNvPr id="6" name="Picture 5"/>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919299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bout AMIA_Presenter">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687934"/>
            <a:ext cx="4234470" cy="307777"/>
          </a:xfrm>
        </p:spPr>
        <p:txBody>
          <a:bodyPr anchor="ctr"/>
          <a:lstStyle>
            <a:lvl1pPr>
              <a:defRPr sz="2400"/>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41" y="4870451"/>
            <a:ext cx="4235411" cy="103201"/>
          </a:xfrm>
        </p:spPr>
        <p:txBody>
          <a:bodyPr/>
          <a:lstStyle>
            <a:lvl1pPr>
              <a:defRPr>
                <a:solidFill>
                  <a:schemeClr val="accent2"/>
                </a:solidFill>
              </a:defRPr>
            </a:lvl1pPr>
          </a:lstStyle>
          <a:p>
            <a:r>
              <a:rPr lang="en-US"/>
              <a:t>2023 Informatics Summit    |   amia.org</a:t>
            </a:r>
          </a:p>
        </p:txBody>
      </p:sp>
      <p:sp>
        <p:nvSpPr>
          <p:cNvPr id="7" name="Text Placeholder 6"/>
          <p:cNvSpPr>
            <a:spLocks noGrp="1"/>
          </p:cNvSpPr>
          <p:nvPr>
            <p:ph type="body" sz="quarter" idx="12"/>
          </p:nvPr>
        </p:nvSpPr>
        <p:spPr>
          <a:xfrm>
            <a:off x="546102" y="3000379"/>
            <a:ext cx="4237011" cy="370418"/>
          </a:xfrm>
        </p:spPr>
        <p:txBody>
          <a:bodyPr anchor="ctr"/>
          <a:lstStyle>
            <a:lvl1pPr>
              <a:defRPr sz="1800"/>
            </a:lvl1pPr>
          </a:lstStyle>
          <a:p>
            <a:pPr lvl="0"/>
            <a:r>
              <a:rPr lang="en-US"/>
              <a:t>Click to edit Master text styles</a:t>
            </a:r>
          </a:p>
        </p:txBody>
      </p:sp>
      <p:sp>
        <p:nvSpPr>
          <p:cNvPr id="9" name="Text Placeholder 8"/>
          <p:cNvSpPr>
            <a:spLocks noGrp="1"/>
          </p:cNvSpPr>
          <p:nvPr>
            <p:ph type="body" sz="quarter" idx="13" hasCustomPrompt="1"/>
          </p:nvPr>
        </p:nvSpPr>
        <p:spPr>
          <a:xfrm>
            <a:off x="546102" y="3373686"/>
            <a:ext cx="4237011" cy="304028"/>
          </a:xfrm>
        </p:spPr>
        <p:txBody>
          <a:bodyPr anchor="ctr"/>
          <a:lstStyle>
            <a:lvl1pPr algn="l">
              <a:defRPr sz="1200">
                <a:solidFill>
                  <a:schemeClr val="accent2"/>
                </a:solidFill>
              </a:defRPr>
            </a:lvl1pPr>
          </a:lstStyle>
          <a:p>
            <a:pPr lvl="0"/>
            <a:r>
              <a:rPr lang="en-US"/>
              <a:t>CLICK TO EDIT MASTER TEXT STYLES</a:t>
            </a:r>
          </a:p>
        </p:txBody>
      </p:sp>
      <p:sp>
        <p:nvSpPr>
          <p:cNvPr id="11" name="Text Placeholder 10"/>
          <p:cNvSpPr>
            <a:spLocks noGrp="1"/>
          </p:cNvSpPr>
          <p:nvPr>
            <p:ph type="body" sz="quarter" idx="14"/>
          </p:nvPr>
        </p:nvSpPr>
        <p:spPr>
          <a:xfrm>
            <a:off x="546102" y="3963175"/>
            <a:ext cx="4237011" cy="311150"/>
          </a:xfrm>
        </p:spPr>
        <p:txBody>
          <a:bodyPr anchor="ctr"/>
          <a:lstStyle>
            <a:lvl1pPr>
              <a:defRPr sz="1200" b="1">
                <a:solidFill>
                  <a:schemeClr val="accent1"/>
                </a:solidFill>
              </a:defRPr>
            </a:lvl1pPr>
          </a:lstStyle>
          <a:p>
            <a:pPr lvl="0"/>
            <a:r>
              <a:rPr lang="en-US"/>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654880" y="2744718"/>
            <a:ext cx="90084" cy="173533"/>
          </a:xfrm>
          <a:prstGeom prst="rect">
            <a:avLst/>
          </a:prstGeom>
        </p:spPr>
      </p:pic>
      <p:sp>
        <p:nvSpPr>
          <p:cNvPr id="8" name="Rectangle 7"/>
          <p:cNvSpPr/>
          <p:nvPr userDrawn="1"/>
        </p:nvSpPr>
        <p:spPr>
          <a:xfrm>
            <a:off x="5888741" y="2688535"/>
            <a:ext cx="2014774" cy="2118529"/>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AMIA</a:t>
            </a:r>
            <a:endParaRPr lang="en-US" sz="1600" b="0">
              <a:solidFill>
                <a:schemeClr val="tx1"/>
              </a:solidFill>
              <a:latin typeface="+mn-lt"/>
              <a:cs typeface="Roboto Regular"/>
            </a:endParaRPr>
          </a:p>
          <a:p>
            <a:pPr>
              <a:spcBef>
                <a:spcPts val="1000"/>
              </a:spcBef>
            </a:pPr>
            <a:r>
              <a:rPr lang="en-US" sz="1600" b="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AMIA</a:t>
            </a:r>
            <a:r>
              <a:rPr lang="en-US" sz="1600" b="0" baseline="0">
                <a:solidFill>
                  <a:schemeClr val="tx1"/>
                </a:solidFill>
                <a:latin typeface="+mn-lt"/>
              </a:rPr>
              <a:t> i</a:t>
            </a:r>
            <a:r>
              <a:rPr lang="en-US" sz="1600" b="0">
                <a:solidFill>
                  <a:schemeClr val="tx1"/>
                </a:solidFill>
                <a:latin typeface="+mn-lt"/>
              </a:rPr>
              <a:t>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1" kern="1200">
                <a:solidFill>
                  <a:schemeClr val="tx1"/>
                </a:solidFill>
                <a:latin typeface="Arial" pitchFamily="34" charset="0"/>
                <a:ea typeface="MS PGothic" pitchFamily="34" charset="-128"/>
                <a:cs typeface="Roboto Regular"/>
              </a:rPr>
              <a:t>www.amia.org</a:t>
            </a:r>
            <a:endParaRPr lang="en-US" sz="1600" b="1" kern="1200">
              <a:solidFill>
                <a:schemeClr val="accent1"/>
              </a:solidFill>
              <a:latin typeface="Arial" pitchFamily="34" charset="0"/>
              <a:ea typeface="MS PGothic" pitchFamily="34" charset="-128"/>
              <a:cs typeface="Roboto Regular"/>
            </a:endParaRPr>
          </a:p>
          <a:p>
            <a:pPr>
              <a:spcBef>
                <a:spcPts val="1000"/>
              </a:spcBef>
            </a:pPr>
            <a:r>
              <a:rPr lang="en-US" sz="1600" b="1" kern="1200">
                <a:solidFill>
                  <a:schemeClr val="accent1"/>
                </a:solidFill>
                <a:latin typeface="Arial" pitchFamily="34" charset="0"/>
                <a:ea typeface="MS PGothic" pitchFamily="34" charset="-128"/>
                <a:cs typeface="Roboto Regular"/>
              </a:rPr>
              <a:t>#</a:t>
            </a:r>
            <a:r>
              <a:rPr lang="en-US" sz="1600" b="1" kern="1200" err="1">
                <a:solidFill>
                  <a:schemeClr val="accent1"/>
                </a:solidFill>
                <a:latin typeface="Arial" pitchFamily="34" charset="0"/>
                <a:ea typeface="MS PGothic" pitchFamily="34" charset="-128"/>
                <a:cs typeface="Roboto Regular"/>
              </a:rPr>
              <a:t>WhyInformatics</a:t>
            </a:r>
            <a:endParaRPr lang="en-US" sz="1600" b="1" kern="1200">
              <a:solidFill>
                <a:schemeClr val="accent1"/>
              </a:solidFill>
              <a:latin typeface="Arial" pitchFamily="34" charset="0"/>
              <a:ea typeface="MS PGothic" pitchFamily="34" charset="-128"/>
              <a:cs typeface="Roboto Regular"/>
            </a:endParaRPr>
          </a:p>
        </p:txBody>
      </p:sp>
      <p:pic>
        <p:nvPicPr>
          <p:cNvPr id="10" name="Picture 9" descr="twitter-xxl.png"/>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5610018" y="3103171"/>
            <a:ext cx="185955" cy="185955"/>
          </a:xfrm>
          <a:prstGeom prst="rect">
            <a:avLst/>
          </a:prstGeom>
        </p:spPr>
      </p:pic>
      <p:pic>
        <p:nvPicPr>
          <p:cNvPr id="18" name="Picture 17" descr="linkedin-512.png"/>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5624656" y="3464687"/>
            <a:ext cx="150537" cy="150537"/>
          </a:xfrm>
          <a:prstGeom prst="rect">
            <a:avLst/>
          </a:prstGeom>
        </p:spPr>
      </p:pic>
      <p:pic>
        <p:nvPicPr>
          <p:cNvPr id="17" name="Picture 16"/>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5614474" y="3861079"/>
            <a:ext cx="179290" cy="126131"/>
          </a:xfrm>
          <a:prstGeom prst="rect">
            <a:avLst/>
          </a:prstGeom>
        </p:spPr>
      </p:pic>
    </p:spTree>
    <p:extLst>
      <p:ext uri="{BB962C8B-B14F-4D97-AF65-F5344CB8AC3E}">
        <p14:creationId xmlns:p14="http://schemas.microsoft.com/office/powerpoint/2010/main" val="219135758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GB"/>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Click to edit Master subtitle style</a:t>
            </a:r>
            <a:endParaRPr lang="en-US"/>
          </a:p>
        </p:txBody>
      </p:sp>
      <p:sp>
        <p:nvSpPr>
          <p:cNvPr id="4" name="Date Placeholder 3"/>
          <p:cNvSpPr>
            <a:spLocks noGrp="1"/>
          </p:cNvSpPr>
          <p:nvPr>
            <p:ph type="dt" sz="half" idx="10"/>
          </p:nvPr>
        </p:nvSpPr>
        <p:spPr/>
        <p:txBody>
          <a:bodyPr/>
          <a:lstStyle/>
          <a:p>
            <a:fld id="{25BC7A82-762C-5844-A338-A9A4BB6C5368}" type="datetimeFigureOut">
              <a:rPr lang="en-US" smtClean="0"/>
              <a:t>3/16/2023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03CA06-17D8-0D42-8A67-8265F2B9B4CE}" type="slidenum">
              <a:rPr lang="en-AU" smtClean="0"/>
              <a:t>‹#›</a:t>
            </a:fld>
            <a:endParaRPr lang="en-AU"/>
          </a:p>
        </p:txBody>
      </p:sp>
    </p:spTree>
    <p:extLst>
      <p:ext uri="{BB962C8B-B14F-4D97-AF65-F5344CB8AC3E}">
        <p14:creationId xmlns:p14="http://schemas.microsoft.com/office/powerpoint/2010/main" val="36993854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fld id="{25BC7A82-762C-5844-A338-A9A4BB6C5368}" type="datetimeFigureOut">
              <a:rPr lang="en-US" smtClean="0"/>
              <a:t>3/16/2023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03CA06-17D8-0D42-8A67-8265F2B9B4CE}" type="slidenum">
              <a:rPr lang="en-AU" smtClean="0"/>
              <a:t>‹#›</a:t>
            </a:fld>
            <a:endParaRPr lang="en-AU"/>
          </a:p>
        </p:txBody>
      </p:sp>
    </p:spTree>
    <p:extLst>
      <p:ext uri="{BB962C8B-B14F-4D97-AF65-F5344CB8AC3E}">
        <p14:creationId xmlns:p14="http://schemas.microsoft.com/office/powerpoint/2010/main" val="298707604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BC7A82-762C-5844-A338-A9A4BB6C5368}" type="datetimeFigureOut">
              <a:rPr lang="en-US" smtClean="0"/>
              <a:t>3/16/2023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03CA06-17D8-0D42-8A67-8265F2B9B4CE}" type="slidenum">
              <a:rPr lang="en-AU" smtClean="0"/>
              <a:t>‹#›</a:t>
            </a:fld>
            <a:endParaRPr lang="en-AU"/>
          </a:p>
        </p:txBody>
      </p:sp>
    </p:spTree>
    <p:extLst>
      <p:ext uri="{BB962C8B-B14F-4D97-AF65-F5344CB8AC3E}">
        <p14:creationId xmlns:p14="http://schemas.microsoft.com/office/powerpoint/2010/main" val="38308524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Title Placeholder 1"/>
          <p:cNvSpPr>
            <a:spLocks noGrp="1"/>
          </p:cNvSpPr>
          <p:nvPr>
            <p:ph type="title"/>
          </p:nvPr>
        </p:nvSpPr>
        <p:spPr>
          <a:xfrm>
            <a:off x="0" y="150132"/>
            <a:ext cx="9144000" cy="581834"/>
          </a:xfrm>
          <a:prstGeom prst="rect">
            <a:avLst/>
          </a:prstGeom>
        </p:spPr>
        <p:txBody>
          <a:bodyPr vert="horz" lIns="91440" tIns="45720" rIns="91440" bIns="45720" rtlCol="0" anchor="ctr">
            <a:normAutofit/>
          </a:bodyPr>
          <a:lstStyle>
            <a:lvl1pPr algn="ctr">
              <a:defRPr sz="3600" b="1">
                <a:solidFill>
                  <a:schemeClr val="tx1">
                    <a:lumMod val="65000"/>
                    <a:lumOff val="35000"/>
                  </a:schemeClr>
                </a:solidFill>
              </a:defRPr>
            </a:lvl1pPr>
          </a:lstStyle>
          <a:p>
            <a:r>
              <a:rPr lang="en-US"/>
              <a:t>Click to edit Master title style</a:t>
            </a:r>
          </a:p>
        </p:txBody>
      </p:sp>
      <p:sp>
        <p:nvSpPr>
          <p:cNvPr id="8" name="Rectangle 6">
            <a:extLst>
              <a:ext uri="{FF2B5EF4-FFF2-40B4-BE49-F238E27FC236}">
                <a16:creationId xmlns:a16="http://schemas.microsoft.com/office/drawing/2014/main" id="{55674156-3125-48CE-B7AD-16F5FF6CA05A}"/>
              </a:ext>
            </a:extLst>
          </p:cNvPr>
          <p:cNvSpPr/>
          <p:nvPr userDrawn="1"/>
        </p:nvSpPr>
        <p:spPr>
          <a:xfrm>
            <a:off x="0" y="4948014"/>
            <a:ext cx="9144000" cy="19548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10" name="텍스트 개체 틀 2">
            <a:extLst>
              <a:ext uri="{FF2B5EF4-FFF2-40B4-BE49-F238E27FC236}">
                <a16:creationId xmlns:a16="http://schemas.microsoft.com/office/drawing/2014/main" id="{BEA53C6E-B822-48C1-AE43-123E9E431F64}"/>
              </a:ext>
            </a:extLst>
          </p:cNvPr>
          <p:cNvSpPr>
            <a:spLocks noGrp="1"/>
          </p:cNvSpPr>
          <p:nvPr>
            <p:ph type="body" sz="quarter" idx="41" hasCustomPrompt="1"/>
          </p:nvPr>
        </p:nvSpPr>
        <p:spPr>
          <a:xfrm>
            <a:off x="0" y="754036"/>
            <a:ext cx="9144000" cy="314534"/>
          </a:xfrm>
          <a:prstGeom prst="rect">
            <a:avLst/>
          </a:prstGeom>
        </p:spPr>
        <p:txBody>
          <a:bodyPr anchor="ctr"/>
          <a:lstStyle>
            <a:lvl1pPr marL="0" marR="0" indent="0" algn="ctr" defTabSz="685800" rtl="0" eaLnBrk="1" fontAlgn="auto" latinLnBrk="1" hangingPunct="1">
              <a:lnSpc>
                <a:spcPct val="90000"/>
              </a:lnSpc>
              <a:spcBef>
                <a:spcPts val="750"/>
              </a:spcBef>
              <a:spcAft>
                <a:spcPts val="0"/>
              </a:spcAft>
              <a:buClrTx/>
              <a:buSzTx/>
              <a:buFontTx/>
              <a:buNone/>
              <a:tabLst/>
              <a:defRPr sz="1800" b="0">
                <a:solidFill>
                  <a:schemeClr val="tx1">
                    <a:lumMod val="65000"/>
                    <a:lumOff val="35000"/>
                  </a:schemeClr>
                </a:solidFill>
              </a:defRPr>
            </a:lvl1pPr>
          </a:lstStyle>
          <a:p>
            <a:pPr marL="0" marR="0" lvl="0" indent="0" algn="ctr" defTabSz="685800" rtl="0" eaLnBrk="1" fontAlgn="auto" latinLnBrk="1" hangingPunct="1">
              <a:lnSpc>
                <a:spcPct val="90000"/>
              </a:lnSpc>
              <a:spcBef>
                <a:spcPts val="750"/>
              </a:spcBef>
              <a:spcAft>
                <a:spcPts val="0"/>
              </a:spcAft>
              <a:buClrTx/>
              <a:buSzTx/>
              <a:buFontTx/>
              <a:buNone/>
              <a:tabLst/>
              <a:defRPr/>
            </a:pPr>
            <a:r>
              <a:rPr lang="en-US" altLang="ko-KR"/>
              <a:t>Subtitle in this line</a:t>
            </a:r>
            <a:endParaRPr lang="ko-KR" altLang="en-US"/>
          </a:p>
        </p:txBody>
      </p:sp>
    </p:spTree>
    <p:extLst>
      <p:ext uri="{BB962C8B-B14F-4D97-AF65-F5344CB8AC3E}">
        <p14:creationId xmlns:p14="http://schemas.microsoft.com/office/powerpoint/2010/main" val="40897173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7" name="Title 26"/>
          <p:cNvSpPr>
            <a:spLocks noGrp="1"/>
          </p:cNvSpPr>
          <p:nvPr>
            <p:ph type="title"/>
          </p:nvPr>
        </p:nvSpPr>
        <p:spPr>
          <a:xfrm>
            <a:off x="547730" y="389211"/>
            <a:ext cx="6783946" cy="333425"/>
          </a:xfrm>
        </p:spPr>
        <p:txBody>
          <a:bodyPr/>
          <a:lstStyle/>
          <a:p>
            <a:r>
              <a:rPr lang="en-US"/>
              <a:t>Click to edit Master title style</a:t>
            </a:r>
          </a:p>
        </p:txBody>
      </p:sp>
      <p:sp>
        <p:nvSpPr>
          <p:cNvPr id="3" name="Content Placeholder 2"/>
          <p:cNvSpPr>
            <a:spLocks noGrp="1"/>
          </p:cNvSpPr>
          <p:nvPr>
            <p:ph sz="quarter" idx="12"/>
          </p:nvPr>
        </p:nvSpPr>
        <p:spPr>
          <a:xfrm>
            <a:off x="547077" y="939255"/>
            <a:ext cx="8056358" cy="3570961"/>
          </a:xfrm>
        </p:spPr>
        <p:txBody>
          <a:bodyPr/>
          <a:lstStyle>
            <a:lvl1pPr>
              <a:spcBef>
                <a:spcPts val="1200"/>
              </a:spcBef>
              <a:defRPr/>
            </a:lvl1pPr>
            <a:lvl2pPr>
              <a:spcBef>
                <a:spcPts val="600"/>
              </a:spcBef>
              <a:defRPr>
                <a:latin typeface="+mn-lt"/>
              </a:defRPr>
            </a:lvl2pPr>
            <a:lvl3pPr>
              <a:spcBef>
                <a:spcPts val="600"/>
              </a:spcBef>
              <a:defRPr>
                <a:latin typeface="+mn-lt"/>
              </a:defRPr>
            </a:lvl3pPr>
            <a:lvl4pPr>
              <a:spcBef>
                <a:spcPts val="600"/>
              </a:spcBef>
              <a:defRPr>
                <a:latin typeface="+mn-lt"/>
              </a:defRPr>
            </a:lvl4pPr>
            <a:lvl5pPr>
              <a:spcBef>
                <a:spcPts val="600"/>
              </a:spcBef>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0"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spTree>
    <p:extLst>
      <p:ext uri="{BB962C8B-B14F-4D97-AF65-F5344CB8AC3E}">
        <p14:creationId xmlns:p14="http://schemas.microsoft.com/office/powerpoint/2010/main" val="19780040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07332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hank you">
    <p:bg>
      <p:bgPr>
        <a:solidFill>
          <a:srgbClr val="3E75B2"/>
        </a:solidFill>
        <a:effectLst/>
      </p:bgPr>
    </p:bg>
    <p:spTree>
      <p:nvGrpSpPr>
        <p:cNvPr id="1" name=""/>
        <p:cNvGrpSpPr/>
        <p:nvPr/>
      </p:nvGrpSpPr>
      <p:grpSpPr>
        <a:xfrm>
          <a:off x="0" y="0"/>
          <a:ext cx="0" cy="0"/>
          <a:chOff x="0" y="0"/>
          <a:chExt cx="0" cy="0"/>
        </a:xfrm>
      </p:grpSpPr>
      <p:sp>
        <p:nvSpPr>
          <p:cNvPr id="186" name="Title 6">
            <a:extLst>
              <a:ext uri="{FF2B5EF4-FFF2-40B4-BE49-F238E27FC236}">
                <a16:creationId xmlns:a16="http://schemas.microsoft.com/office/drawing/2014/main" id="{06C3276A-6C83-6746-A972-68762FBB6B86}"/>
              </a:ext>
            </a:extLst>
          </p:cNvPr>
          <p:cNvSpPr>
            <a:spLocks noGrp="1"/>
          </p:cNvSpPr>
          <p:nvPr>
            <p:ph type="title"/>
          </p:nvPr>
        </p:nvSpPr>
        <p:spPr>
          <a:xfrm>
            <a:off x="326572" y="144812"/>
            <a:ext cx="8720945" cy="665520"/>
          </a:xfrm>
        </p:spPr>
        <p:txBody>
          <a:bodyPr>
            <a:normAutofit/>
          </a:bodyPr>
          <a:lstStyle>
            <a:lvl1pPr>
              <a:defRPr sz="3000" b="1">
                <a:solidFill>
                  <a:schemeClr val="bg1"/>
                </a:solidFill>
                <a:latin typeface="Arial" panose="020B0604020202020204" pitchFamily="34" charset="0"/>
                <a:cs typeface="Arial" panose="020B0604020202020204" pitchFamily="34" charset="0"/>
              </a:defRPr>
            </a:lvl1pPr>
          </a:lstStyle>
          <a:p>
            <a:r>
              <a:rPr lang="en-US"/>
              <a:t>Click to edit Master title style</a:t>
            </a:r>
            <a:endParaRPr lang="en-AU"/>
          </a:p>
        </p:txBody>
      </p:sp>
      <p:sp>
        <p:nvSpPr>
          <p:cNvPr id="187" name="Content Placeholder 2">
            <a:extLst>
              <a:ext uri="{FF2B5EF4-FFF2-40B4-BE49-F238E27FC236}">
                <a16:creationId xmlns:a16="http://schemas.microsoft.com/office/drawing/2014/main" id="{D7A38596-FFF4-964F-B861-6BB7A6D91B17}"/>
              </a:ext>
            </a:extLst>
          </p:cNvPr>
          <p:cNvSpPr>
            <a:spLocks noGrp="1"/>
          </p:cNvSpPr>
          <p:nvPr>
            <p:ph idx="1" hasCustomPrompt="1"/>
          </p:nvPr>
        </p:nvSpPr>
        <p:spPr>
          <a:xfrm>
            <a:off x="326571" y="1149311"/>
            <a:ext cx="8467006" cy="3680472"/>
          </a:xfrm>
        </p:spPr>
        <p:txBody>
          <a:bodyPr/>
          <a:lstStyle>
            <a:lvl1pPr marL="0" marR="0" indent="0" algn="l" defTabSz="685766" rtl="0" eaLnBrk="1" fontAlgn="auto" latinLnBrk="0" hangingPunct="1">
              <a:lnSpc>
                <a:spcPct val="100000"/>
              </a:lnSpc>
              <a:spcBef>
                <a:spcPts val="750"/>
              </a:spcBef>
              <a:spcAft>
                <a:spcPts val="0"/>
              </a:spcAft>
              <a:buClrTx/>
              <a:buSzTx/>
              <a:buFont typeface="Arial" panose="020B0604020202020204" pitchFamily="34" charset="0"/>
              <a:buNone/>
              <a:tabLst/>
              <a:defRPr>
                <a:solidFill>
                  <a:schemeClr val="bg1"/>
                </a:solidFill>
                <a:latin typeface="Arial" panose="020B0604020202020204" pitchFamily="34" charset="0"/>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marL="0" marR="0" lvl="0" indent="0" algn="l" defTabSz="685766" rtl="0" eaLnBrk="1" fontAlgn="auto" latinLnBrk="0" hangingPunct="1">
              <a:lnSpc>
                <a:spcPct val="100000"/>
              </a:lnSpc>
              <a:spcBef>
                <a:spcPts val="750"/>
              </a:spcBef>
              <a:spcAft>
                <a:spcPts val="0"/>
              </a:spcAft>
              <a:buClrTx/>
              <a:buSzTx/>
              <a:buFont typeface="Arial" panose="020B0604020202020204" pitchFamily="34" charset="0"/>
              <a:buNone/>
              <a:tabLst/>
              <a:defRPr/>
            </a:pPr>
            <a:r>
              <a:rPr lang="en-AU" noProof="0"/>
              <a:t>Click to add text, or click on the relevant icon at the centre of the placeholder to add: Table / Chart / SmartArt / Image / Media. There are five type style levels. To access the type styles, click on the text and press the ‘Increase / Decrease List Level’ buttons in the Paragraph section of the Home ribbon.</a:t>
            </a:r>
          </a:p>
          <a:p>
            <a:pPr lvl="0"/>
            <a:r>
              <a:rPr lang="en-AU" noProof="0"/>
              <a:t>Edit Master text styles</a:t>
            </a:r>
          </a:p>
          <a:p>
            <a:pPr lvl="1"/>
            <a:r>
              <a:rPr lang="en-AU" noProof="0"/>
              <a:t>Second level</a:t>
            </a:r>
          </a:p>
          <a:p>
            <a:pPr lvl="2"/>
            <a:r>
              <a:rPr lang="en-AU" noProof="0"/>
              <a:t>Third level</a:t>
            </a:r>
          </a:p>
          <a:p>
            <a:pPr lvl="3"/>
            <a:r>
              <a:rPr lang="en-AU" noProof="0"/>
              <a:t>Fourth level</a:t>
            </a:r>
          </a:p>
          <a:p>
            <a:pPr lvl="4"/>
            <a:r>
              <a:rPr lang="en-AU" noProof="0"/>
              <a:t>Fifth level</a:t>
            </a:r>
          </a:p>
        </p:txBody>
      </p:sp>
    </p:spTree>
    <p:extLst>
      <p:ext uri="{BB962C8B-B14F-4D97-AF65-F5344CB8AC3E}">
        <p14:creationId xmlns:p14="http://schemas.microsoft.com/office/powerpoint/2010/main" val="3619056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7"/>
        <p:cNvGrpSpPr/>
        <p:nvPr/>
      </p:nvGrpSpPr>
      <p:grpSpPr>
        <a:xfrm>
          <a:off x="0" y="0"/>
          <a:ext cx="0" cy="0"/>
          <a:chOff x="0" y="0"/>
          <a:chExt cx="0" cy="0"/>
        </a:xfrm>
      </p:grpSpPr>
      <p:sp>
        <p:nvSpPr>
          <p:cNvPr id="148" name="Google Shape;148;p14"/>
          <p:cNvSpPr txBox="1">
            <a:spLocks noGrp="1"/>
          </p:cNvSpPr>
          <p:nvPr>
            <p:ph type="title"/>
          </p:nvPr>
        </p:nvSpPr>
        <p:spPr>
          <a:xfrm>
            <a:off x="311700" y="445025"/>
            <a:ext cx="8520600" cy="572700"/>
          </a:xfrm>
          <a:prstGeom prst="rect">
            <a:avLst/>
          </a:prstGeom>
        </p:spPr>
        <p:txBody>
          <a:bodyPr spcFirstLastPara="1" wrap="square" lIns="68575" tIns="34275" rIns="68575" bIns="34275" anchor="ctr" anchorCtr="0">
            <a:noAutofit/>
          </a:bodyPr>
          <a:lstStyle>
            <a:lvl1pPr lvl="0" rtl="0">
              <a:spcBef>
                <a:spcPts val="0"/>
              </a:spcBef>
              <a:spcAft>
                <a:spcPts val="0"/>
              </a:spcAft>
              <a:buSzPts val="33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149" name="Google Shape;149;p14"/>
          <p:cNvSpPr txBox="1">
            <a:spLocks noGrp="1"/>
          </p:cNvSpPr>
          <p:nvPr>
            <p:ph type="body" idx="1"/>
          </p:nvPr>
        </p:nvSpPr>
        <p:spPr>
          <a:xfrm>
            <a:off x="311700" y="1152475"/>
            <a:ext cx="8520600" cy="3416400"/>
          </a:xfrm>
          <a:prstGeom prst="rect">
            <a:avLst/>
          </a:prstGeom>
        </p:spPr>
        <p:txBody>
          <a:bodyPr spcFirstLastPara="1" wrap="square" lIns="68575" tIns="34275" rIns="68575" bIns="34275" anchor="t" anchorCtr="0">
            <a:noAutofit/>
          </a:bodyPr>
          <a:lstStyle>
            <a:lvl1pPr marL="457189" lvl="0" indent="-361941" rtl="0">
              <a:spcBef>
                <a:spcPts val="800"/>
              </a:spcBef>
              <a:spcAft>
                <a:spcPts val="0"/>
              </a:spcAft>
              <a:buSzPts val="2100"/>
              <a:buChar char="•"/>
              <a:defRPr/>
            </a:lvl1pPr>
            <a:lvl2pPr marL="914378" lvl="1" indent="-342892" rtl="0">
              <a:spcBef>
                <a:spcPts val="400"/>
              </a:spcBef>
              <a:spcAft>
                <a:spcPts val="0"/>
              </a:spcAft>
              <a:buSzPts val="1800"/>
              <a:buChar char="•"/>
              <a:defRPr/>
            </a:lvl2pPr>
            <a:lvl3pPr marL="1371566" lvl="2" indent="-323842" rtl="0">
              <a:spcBef>
                <a:spcPts val="400"/>
              </a:spcBef>
              <a:spcAft>
                <a:spcPts val="0"/>
              </a:spcAft>
              <a:buSzPts val="1500"/>
              <a:buChar char="•"/>
              <a:defRPr/>
            </a:lvl3pPr>
            <a:lvl4pPr marL="1828754" lvl="3" indent="-317492" rtl="0">
              <a:spcBef>
                <a:spcPts val="400"/>
              </a:spcBef>
              <a:spcAft>
                <a:spcPts val="0"/>
              </a:spcAft>
              <a:buSzPts val="1400"/>
              <a:buChar char="•"/>
              <a:defRPr/>
            </a:lvl4pPr>
            <a:lvl5pPr marL="2285943" lvl="4" indent="-317492" rtl="0">
              <a:spcBef>
                <a:spcPts val="400"/>
              </a:spcBef>
              <a:spcAft>
                <a:spcPts val="0"/>
              </a:spcAft>
              <a:buSzPts val="1400"/>
              <a:buChar char="•"/>
              <a:defRPr/>
            </a:lvl5pPr>
            <a:lvl6pPr marL="2743132" lvl="5" indent="-317492" rtl="0">
              <a:spcBef>
                <a:spcPts val="400"/>
              </a:spcBef>
              <a:spcAft>
                <a:spcPts val="0"/>
              </a:spcAft>
              <a:buSzPts val="1400"/>
              <a:buChar char="•"/>
              <a:defRPr/>
            </a:lvl6pPr>
            <a:lvl7pPr marL="3200320" lvl="6" indent="-317492" rtl="0">
              <a:spcBef>
                <a:spcPts val="400"/>
              </a:spcBef>
              <a:spcAft>
                <a:spcPts val="0"/>
              </a:spcAft>
              <a:buSzPts val="1400"/>
              <a:buChar char="•"/>
              <a:defRPr/>
            </a:lvl7pPr>
            <a:lvl8pPr marL="3657509" lvl="7" indent="-317492" rtl="0">
              <a:spcBef>
                <a:spcPts val="400"/>
              </a:spcBef>
              <a:spcAft>
                <a:spcPts val="0"/>
              </a:spcAft>
              <a:buSzPts val="1400"/>
              <a:buChar char="•"/>
              <a:defRPr/>
            </a:lvl8pPr>
            <a:lvl9pPr marL="4114697" lvl="8" indent="-317492" rtl="0">
              <a:spcBef>
                <a:spcPts val="400"/>
              </a:spcBef>
              <a:spcAft>
                <a:spcPts val="0"/>
              </a:spcAft>
              <a:buSzPts val="1400"/>
              <a:buChar char="•"/>
              <a:defRPr/>
            </a:lvl9pPr>
          </a:lstStyle>
          <a:p>
            <a:endParaRPr/>
          </a:p>
        </p:txBody>
      </p:sp>
      <p:sp>
        <p:nvSpPr>
          <p:cNvPr id="150" name="Google Shape;150;p14"/>
          <p:cNvSpPr txBox="1">
            <a:spLocks noGrp="1"/>
          </p:cNvSpPr>
          <p:nvPr>
            <p:ph type="sldNum" idx="12"/>
          </p:nvPr>
        </p:nvSpPr>
        <p:spPr>
          <a:xfrm>
            <a:off x="8472458" y="4663217"/>
            <a:ext cx="548700" cy="393600"/>
          </a:xfrm>
          <a:prstGeom prst="rect">
            <a:avLst/>
          </a:prstGeom>
        </p:spPr>
        <p:txBody>
          <a:bodyPr spcFirstLastPara="1" wrap="square" lIns="68575" tIns="34275" rIns="68575" bIns="3427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GB" smtClean="0"/>
              <a:pPr/>
              <a:t>‹#›</a:t>
            </a:fld>
            <a:endParaRPr lang="en-GB"/>
          </a:p>
        </p:txBody>
      </p:sp>
    </p:spTree>
    <p:extLst>
      <p:ext uri="{BB962C8B-B14F-4D97-AF65-F5344CB8AC3E}">
        <p14:creationId xmlns:p14="http://schemas.microsoft.com/office/powerpoint/2010/main" val="365247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47077" y="389210"/>
            <a:ext cx="6784599" cy="333425"/>
          </a:xfrm>
        </p:spPr>
        <p:txBody>
          <a:bodyPr/>
          <a:lstStyle/>
          <a:p>
            <a:r>
              <a:rPr lang="en-US"/>
              <a:t>Click to edit Master title style</a:t>
            </a:r>
          </a:p>
        </p:txBody>
      </p:sp>
      <p:sp>
        <p:nvSpPr>
          <p:cNvPr id="3"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4"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spTree>
    <p:extLst>
      <p:ext uri="{BB962C8B-B14F-4D97-AF65-F5344CB8AC3E}">
        <p14:creationId xmlns:p14="http://schemas.microsoft.com/office/powerpoint/2010/main" val="148528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46143" y="382695"/>
            <a:ext cx="6785533" cy="333425"/>
          </a:xfrm>
        </p:spPr>
        <p:txBody>
          <a:bodyPr/>
          <a:lstStyle/>
          <a:p>
            <a:r>
              <a:rPr lang="en-US"/>
              <a:t>Click to edit Master title style</a:t>
            </a:r>
          </a:p>
        </p:txBody>
      </p:sp>
      <p:sp>
        <p:nvSpPr>
          <p:cNvPr id="8" name="Content Placeholder 7"/>
          <p:cNvSpPr>
            <a:spLocks noGrp="1"/>
          </p:cNvSpPr>
          <p:nvPr>
            <p:ph sz="quarter" idx="12"/>
          </p:nvPr>
        </p:nvSpPr>
        <p:spPr>
          <a:xfrm>
            <a:off x="547079"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9"/>
          <p:cNvSpPr>
            <a:spLocks noGrp="1"/>
          </p:cNvSpPr>
          <p:nvPr>
            <p:ph sz="quarter" idx="13"/>
          </p:nvPr>
        </p:nvSpPr>
        <p:spPr>
          <a:xfrm>
            <a:off x="4643591" y="945768"/>
            <a:ext cx="3924339" cy="3564448"/>
          </a:xfrm>
        </p:spPr>
        <p:txBody>
          <a:bodyPr/>
          <a:lstStyle>
            <a:lvl2pPr>
              <a:defRPr>
                <a:latin typeface="+mn-lt"/>
              </a:defRPr>
            </a:lvl2pPr>
            <a:lvl3pPr>
              <a:defRPr>
                <a:latin typeface="+mn-lt"/>
              </a:defRPr>
            </a:lvl3pPr>
            <a:lvl4pPr>
              <a:defRPr>
                <a:latin typeface="+mn-lt"/>
              </a:defRPr>
            </a:lvl4pPr>
            <a:lvl5pP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11"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spTree>
    <p:extLst>
      <p:ext uri="{BB962C8B-B14F-4D97-AF65-F5344CB8AC3E}">
        <p14:creationId xmlns:p14="http://schemas.microsoft.com/office/powerpoint/2010/main" val="182474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2" name="Title 1"/>
          <p:cNvSpPr>
            <a:spLocks noGrp="1"/>
          </p:cNvSpPr>
          <p:nvPr>
            <p:ph type="title"/>
          </p:nvPr>
        </p:nvSpPr>
        <p:spPr>
          <a:xfrm>
            <a:off x="547081" y="2751431"/>
            <a:ext cx="4234470" cy="307777"/>
          </a:xfrm>
        </p:spPr>
        <p:txBody>
          <a:bodyPr anchor="ctr"/>
          <a:lstStyle>
            <a:lvl1pPr>
              <a:defRPr sz="2400"/>
            </a:lvl1pPr>
          </a:lstStyle>
          <a:p>
            <a:r>
              <a:rPr lang="en-US"/>
              <a:t>Click to edit Master title style</a:t>
            </a:r>
          </a:p>
        </p:txBody>
      </p:sp>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2023 Informatics Summit    |   amia.org</a:t>
            </a:r>
          </a:p>
        </p:txBody>
      </p:sp>
      <p:sp>
        <p:nvSpPr>
          <p:cNvPr id="7" name="Text Placeholder 6"/>
          <p:cNvSpPr>
            <a:spLocks noGrp="1"/>
          </p:cNvSpPr>
          <p:nvPr>
            <p:ph type="body" sz="quarter" idx="12"/>
          </p:nvPr>
        </p:nvSpPr>
        <p:spPr>
          <a:xfrm>
            <a:off x="546100" y="3063876"/>
            <a:ext cx="4237011" cy="370418"/>
          </a:xfrm>
        </p:spPr>
        <p:txBody>
          <a:bodyPr anchor="ctr"/>
          <a:lstStyle>
            <a:lvl1pPr>
              <a:defRPr sz="1800"/>
            </a:lvl1pPr>
          </a:lstStyle>
          <a:p>
            <a:pPr lvl="0"/>
            <a:r>
              <a:rPr lang="en-US"/>
              <a:t>Click to edit Master text styles</a:t>
            </a:r>
          </a:p>
        </p:txBody>
      </p:sp>
      <p:sp>
        <p:nvSpPr>
          <p:cNvPr id="9" name="Text Placeholder 8"/>
          <p:cNvSpPr>
            <a:spLocks noGrp="1"/>
          </p:cNvSpPr>
          <p:nvPr>
            <p:ph type="body" sz="quarter" idx="13" hasCustomPrompt="1"/>
          </p:nvPr>
        </p:nvSpPr>
        <p:spPr>
          <a:xfrm>
            <a:off x="546100" y="3437182"/>
            <a:ext cx="4237011" cy="304028"/>
          </a:xfrm>
        </p:spPr>
        <p:txBody>
          <a:bodyPr anchor="ctr"/>
          <a:lstStyle>
            <a:lvl1pPr algn="l">
              <a:defRPr sz="1200">
                <a:solidFill>
                  <a:schemeClr val="accent2"/>
                </a:solidFill>
              </a:defRPr>
            </a:lvl1pPr>
          </a:lstStyle>
          <a:p>
            <a:pPr lvl="0"/>
            <a:r>
              <a:rPr lang="en-US"/>
              <a:t>CLICK TO EDIT MASTER TEXT STYLES</a:t>
            </a:r>
          </a:p>
        </p:txBody>
      </p:sp>
      <p:sp>
        <p:nvSpPr>
          <p:cNvPr id="11" name="Text Placeholder 10"/>
          <p:cNvSpPr>
            <a:spLocks noGrp="1"/>
          </p:cNvSpPr>
          <p:nvPr>
            <p:ph type="body" sz="quarter" idx="14"/>
          </p:nvPr>
        </p:nvSpPr>
        <p:spPr>
          <a:xfrm>
            <a:off x="546100" y="4026672"/>
            <a:ext cx="4237011" cy="311150"/>
          </a:xfrm>
        </p:spPr>
        <p:txBody>
          <a:bodyPr anchor="ctr"/>
          <a:lstStyle>
            <a:lvl1pPr>
              <a:defRPr sz="1200" b="1">
                <a:solidFill>
                  <a:schemeClr val="accent1"/>
                </a:solidFill>
              </a:defRPr>
            </a:lvl1pPr>
          </a:lstStyle>
          <a:p>
            <a:pPr lvl="0"/>
            <a:r>
              <a:rPr lang="en-US"/>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t>
            </a:r>
            <a:r>
              <a:rPr lang="en-US" sz="1600" b="0" err="1">
                <a:solidFill>
                  <a:schemeClr val="tx1"/>
                </a:solidFill>
                <a:latin typeface="+mn-lt"/>
              </a:rPr>
              <a:t>AMIAInformatics</a:t>
            </a:r>
            <a:endParaRPr lang="en-US" sz="1600" b="0">
              <a:solidFill>
                <a:schemeClr val="tx1"/>
              </a:solidFill>
              <a:latin typeface="+mn-lt"/>
              <a:cs typeface="Roboto Regular"/>
            </a:endParaRPr>
          </a:p>
          <a:p>
            <a:pPr>
              <a:spcBef>
                <a:spcPts val="1000"/>
              </a:spcBef>
            </a:pPr>
            <a:r>
              <a:rPr lang="en-US" sz="1600" b="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t>
            </a:r>
            <a:r>
              <a:rPr lang="en-US" sz="1600" b="0" err="1">
                <a:solidFill>
                  <a:schemeClr val="tx1"/>
                </a:solidFill>
                <a:latin typeface="+mn-lt"/>
              </a:rPr>
              <a:t>AMIAInformatics</a:t>
            </a:r>
            <a:endParaRPr lang="en-US" sz="1600" b="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a:solidFill>
                  <a:schemeClr val="accent1"/>
                </a:solidFill>
                <a:latin typeface="+mn-lt"/>
                <a:ea typeface="MS PGothic" pitchFamily="34" charset="-128"/>
                <a:cs typeface="Roboto Regular"/>
              </a:rPr>
              <a:t>#WhyInformatics</a:t>
            </a:r>
            <a:endParaRPr lang="en-US" sz="1600" b="1">
              <a:solidFill>
                <a:schemeClr val="accent1"/>
              </a:solidFill>
              <a:latin typeface="+mn-lt"/>
              <a:cs typeface="Roboto Regular"/>
            </a:endParaRPr>
          </a:p>
        </p:txBody>
      </p:sp>
    </p:spTree>
    <p:extLst>
      <p:ext uri="{BB962C8B-B14F-4D97-AF65-F5344CB8AC3E}">
        <p14:creationId xmlns:p14="http://schemas.microsoft.com/office/powerpoint/2010/main" val="38324981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5" name="Rectangle 24"/>
          <p:cNvSpPr/>
          <p:nvPr userDrawn="1"/>
        </p:nvSpPr>
        <p:spPr>
          <a:xfrm>
            <a:off x="0" y="0"/>
            <a:ext cx="9144000" cy="5143500"/>
          </a:xfrm>
          <a:prstGeom prst="rect">
            <a:avLst/>
          </a:prstGeom>
          <a:solidFill>
            <a:schemeClr val="bg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chemeClr val="bg1"/>
              </a:solidFill>
              <a:latin typeface="Roboto Regular"/>
              <a:cs typeface="Roboto Regular"/>
            </a:endParaRPr>
          </a:p>
        </p:txBody>
      </p:sp>
      <p:sp>
        <p:nvSpPr>
          <p:cNvPr id="5" name="Rectangle 4"/>
          <p:cNvSpPr/>
          <p:nvPr userDrawn="1"/>
        </p:nvSpPr>
        <p:spPr>
          <a:xfrm>
            <a:off x="5260718" y="0"/>
            <a:ext cx="3883282" cy="5143500"/>
          </a:xfrm>
          <a:prstGeom prst="rect">
            <a:avLst/>
          </a:prstGeom>
          <a:solidFill>
            <a:schemeClr val="accent2"/>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rgbClr val="FFFFFF"/>
              </a:solidFill>
              <a:latin typeface="Roboto Regular"/>
              <a:cs typeface="Roboto Regular"/>
            </a:endParaRPr>
          </a:p>
        </p:txBody>
      </p:sp>
      <p:pic>
        <p:nvPicPr>
          <p:cNvPr id="24" name="Picture 23" descr="speaker.png"/>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9144000" cy="2259542"/>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42C32FFB-F9AE-46F0-A233-A2E628258990}" type="slidenum">
              <a:rPr lang="en-US" smtClean="0"/>
              <a:pPr/>
              <a:t>‹#›</a:t>
            </a:fld>
            <a:endParaRPr lang="en-US" sz="1000"/>
          </a:p>
        </p:txBody>
      </p:sp>
      <p:sp>
        <p:nvSpPr>
          <p:cNvPr id="4" name="Footer Placeholder 3"/>
          <p:cNvSpPr>
            <a:spLocks noGrp="1"/>
          </p:cNvSpPr>
          <p:nvPr>
            <p:ph type="ftr" sz="quarter" idx="11"/>
          </p:nvPr>
        </p:nvSpPr>
        <p:spPr>
          <a:xfrm>
            <a:off x="546139" y="4870450"/>
            <a:ext cx="4235411" cy="103201"/>
          </a:xfrm>
        </p:spPr>
        <p:txBody>
          <a:bodyPr/>
          <a:lstStyle>
            <a:lvl1pPr>
              <a:defRPr>
                <a:solidFill>
                  <a:schemeClr val="accent2"/>
                </a:solidFill>
              </a:defRPr>
            </a:lvl1pPr>
          </a:lstStyle>
          <a:p>
            <a:r>
              <a:rPr lang="en-US"/>
              <a:t>2023 Informatics Summit    |   amia.org</a:t>
            </a:r>
          </a:p>
        </p:txBody>
      </p:sp>
      <p:sp>
        <p:nvSpPr>
          <p:cNvPr id="7" name="Text Placeholder 6"/>
          <p:cNvSpPr>
            <a:spLocks noGrp="1"/>
          </p:cNvSpPr>
          <p:nvPr>
            <p:ph type="body" sz="quarter" idx="12"/>
          </p:nvPr>
        </p:nvSpPr>
        <p:spPr>
          <a:xfrm>
            <a:off x="546100" y="2373497"/>
            <a:ext cx="4237011" cy="2212676"/>
          </a:xfrm>
        </p:spPr>
        <p:txBody>
          <a:bodyPr anchor="ctr"/>
          <a:lstStyle>
            <a:lvl1pPr>
              <a:defRPr sz="1800"/>
            </a:lvl1pPr>
          </a:lstStyle>
          <a:p>
            <a:pPr lvl="0"/>
            <a:r>
              <a:rPr lang="en-US"/>
              <a:t>Click to edit Master text styles</a:t>
            </a:r>
          </a:p>
        </p:txBody>
      </p:sp>
      <p:pic>
        <p:nvPicPr>
          <p:cNvPr id="12" name="Picture 11" descr="amia-logo_color.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5614872" y="1848414"/>
            <a:ext cx="1727044" cy="438048"/>
          </a:xfrm>
          <a:prstGeom prst="rect">
            <a:avLst/>
          </a:prstGeom>
        </p:spPr>
      </p:pic>
      <p:pic>
        <p:nvPicPr>
          <p:cNvPr id="6" name="Picture 5" descr="fb.png"/>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a:xfrm>
            <a:off x="5654880" y="2572358"/>
            <a:ext cx="90084" cy="173533"/>
          </a:xfrm>
          <a:prstGeom prst="rect">
            <a:avLst/>
          </a:prstGeom>
        </p:spPr>
      </p:pic>
      <p:sp>
        <p:nvSpPr>
          <p:cNvPr id="8" name="Rectangle 7"/>
          <p:cNvSpPr/>
          <p:nvPr userDrawn="1"/>
        </p:nvSpPr>
        <p:spPr>
          <a:xfrm>
            <a:off x="5888741" y="2516174"/>
            <a:ext cx="2028761" cy="1369606"/>
          </a:xfrm>
          <a:prstGeom prst="rect">
            <a:avLst/>
          </a:prstGeom>
        </p:spPr>
        <p:txBody>
          <a:bodyPr wrap="none" lIns="0" tIns="0" rIns="0" bIns="0">
            <a:spAutoFit/>
          </a:bodyPr>
          <a:lstStyle/>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t>
            </a:r>
            <a:r>
              <a:rPr lang="en-US" sz="1600" b="0" err="1">
                <a:solidFill>
                  <a:schemeClr val="tx1"/>
                </a:solidFill>
                <a:latin typeface="+mn-lt"/>
              </a:rPr>
              <a:t>AMIAInformatics</a:t>
            </a:r>
            <a:endParaRPr lang="en-US" sz="1600" b="0">
              <a:solidFill>
                <a:schemeClr val="tx1"/>
              </a:solidFill>
              <a:latin typeface="+mn-lt"/>
              <a:cs typeface="Roboto Regular"/>
            </a:endParaRPr>
          </a:p>
          <a:p>
            <a:pPr>
              <a:spcBef>
                <a:spcPts val="1000"/>
              </a:spcBef>
            </a:pPr>
            <a:r>
              <a:rPr lang="en-US" sz="1600" b="0">
                <a:solidFill>
                  <a:schemeClr val="tx1"/>
                </a:solidFill>
                <a:latin typeface="+mn-lt"/>
                <a:cs typeface="Roboto Regular"/>
              </a:rPr>
              <a:t>@AMIAinformatics</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Official Group of AMIA</a:t>
            </a:r>
          </a:p>
          <a:p>
            <a:pPr marL="0" marR="0" indent="0" algn="l" defTabSz="914400" rtl="0" eaLnBrk="1" fontAlgn="base" latinLnBrk="0" hangingPunct="1">
              <a:lnSpc>
                <a:spcPct val="100000"/>
              </a:lnSpc>
              <a:spcBef>
                <a:spcPts val="1000"/>
              </a:spcBef>
              <a:spcAft>
                <a:spcPct val="0"/>
              </a:spcAft>
              <a:buClrTx/>
              <a:buSzTx/>
              <a:buFontTx/>
              <a:buNone/>
              <a:tabLst/>
              <a:defRPr/>
            </a:pPr>
            <a:r>
              <a:rPr lang="en-US" sz="1600" b="0">
                <a:solidFill>
                  <a:schemeClr val="tx1"/>
                </a:solidFill>
                <a:latin typeface="+mn-lt"/>
              </a:rPr>
              <a:t>@</a:t>
            </a:r>
            <a:r>
              <a:rPr lang="en-US" sz="1600" b="0" err="1">
                <a:solidFill>
                  <a:schemeClr val="tx1"/>
                </a:solidFill>
                <a:latin typeface="+mn-lt"/>
              </a:rPr>
              <a:t>AMIAInformatics</a:t>
            </a:r>
            <a:endParaRPr lang="en-US" sz="1600" b="0">
              <a:solidFill>
                <a:schemeClr val="tx1"/>
              </a:solidFill>
              <a:latin typeface="+mn-lt"/>
            </a:endParaRPr>
          </a:p>
        </p:txBody>
      </p:sp>
      <p:pic>
        <p:nvPicPr>
          <p:cNvPr id="10" name="Picture 9" descr="twitter-xxl.png"/>
          <p:cNvPicPr>
            <a:picLocks noChangeAspect="1"/>
          </p:cNvPicPr>
          <p:nvPr userDrawn="1"/>
        </p:nvPicPr>
        <p:blipFill>
          <a:blip r:embed="rId5" cstate="print">
            <a:extLst>
              <a:ext uri="{28A0092B-C50C-407E-A947-70E740481C1C}">
                <a14:useLocalDpi xmlns:a14="http://schemas.microsoft.com/office/drawing/2010/main"/>
              </a:ext>
            </a:extLst>
          </a:blip>
          <a:stretch>
            <a:fillRect/>
          </a:stretch>
        </p:blipFill>
        <p:spPr>
          <a:xfrm>
            <a:off x="5610016" y="2930810"/>
            <a:ext cx="185955" cy="185955"/>
          </a:xfrm>
          <a:prstGeom prst="rect">
            <a:avLst/>
          </a:prstGeom>
        </p:spPr>
      </p:pic>
      <p:pic>
        <p:nvPicPr>
          <p:cNvPr id="18" name="Picture 17" descr="linkedin-512.png"/>
          <p:cNvPicPr>
            <a:picLocks noChangeAspect="1"/>
          </p:cNvPicPr>
          <p:nvPr userDrawn="1"/>
        </p:nvPicPr>
        <p:blipFill>
          <a:blip r:embed="rId6" cstate="print">
            <a:extLst>
              <a:ext uri="{28A0092B-C50C-407E-A947-70E740481C1C}">
                <a14:useLocalDpi xmlns:a14="http://schemas.microsoft.com/office/drawing/2010/main"/>
              </a:ext>
            </a:extLst>
          </a:blip>
          <a:stretch>
            <a:fillRect/>
          </a:stretch>
        </p:blipFill>
        <p:spPr>
          <a:xfrm>
            <a:off x="5624654" y="3292326"/>
            <a:ext cx="150537" cy="150537"/>
          </a:xfrm>
          <a:prstGeom prst="rect">
            <a:avLst/>
          </a:prstGeom>
        </p:spPr>
      </p:pic>
      <p:pic>
        <p:nvPicPr>
          <p:cNvPr id="19" name="Picture 18" descr="youtube-xxl.png"/>
          <p:cNvPicPr>
            <a:picLocks noChangeAspect="1"/>
          </p:cNvPicPr>
          <p:nvPr userDrawn="1"/>
        </p:nvPicPr>
        <p:blipFill>
          <a:blip r:embed="rId7" cstate="print">
            <a:extLst>
              <a:ext uri="{28A0092B-C50C-407E-A947-70E740481C1C}">
                <a14:useLocalDpi xmlns:a14="http://schemas.microsoft.com/office/drawing/2010/main"/>
              </a:ext>
            </a:extLst>
          </a:blip>
          <a:stretch>
            <a:fillRect/>
          </a:stretch>
        </p:blipFill>
        <p:spPr>
          <a:xfrm>
            <a:off x="5624654" y="3691046"/>
            <a:ext cx="190499" cy="190499"/>
          </a:xfrm>
          <a:prstGeom prst="rect">
            <a:avLst/>
          </a:prstGeom>
        </p:spPr>
      </p:pic>
      <p:sp>
        <p:nvSpPr>
          <p:cNvPr id="14" name="Rectangle 13"/>
          <p:cNvSpPr/>
          <p:nvPr userDrawn="1"/>
        </p:nvSpPr>
        <p:spPr>
          <a:xfrm>
            <a:off x="5888741" y="4026672"/>
            <a:ext cx="1654299" cy="246221"/>
          </a:xfrm>
          <a:prstGeom prst="rect">
            <a:avLst/>
          </a:prstGeom>
        </p:spPr>
        <p:txBody>
          <a:bodyPr wrap="square" lIns="0" tIns="0" rIns="0" bIns="0">
            <a:spAutoFit/>
          </a:bodyPr>
          <a:lstStyle/>
          <a:p>
            <a:r>
              <a:rPr lang="en-US" sz="1600" b="1" kern="1200">
                <a:solidFill>
                  <a:schemeClr val="accent1"/>
                </a:solidFill>
                <a:latin typeface="+mn-lt"/>
                <a:ea typeface="MS PGothic" pitchFamily="34" charset="-128"/>
                <a:cs typeface="Roboto Regular"/>
              </a:rPr>
              <a:t>#WhyInformatics</a:t>
            </a:r>
            <a:endParaRPr lang="en-US" sz="1600" b="1">
              <a:solidFill>
                <a:schemeClr val="accent1"/>
              </a:solidFill>
              <a:latin typeface="+mn-lt"/>
              <a:cs typeface="Roboto Regular"/>
            </a:endParaRPr>
          </a:p>
        </p:txBody>
      </p:sp>
    </p:spTree>
    <p:extLst>
      <p:ext uri="{BB962C8B-B14F-4D97-AF65-F5344CB8AC3E}">
        <p14:creationId xmlns:p14="http://schemas.microsoft.com/office/powerpoint/2010/main" val="26222331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Content w/o logo">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fld id="{324AACDB-2D22-DD40-B3DA-E09C1EB8CC99}" type="slidenum">
              <a:rPr lang="en-US" smtClean="0"/>
              <a:pPr/>
              <a:t>‹#›</a:t>
            </a:fld>
            <a:endParaRPr lang="en-US"/>
          </a:p>
        </p:txBody>
      </p:sp>
      <p:sp>
        <p:nvSpPr>
          <p:cNvPr id="2" name="Title 1"/>
          <p:cNvSpPr>
            <a:spLocks noGrp="1"/>
          </p:cNvSpPr>
          <p:nvPr>
            <p:ph type="title" hasCustomPrompt="1"/>
          </p:nvPr>
        </p:nvSpPr>
        <p:spPr/>
        <p:txBody>
          <a:bodyPr/>
          <a:lstStyle/>
          <a:p>
            <a:r>
              <a:rPr lang="en-US"/>
              <a:t>Click to add slide title</a:t>
            </a:r>
          </a:p>
        </p:txBody>
      </p:sp>
      <p:sp>
        <p:nvSpPr>
          <p:cNvPr id="3" name="Content Placeholder 2"/>
          <p:cNvSpPr>
            <a:spLocks noGrp="1"/>
          </p:cNvSpPr>
          <p:nvPr>
            <p:ph idx="1" hasCustomPrompt="1"/>
          </p:nvPr>
        </p:nvSpPr>
        <p:spPr>
          <a:xfrm>
            <a:off x="457200" y="1143000"/>
            <a:ext cx="8229600" cy="3394472"/>
          </a:xfrm>
          <a:prstGeom prst="rect">
            <a:avLst/>
          </a:prstGeom>
        </p:spPr>
        <p:txBody>
          <a:bodyPr/>
          <a:lstStyle/>
          <a:p>
            <a:pPr lvl="0"/>
            <a:r>
              <a:rPr lang="en-US"/>
              <a:t>Click to add content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39802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EFE880A-B5B2-0AC4-0B3C-A3CC638AFE58}"/>
              </a:ext>
            </a:extLst>
          </p:cNvPr>
          <p:cNvSpPr>
            <a:spLocks noGrp="1"/>
          </p:cNvSpPr>
          <p:nvPr>
            <p:ph type="sldNum" sz="quarter" idx="10"/>
          </p:nvPr>
        </p:nvSpPr>
        <p:spPr/>
        <p:txBody>
          <a:bodyPr/>
          <a:lstStyle/>
          <a:p>
            <a:fld id="{42C32FFB-F9AE-46F0-A233-A2E628258990}" type="slidenum">
              <a:rPr lang="en-US" smtClean="0"/>
              <a:pPr/>
              <a:t>‹#›</a:t>
            </a:fld>
            <a:endParaRPr lang="en-US" sz="1000"/>
          </a:p>
        </p:txBody>
      </p:sp>
      <p:sp>
        <p:nvSpPr>
          <p:cNvPr id="3" name="Footer Placeholder 2">
            <a:extLst>
              <a:ext uri="{FF2B5EF4-FFF2-40B4-BE49-F238E27FC236}">
                <a16:creationId xmlns:a16="http://schemas.microsoft.com/office/drawing/2014/main" id="{E6604AAF-B524-CBA6-D1DF-B0F210869544}"/>
              </a:ext>
            </a:extLst>
          </p:cNvPr>
          <p:cNvSpPr>
            <a:spLocks noGrp="1"/>
          </p:cNvSpPr>
          <p:nvPr>
            <p:ph type="ftr" sz="quarter" idx="11"/>
          </p:nvPr>
        </p:nvSpPr>
        <p:spPr/>
        <p:txBody>
          <a:bodyPr/>
          <a:lstStyle/>
          <a:p>
            <a:r>
              <a:rPr lang="en-US"/>
              <a:t>2023 Informatics Summit    |   amia.org</a:t>
            </a:r>
          </a:p>
        </p:txBody>
      </p:sp>
    </p:spTree>
    <p:extLst>
      <p:ext uri="{BB962C8B-B14F-4D97-AF65-F5344CB8AC3E}">
        <p14:creationId xmlns:p14="http://schemas.microsoft.com/office/powerpoint/2010/main" val="36588675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18" Type="http://schemas.openxmlformats.org/officeDocument/2006/relationships/image" Target="../media/image11.jpeg"/><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17" Type="http://schemas.openxmlformats.org/officeDocument/2006/relationships/theme" Target="../theme/theme2.xml"/><Relationship Id="rId2" Type="http://schemas.openxmlformats.org/officeDocument/2006/relationships/slideLayout" Target="../slideLayouts/slideLayout11.xml"/><Relationship Id="rId16" Type="http://schemas.openxmlformats.org/officeDocument/2006/relationships/slideLayout" Target="../slideLayouts/slideLayout25.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slideLayout" Target="../slideLayouts/slideLayout24.xml"/><Relationship Id="rId10" Type="http://schemas.openxmlformats.org/officeDocument/2006/relationships/slideLayout" Target="../slideLayouts/slideLayout19.xml"/><Relationship Id="rId19" Type="http://schemas.openxmlformats.org/officeDocument/2006/relationships/image" Target="../media/image12.png"/><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5" Type="http://schemas.openxmlformats.org/officeDocument/2006/relationships/slideLayout" Target="../slideLayouts/slideLayout30.xml"/><Relationship Id="rId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1"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99556"/>
            <a:ext cx="6777732"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a:p>
        </p:txBody>
      </p:sp>
      <p:sp>
        <p:nvSpPr>
          <p:cNvPr id="1029" name="Rectangle 3"/>
          <p:cNvSpPr>
            <a:spLocks noGrp="1" noChangeArrowheads="1"/>
          </p:cNvSpPr>
          <p:nvPr>
            <p:ph type="body" idx="1"/>
          </p:nvPr>
        </p:nvSpPr>
        <p:spPr bwMode="auto">
          <a:xfrm>
            <a:off x="547078"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 </a:t>
            </a:r>
          </a:p>
          <a:p>
            <a:pPr lvl="4"/>
            <a:r>
              <a:rPr lang="en-US"/>
              <a:t>F</a:t>
            </a:r>
            <a:r>
              <a:rPr lang="en-US" b="0"/>
              <a:t>ifth level</a:t>
            </a:r>
            <a:endParaRPr kumimoji="0" lang="en-US" sz="1400" b="0" i="0" u="none" strike="noStrike" kern="0" cap="none" spc="0" normalizeH="0" baseline="0" noProof="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7"/>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pic>
        <p:nvPicPr>
          <p:cNvPr id="7" name="Picture 6" descr="amia-logo_color.png"/>
          <p:cNvPicPr>
            <a:picLocks noChangeAspect="1"/>
          </p:cNvPicPr>
          <p:nvPr userDrawn="1"/>
        </p:nvPicPr>
        <p:blipFill>
          <a:blip r:embed="rId12" cstate="print">
            <a:extLst>
              <a:ext uri="{28A0092B-C50C-407E-A947-70E740481C1C}">
                <a14:useLocalDpi xmlns:a14="http://schemas.microsoft.com/office/drawing/2010/main"/>
              </a:ext>
            </a:extLst>
          </a:blip>
          <a:stretch>
            <a:fillRect/>
          </a:stretch>
        </p:blipFill>
        <p:spPr>
          <a:xfrm>
            <a:off x="7475838" y="384420"/>
            <a:ext cx="1132702" cy="287299"/>
          </a:xfrm>
          <a:prstGeom prst="rect">
            <a:avLst/>
          </a:prstGeom>
        </p:spPr>
      </p:pic>
    </p:spTree>
  </p:cSld>
  <p:clrMap bg1="lt1" tx1="dk1" bg2="lt2" tx2="dk2" accent1="accent1" accent2="accent2" accent3="accent3" accent4="accent4" accent5="accent5" accent6="accent6" hlink="hlink" folHlink="folHlink"/>
  <p:sldLayoutIdLst>
    <p:sldLayoutId id="2147484515" r:id="rId1"/>
    <p:sldLayoutId id="2147484584" r:id="rId2"/>
    <p:sldLayoutId id="2147484522" r:id="rId3"/>
    <p:sldLayoutId id="2147484517" r:id="rId4"/>
    <p:sldLayoutId id="2147484518" r:id="rId5"/>
    <p:sldLayoutId id="2147484588" r:id="rId6"/>
    <p:sldLayoutId id="2147484589" r:id="rId7"/>
    <p:sldLayoutId id="2147484607" r:id="rId8"/>
    <p:sldLayoutId id="2147484608" r:id="rId9"/>
  </p:sldLayoutIdLst>
  <p:hf hdr="0" dt="0"/>
  <p:txStyles>
    <p:title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background.jpg"/>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0" y="14942"/>
            <a:ext cx="9144000" cy="5143500"/>
          </a:xfrm>
          <a:prstGeom prst="rect">
            <a:avLst/>
          </a:prstGeom>
        </p:spPr>
      </p:pic>
      <p:sp>
        <p:nvSpPr>
          <p:cNvPr id="13" name="Line 9"/>
          <p:cNvSpPr>
            <a:spLocks noChangeShapeType="1"/>
          </p:cNvSpPr>
          <p:nvPr/>
        </p:nvSpPr>
        <p:spPr bwMode="auto">
          <a:xfrm>
            <a:off x="553590" y="787019"/>
            <a:ext cx="8034356" cy="0"/>
          </a:xfrm>
          <a:prstGeom prst="line">
            <a:avLst/>
          </a:prstGeom>
          <a:noFill/>
          <a:ln w="12700" cmpd="sng">
            <a:solidFill>
              <a:schemeClr val="accent2"/>
            </a:solidFill>
            <a:round/>
            <a:headEnd/>
            <a:tailEnd/>
          </a:ln>
        </p:spPr>
        <p:txBody>
          <a:bodyPr wrap="none" anchor="ctr"/>
          <a:lstStyle/>
          <a:p>
            <a:pPr>
              <a:defRPr/>
            </a:pPr>
            <a:endParaRPr lang="en-US">
              <a:latin typeface="Arial" pitchFamily="-109" charset="0"/>
            </a:endParaRPr>
          </a:p>
        </p:txBody>
      </p:sp>
      <p:sp>
        <p:nvSpPr>
          <p:cNvPr id="1028" name="Rectangle 2"/>
          <p:cNvSpPr>
            <a:spLocks noGrp="1" noChangeArrowheads="1"/>
          </p:cNvSpPr>
          <p:nvPr>
            <p:ph type="title"/>
          </p:nvPr>
        </p:nvSpPr>
        <p:spPr bwMode="auto">
          <a:xfrm>
            <a:off x="547080" y="386220"/>
            <a:ext cx="6777732" cy="333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p>
            <a:pPr lvl="0"/>
            <a:endParaRPr lang="en-US"/>
          </a:p>
        </p:txBody>
      </p:sp>
      <p:sp>
        <p:nvSpPr>
          <p:cNvPr id="1029" name="Rectangle 3"/>
          <p:cNvSpPr>
            <a:spLocks noGrp="1" noChangeArrowheads="1"/>
          </p:cNvSpPr>
          <p:nvPr>
            <p:ph type="body" idx="1"/>
          </p:nvPr>
        </p:nvSpPr>
        <p:spPr bwMode="auto">
          <a:xfrm>
            <a:off x="547080" y="939255"/>
            <a:ext cx="8056359" cy="35709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 </a:t>
            </a:r>
          </a:p>
          <a:p>
            <a:pPr lvl="4"/>
            <a:r>
              <a:rPr lang="en-US"/>
              <a:t>F</a:t>
            </a:r>
            <a:r>
              <a:rPr lang="en-US" b="0"/>
              <a:t>ifth level</a:t>
            </a:r>
            <a:endParaRPr kumimoji="0" lang="en-US" sz="1400" b="0" i="0" u="none" strike="noStrike" kern="0" cap="none" spc="0" normalizeH="0" baseline="0" noProof="0">
              <a:ln>
                <a:noFill/>
              </a:ln>
              <a:solidFill>
                <a:srgbClr val="727274"/>
              </a:solidFill>
              <a:effectLst/>
              <a:uLnTx/>
              <a:uFillTx/>
              <a:latin typeface="+mn-lt"/>
              <a:ea typeface="ＭＳ Ｐゴシック"/>
            </a:endParaRPr>
          </a:p>
        </p:txBody>
      </p:sp>
      <p:sp>
        <p:nvSpPr>
          <p:cNvPr id="1030" name="Rectangle 6"/>
          <p:cNvSpPr>
            <a:spLocks noGrp="1" noChangeArrowheads="1"/>
          </p:cNvSpPr>
          <p:nvPr>
            <p:ph type="sldNum" sz="quarter" idx="4"/>
          </p:nvPr>
        </p:nvSpPr>
        <p:spPr bwMode="auto">
          <a:xfrm>
            <a:off x="6695891" y="4870068"/>
            <a:ext cx="1905000" cy="138499"/>
          </a:xfrm>
          <a:prstGeom prst="rect">
            <a:avLst/>
          </a:prstGeom>
          <a:noFill/>
          <a:ln w="9525">
            <a:noFill/>
            <a:miter lim="800000"/>
            <a:headEnd/>
            <a:tailEnd/>
          </a:ln>
        </p:spPr>
        <p:txBody>
          <a:bodyPr vert="horz" wrap="square" lIns="0" tIns="0" rIns="0" bIns="0" numCol="1" anchor="ctr" anchorCtr="0" compatLnSpc="1">
            <a:prstTxWarp prst="textNoShape">
              <a:avLst/>
            </a:prstTxWarp>
            <a:spAutoFit/>
          </a:bodyPr>
          <a:lstStyle>
            <a:lvl1pPr algn="r" eaLnBrk="0" hangingPunct="0">
              <a:defRPr sz="900" b="1">
                <a:solidFill>
                  <a:srgbClr val="FFFFFF"/>
                </a:solidFill>
                <a:latin typeface="Roboto Regular"/>
                <a:cs typeface="Roboto Regular"/>
              </a:defRPr>
            </a:lvl1pPr>
          </a:lstStyle>
          <a:p>
            <a:fld id="{42C32FFB-F9AE-46F0-A233-A2E628258990}" type="slidenum">
              <a:rPr lang="en-US" smtClean="0"/>
              <a:pPr/>
              <a:t>‹#›</a:t>
            </a:fld>
            <a:endParaRPr lang="en-US" sz="1000"/>
          </a:p>
        </p:txBody>
      </p:sp>
      <p:sp>
        <p:nvSpPr>
          <p:cNvPr id="8" name="Rectangle 5"/>
          <p:cNvSpPr>
            <a:spLocks noGrp="1" noChangeArrowheads="1"/>
          </p:cNvSpPr>
          <p:nvPr>
            <p:ph type="ftr" sz="quarter" idx="3"/>
          </p:nvPr>
        </p:nvSpPr>
        <p:spPr>
          <a:xfrm>
            <a:off x="546139" y="4870066"/>
            <a:ext cx="5029200" cy="103585"/>
          </a:xfrm>
          <a:prstGeom prst="rect">
            <a:avLst/>
          </a:prstGeom>
        </p:spPr>
        <p:txBody>
          <a:bodyPr vert="horz" wrap="square" lIns="0" tIns="0" rIns="0" bIns="0" numCol="1" anchor="ctr" anchorCtr="0" compatLnSpc="1">
            <a:prstTxWarp prst="textNoShape">
              <a:avLst/>
            </a:prstTxWarp>
          </a:bodyPr>
          <a:lstStyle>
            <a:lvl1pPr>
              <a:defRPr sz="900" b="1">
                <a:solidFill>
                  <a:srgbClr val="FFFFFF"/>
                </a:solidFill>
                <a:latin typeface="Roboto Regular"/>
                <a:cs typeface="Roboto Regular"/>
              </a:defRPr>
            </a:lvl1pPr>
          </a:lstStyle>
          <a:p>
            <a:r>
              <a:rPr lang="en-US"/>
              <a:t>2023 Informatics Summit    |   amia.org</a:t>
            </a:r>
          </a:p>
        </p:txBody>
      </p:sp>
      <p:pic>
        <p:nvPicPr>
          <p:cNvPr id="7" name="Picture 6" descr="amia-logo_color.png"/>
          <p:cNvPicPr>
            <a:picLocks noChangeAspect="1"/>
          </p:cNvPicPr>
          <p:nvPr userDrawn="1"/>
        </p:nvPicPr>
        <p:blipFill>
          <a:blip r:embed="rId19" cstate="screen">
            <a:extLst>
              <a:ext uri="{28A0092B-C50C-407E-A947-70E740481C1C}">
                <a14:useLocalDpi xmlns:a14="http://schemas.microsoft.com/office/drawing/2010/main"/>
              </a:ext>
            </a:extLst>
          </a:blip>
          <a:stretch>
            <a:fillRect/>
          </a:stretch>
        </p:blipFill>
        <p:spPr>
          <a:xfrm>
            <a:off x="7475838" y="384421"/>
            <a:ext cx="1132702" cy="287299"/>
          </a:xfrm>
          <a:prstGeom prst="rect">
            <a:avLst/>
          </a:prstGeom>
        </p:spPr>
      </p:pic>
    </p:spTree>
    <p:extLst>
      <p:ext uri="{BB962C8B-B14F-4D97-AF65-F5344CB8AC3E}">
        <p14:creationId xmlns:p14="http://schemas.microsoft.com/office/powerpoint/2010/main" val="3148664903"/>
      </p:ext>
    </p:extLst>
  </p:cSld>
  <p:clrMap bg1="lt1" tx1="dk1" bg2="lt2" tx2="dk2" accent1="accent1" accent2="accent2" accent3="accent3" accent4="accent4" accent5="accent5" accent6="accent6" hlink="hlink" folHlink="folHlink"/>
  <p:sldLayoutIdLst>
    <p:sldLayoutId id="2147484591" r:id="rId1"/>
    <p:sldLayoutId id="2147484592" r:id="rId2"/>
    <p:sldLayoutId id="2147484593" r:id="rId3"/>
    <p:sldLayoutId id="2147484594" r:id="rId4"/>
    <p:sldLayoutId id="2147484595" r:id="rId5"/>
    <p:sldLayoutId id="2147484596" r:id="rId6"/>
    <p:sldLayoutId id="2147484597" r:id="rId7"/>
    <p:sldLayoutId id="2147484598" r:id="rId8"/>
    <p:sldLayoutId id="2147484599" r:id="rId9"/>
    <p:sldLayoutId id="2147484600" r:id="rId10"/>
    <p:sldLayoutId id="2147484601" r:id="rId11"/>
    <p:sldLayoutId id="2147484602" r:id="rId12"/>
    <p:sldLayoutId id="2147484603" r:id="rId13"/>
    <p:sldLayoutId id="2147484604" r:id="rId14"/>
    <p:sldLayoutId id="2147484605" r:id="rId15"/>
    <p:sldLayoutId id="2147484606" r:id="rId16"/>
  </p:sldLayoutIdLst>
  <p:hf hdr="0" dt="0"/>
  <p:txStyles>
    <p:titleStyle>
      <a:lvl1pPr algn="l" rtl="0" eaLnBrk="1" fontAlgn="base" hangingPunct="1">
        <a:lnSpc>
          <a:spcPct val="80000"/>
        </a:lnSpc>
        <a:spcBef>
          <a:spcPct val="0"/>
        </a:spcBef>
        <a:spcAft>
          <a:spcPct val="0"/>
        </a:spcAft>
        <a:defRPr sz="2600" b="1" i="0">
          <a:solidFill>
            <a:schemeClr val="accent1"/>
          </a:solidFill>
          <a:latin typeface="Roboto Regular"/>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p:titleStyle>
    <p:bodyStyle>
      <a:lvl1pPr marL="0" indent="0" algn="l" rtl="0" eaLnBrk="1" fontAlgn="base" hangingPunct="1">
        <a:spcBef>
          <a:spcPts val="1200"/>
        </a:spcBef>
        <a:spcAft>
          <a:spcPct val="0"/>
        </a:spcAft>
        <a:defRPr sz="1800">
          <a:solidFill>
            <a:schemeClr val="tx1"/>
          </a:solidFill>
          <a:latin typeface="Roboto Regular"/>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5BC7A82-762C-5844-A338-A9A4BB6C5368}" type="datetimeFigureOut">
              <a:rPr lang="en-US" smtClean="0"/>
              <a:t>3/16/2023</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0503CA06-17D8-0D42-8A67-8265F2B9B4CE}" type="slidenum">
              <a:rPr lang="en-AU" smtClean="0"/>
              <a:t>‹#›</a:t>
            </a:fld>
            <a:endParaRPr lang="en-AU"/>
          </a:p>
        </p:txBody>
      </p:sp>
    </p:spTree>
    <p:extLst>
      <p:ext uri="{BB962C8B-B14F-4D97-AF65-F5344CB8AC3E}">
        <p14:creationId xmlns:p14="http://schemas.microsoft.com/office/powerpoint/2010/main" val="3039684303"/>
      </p:ext>
    </p:extLst>
  </p:cSld>
  <p:clrMap bg1="lt1" tx1="dk1" bg2="lt2" tx2="dk2" accent1="accent1" accent2="accent2" accent3="accent3" accent4="accent4" accent5="accent5" accent6="accent6" hlink="hlink" folHlink="folHlink"/>
  <p:sldLayoutIdLst>
    <p:sldLayoutId id="2147484610" r:id="rId1"/>
    <p:sldLayoutId id="2147484611" r:id="rId2"/>
    <p:sldLayoutId id="2147484612" r:id="rId3"/>
    <p:sldLayoutId id="2147484613" r:id="rId4"/>
    <p:sldLayoutId id="2147484614" r:id="rId5"/>
    <p:sldLayoutId id="2147484615" r:id="rId6"/>
    <p:sldLayoutId id="2147484616" r:id="rId7"/>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16.xml"/><Relationship Id="rId7" Type="http://schemas.openxmlformats.org/officeDocument/2006/relationships/notesSlide" Target="../notesSlides/notesSlide101.xml"/><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slideLayout" Target="../slideLayouts/slideLayout9.xml"/><Relationship Id="rId5" Type="http://schemas.openxmlformats.org/officeDocument/2006/relationships/tags" Target="../tags/tag18.xml"/><Relationship Id="rId10" Type="http://schemas.openxmlformats.org/officeDocument/2006/relationships/image" Target="../media/image132.png"/><Relationship Id="rId4" Type="http://schemas.openxmlformats.org/officeDocument/2006/relationships/tags" Target="../tags/tag17.xml"/><Relationship Id="rId9" Type="http://schemas.openxmlformats.org/officeDocument/2006/relationships/image" Target="../media/image131.png"/></Relationships>
</file>

<file path=ppt/slides/_rels/slide10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8" Type="http://schemas.openxmlformats.org/officeDocument/2006/relationships/image" Target="../media/image137.svg"/><Relationship Id="rId3" Type="http://schemas.openxmlformats.org/officeDocument/2006/relationships/hyperlink" Target="https://pixabay.com/?utm_source=link-attribution&amp;utm_medium=referral&amp;utm_campaign=image&amp;utm_content=3501528" TargetMode="External"/><Relationship Id="rId7" Type="http://schemas.openxmlformats.org/officeDocument/2006/relationships/image" Target="../media/image136.png"/><Relationship Id="rId2" Type="http://schemas.openxmlformats.org/officeDocument/2006/relationships/notesSlide" Target="../notesSlides/notesSlide103.xml"/><Relationship Id="rId1" Type="http://schemas.openxmlformats.org/officeDocument/2006/relationships/slideLayout" Target="../slideLayouts/slideLayout3.xml"/><Relationship Id="rId6" Type="http://schemas.openxmlformats.org/officeDocument/2006/relationships/image" Target="../media/image137.png"/><Relationship Id="rId5" Type="http://schemas.openxmlformats.org/officeDocument/2006/relationships/image" Target="../media/image135.png"/><Relationship Id="rId4" Type="http://schemas.openxmlformats.org/officeDocument/2006/relationships/image" Target="../media/image134.tiff"/></Relationships>
</file>

<file path=ppt/slides/_rels/slide10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04.xml"/><Relationship Id="rId1" Type="http://schemas.openxmlformats.org/officeDocument/2006/relationships/slideLayout" Target="../slideLayouts/slideLayout3.xml"/><Relationship Id="rId5" Type="http://schemas.openxmlformats.org/officeDocument/2006/relationships/image" Target="../media/image140.png"/><Relationship Id="rId4" Type="http://schemas.openxmlformats.org/officeDocument/2006/relationships/image" Target="../media/image139.png"/></Relationships>
</file>

<file path=ppt/slides/_rels/slide105.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06.xml"/><Relationship Id="rId1" Type="http://schemas.openxmlformats.org/officeDocument/2006/relationships/slideLayout" Target="../slideLayouts/slideLayout3.xml"/><Relationship Id="rId4" Type="http://schemas.openxmlformats.org/officeDocument/2006/relationships/image" Target="../media/image143.png"/></Relationships>
</file>

<file path=ppt/slides/_rels/slide107.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109.xml"/><Relationship Id="rId1" Type="http://schemas.openxmlformats.org/officeDocument/2006/relationships/slideLayout" Target="../slideLayouts/slideLayout31.xml"/><Relationship Id="rId4" Type="http://schemas.openxmlformats.org/officeDocument/2006/relationships/image" Target="../media/image147.png"/></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10.xml"/><Relationship Id="rId1" Type="http://schemas.openxmlformats.org/officeDocument/2006/relationships/slideLayout" Target="../slideLayouts/slideLayout3.xml"/><Relationship Id="rId4" Type="http://schemas.openxmlformats.org/officeDocument/2006/relationships/image" Target="../media/image149.png"/></Relationships>
</file>

<file path=ppt/slides/_rels/slide11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1.xml"/><Relationship Id="rId1" Type="http://schemas.openxmlformats.org/officeDocument/2006/relationships/slideLayout" Target="../slideLayouts/slideLayout3.xml"/><Relationship Id="rId5" Type="http://schemas.microsoft.com/office/2007/relationships/hdphoto" Target="../media/hdphoto1.wdp"/><Relationship Id="rId4" Type="http://schemas.openxmlformats.org/officeDocument/2006/relationships/image" Target="../media/image151.png"/></Relationships>
</file>

<file path=ppt/slides/_rels/slide112.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112.xml"/><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11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13.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14.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1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17.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18.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1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2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20.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21.xml"/><Relationship Id="rId7" Type="http://schemas.openxmlformats.org/officeDocument/2006/relationships/notesSlide" Target="../notesSlides/notesSlide1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slideLayout" Target="../slideLayouts/slideLayout9.xml"/><Relationship Id="rId5" Type="http://schemas.openxmlformats.org/officeDocument/2006/relationships/tags" Target="../tags/tag23.xml"/><Relationship Id="rId10" Type="http://schemas.openxmlformats.org/officeDocument/2006/relationships/image" Target="../media/image160.png"/><Relationship Id="rId4" Type="http://schemas.openxmlformats.org/officeDocument/2006/relationships/tags" Target="../tags/tag22.xml"/><Relationship Id="rId9" Type="http://schemas.openxmlformats.org/officeDocument/2006/relationships/image" Target="../media/image25.png"/></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22.xml"/><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6.emf"/></Relationships>
</file>

<file path=ppt/slides/_rels/slide16.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8.emf"/></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48.svg"/></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9.xml"/><Relationship Id="rId7" Type="http://schemas.openxmlformats.org/officeDocument/2006/relationships/notesSlide" Target="../notesSlides/notesSlide2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Layout" Target="../slideLayouts/slideLayout9.xml"/><Relationship Id="rId11" Type="http://schemas.openxmlformats.org/officeDocument/2006/relationships/image" Target="../media/image54.png"/><Relationship Id="rId5" Type="http://schemas.openxmlformats.org/officeDocument/2006/relationships/tags" Target="../tags/tag11.xml"/><Relationship Id="rId10" Type="http://schemas.openxmlformats.org/officeDocument/2006/relationships/image" Target="../media/image53.png"/><Relationship Id="rId4" Type="http://schemas.openxmlformats.org/officeDocument/2006/relationships/tags" Target="../tags/tag10.xml"/><Relationship Id="rId9"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tags" Target="../tags/tag4.xml"/><Relationship Id="rId7" Type="http://schemas.openxmlformats.org/officeDocument/2006/relationships/notesSlide" Target="../notesSlides/notesSlide4.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9.xml"/><Relationship Id="rId5" Type="http://schemas.openxmlformats.org/officeDocument/2006/relationships/tags" Target="../tags/tag6.xml"/><Relationship Id="rId10" Type="http://schemas.openxmlformats.org/officeDocument/2006/relationships/image" Target="../media/image26.png"/><Relationship Id="rId4" Type="http://schemas.openxmlformats.org/officeDocument/2006/relationships/tags" Target="../tags/tag5.xml"/><Relationship Id="rId9" Type="http://schemas.openxmlformats.org/officeDocument/2006/relationships/image" Target="../media/image2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70.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8.xml"/><Relationship Id="rId1" Type="http://schemas.openxmlformats.org/officeDocument/2006/relationships/tags" Target="../tags/tag12.xml"/><Relationship Id="rId6" Type="http://schemas.openxmlformats.org/officeDocument/2006/relationships/hyperlink" Target="https://github.com/Rush-SubstanceUse-AILab/SMART-AI" TargetMode="External"/><Relationship Id="rId5" Type="http://schemas.openxmlformats.org/officeDocument/2006/relationships/image" Target="../media/image79.png"/><Relationship Id="rId4" Type="http://schemas.openxmlformats.org/officeDocument/2006/relationships/image" Target="../media/image78.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8.xml"/><Relationship Id="rId1" Type="http://schemas.openxmlformats.org/officeDocument/2006/relationships/tags" Target="../tags/tag13.xml"/><Relationship Id="rId4" Type="http://schemas.openxmlformats.org/officeDocument/2006/relationships/image" Target="../media/image8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0.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7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3.xml"/><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74.xml.rels><?xml version="1.0" encoding="UTF-8" standalone="yes"?>
<Relationships xmlns="http://schemas.openxmlformats.org/package/2006/relationships"><Relationship Id="rId8" Type="http://schemas.openxmlformats.org/officeDocument/2006/relationships/image" Target="../media/image100.png"/><Relationship Id="rId3" Type="http://schemas.microsoft.com/office/2007/relationships/media" Target="../media/media2.mp4"/><Relationship Id="rId7" Type="http://schemas.openxmlformats.org/officeDocument/2006/relationships/image" Target="../media/image99.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74.xml"/><Relationship Id="rId5" Type="http://schemas.openxmlformats.org/officeDocument/2006/relationships/slideLayout" Target="../slideLayouts/slideLayout3.xml"/><Relationship Id="rId4" Type="http://schemas.openxmlformats.org/officeDocument/2006/relationships/video" Target="../media/media2.mp4"/></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8.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111.emf"/><Relationship Id="rId2" Type="http://schemas.openxmlformats.org/officeDocument/2006/relationships/notesSlide" Target="../notesSlides/notesSlide86.xml"/><Relationship Id="rId1" Type="http://schemas.openxmlformats.org/officeDocument/2006/relationships/slideLayout" Target="../slideLayouts/slideLayout3.xml"/><Relationship Id="rId4" Type="http://schemas.openxmlformats.org/officeDocument/2006/relationships/image" Target="../media/image112.tiff"/></Relationships>
</file>

<file path=ppt/slides/_rels/slide8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7.xml"/><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22.png"/><Relationship Id="rId7" Type="http://schemas.openxmlformats.org/officeDocument/2006/relationships/diagramColors" Target="../diagrams/colors1.xml"/><Relationship Id="rId2" Type="http://schemas.openxmlformats.org/officeDocument/2006/relationships/notesSlide" Target="../notesSlides/notesSlide98.xml"/><Relationship Id="rId1" Type="http://schemas.openxmlformats.org/officeDocument/2006/relationships/slideLayout" Target="../slideLayouts/slideLayout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99.xml"/><Relationship Id="rId1" Type="http://schemas.openxmlformats.org/officeDocument/2006/relationships/slideLayout" Target="../slideLayouts/slideLayout3.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1A10BCE-D490-8D43-98BC-26011DDD8721}"/>
              </a:ext>
            </a:extLst>
          </p:cNvPr>
          <p:cNvSpPr>
            <a:spLocks noGrp="1"/>
          </p:cNvSpPr>
          <p:nvPr>
            <p:ph type="subTitle" idx="1"/>
          </p:nvPr>
        </p:nvSpPr>
        <p:spPr>
          <a:xfrm>
            <a:off x="1077309" y="1770094"/>
            <a:ext cx="7315201" cy="2421176"/>
          </a:xfrm>
        </p:spPr>
        <p:txBody>
          <a:bodyPr/>
          <a:lstStyle/>
          <a:p>
            <a:r>
              <a:rPr lang="en-US" sz="2000" dirty="0"/>
              <a:t>Yuan Luo, PhD, FAMIA	</a:t>
            </a:r>
          </a:p>
          <a:p>
            <a:pPr lvl="1"/>
            <a:r>
              <a:rPr lang="en-US" sz="1600" dirty="0">
                <a:solidFill>
                  <a:schemeClr val="tx1"/>
                </a:solidFill>
              </a:rPr>
              <a:t>Northwestern University Feinberg School of Medicine</a:t>
            </a:r>
          </a:p>
          <a:p>
            <a:pPr lvl="1"/>
            <a:r>
              <a:rPr lang="en-US" sz="1600" dirty="0">
                <a:solidFill>
                  <a:schemeClr val="tx1"/>
                </a:solidFill>
              </a:rPr>
              <a:t>@yuanhypnosluo</a:t>
            </a:r>
          </a:p>
          <a:p>
            <a:r>
              <a:rPr lang="en-US" sz="2000" dirty="0" err="1"/>
              <a:t>Hongfang</a:t>
            </a:r>
            <a:r>
              <a:rPr lang="en-US" sz="2000" dirty="0"/>
              <a:t> Liu, PhD, FACMI	</a:t>
            </a:r>
          </a:p>
          <a:p>
            <a:pPr lvl="1"/>
            <a:r>
              <a:rPr lang="en-US" sz="1600" dirty="0">
                <a:solidFill>
                  <a:schemeClr val="tx1"/>
                </a:solidFill>
              </a:rPr>
              <a:t>Mayo Clinic</a:t>
            </a:r>
          </a:p>
          <a:p>
            <a:pPr lvl="1"/>
            <a:r>
              <a:rPr lang="en-US" sz="1600" dirty="0">
                <a:solidFill>
                  <a:schemeClr val="tx1"/>
                </a:solidFill>
              </a:rPr>
              <a:t>@hongfangliu</a:t>
            </a:r>
            <a:endParaRPr lang="en-US" sz="1600" dirty="0">
              <a:solidFill>
                <a:schemeClr val="tx1"/>
              </a:solidFill>
              <a:highlight>
                <a:srgbClr val="FFFF00"/>
              </a:highlight>
            </a:endParaRPr>
          </a:p>
          <a:p>
            <a:pPr lvl="1"/>
            <a:r>
              <a:rPr lang="en-US" sz="1600">
                <a:solidFill>
                  <a:schemeClr val="tx1"/>
                </a:solidFill>
              </a:rPr>
              <a:t>#IS23</a:t>
            </a:r>
          </a:p>
          <a:p>
            <a:endParaRPr lang="en-US" sz="1200" dirty="0"/>
          </a:p>
        </p:txBody>
      </p:sp>
      <p:sp>
        <p:nvSpPr>
          <p:cNvPr id="5" name="Text Placeholder 4">
            <a:extLst>
              <a:ext uri="{FF2B5EF4-FFF2-40B4-BE49-F238E27FC236}">
                <a16:creationId xmlns:a16="http://schemas.microsoft.com/office/drawing/2014/main" id="{D95F18BA-2797-3349-948B-001C06C115A3}"/>
              </a:ext>
            </a:extLst>
          </p:cNvPr>
          <p:cNvSpPr>
            <a:spLocks noGrp="1"/>
          </p:cNvSpPr>
          <p:nvPr>
            <p:ph type="body" sz="quarter" idx="10"/>
          </p:nvPr>
        </p:nvSpPr>
        <p:spPr>
          <a:xfrm>
            <a:off x="553591" y="1249653"/>
            <a:ext cx="7060189" cy="440468"/>
          </a:xfrm>
        </p:spPr>
        <p:txBody>
          <a:bodyPr/>
          <a:lstStyle/>
          <a:p>
            <a:pPr algn="ctr"/>
            <a:endParaRPr lang="en-US"/>
          </a:p>
          <a:p>
            <a:pPr algn="ctr"/>
            <a:r>
              <a:rPr lang="en-US" sz="2400"/>
              <a:t>Inaugural Artificial Intelligence and Data Science Year in Review</a:t>
            </a:r>
          </a:p>
        </p:txBody>
      </p:sp>
    </p:spTree>
    <p:extLst>
      <p:ext uri="{BB962C8B-B14F-4D97-AF65-F5344CB8AC3E}">
        <p14:creationId xmlns:p14="http://schemas.microsoft.com/office/powerpoint/2010/main" val="187789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89270-20EA-BD79-6BBA-5D6C3C80D820}"/>
              </a:ext>
            </a:extLst>
          </p:cNvPr>
          <p:cNvSpPr>
            <a:spLocks noGrp="1"/>
          </p:cNvSpPr>
          <p:nvPr>
            <p:ph type="title"/>
          </p:nvPr>
        </p:nvSpPr>
        <p:spPr>
          <a:xfrm>
            <a:off x="547730" y="501038"/>
            <a:ext cx="6783946" cy="221599"/>
          </a:xfrm>
        </p:spPr>
        <p:txBody>
          <a:bodyPr/>
          <a:lstStyle/>
          <a:p>
            <a:r>
              <a:rPr lang="en-US" sz="1800"/>
              <a:t>Supporting rural public health to address health disparities</a:t>
            </a:r>
          </a:p>
        </p:txBody>
      </p:sp>
      <p:sp>
        <p:nvSpPr>
          <p:cNvPr id="3" name="Content Placeholder 2">
            <a:extLst>
              <a:ext uri="{FF2B5EF4-FFF2-40B4-BE49-F238E27FC236}">
                <a16:creationId xmlns:a16="http://schemas.microsoft.com/office/drawing/2014/main" id="{8CD1880D-476E-3AB7-5244-A279C08FA8ED}"/>
              </a:ext>
            </a:extLst>
          </p:cNvPr>
          <p:cNvSpPr>
            <a:spLocks noGrp="1"/>
          </p:cNvSpPr>
          <p:nvPr>
            <p:ph sz="quarter" idx="12"/>
          </p:nvPr>
        </p:nvSpPr>
        <p:spPr>
          <a:xfrm>
            <a:off x="3431407" y="2006867"/>
            <a:ext cx="5172028" cy="2503349"/>
          </a:xfrm>
        </p:spPr>
        <p:txBody>
          <a:bodyPr/>
          <a:lstStyle/>
          <a:p>
            <a:r>
              <a:rPr lang="en-US" b="0" i="0">
                <a:solidFill>
                  <a:srgbClr val="2E2E2E"/>
                </a:solidFill>
                <a:effectLst/>
                <a:latin typeface="ElsevierGulliver"/>
              </a:rPr>
              <a:t>Lesson learned example:</a:t>
            </a:r>
          </a:p>
          <a:p>
            <a:r>
              <a:rPr lang="en-US" b="0" i="0">
                <a:solidFill>
                  <a:srgbClr val="2E2E2E"/>
                </a:solidFill>
                <a:effectLst/>
                <a:latin typeface="ElsevierGulliver"/>
              </a:rPr>
              <a:t>During usability testing of the alpha SHARE-NW website, participants had trouble finding (a) the </a:t>
            </a:r>
            <a:r>
              <a:rPr lang="en-US" b="1" i="0">
                <a:solidFill>
                  <a:srgbClr val="2E2E2E"/>
                </a:solidFill>
                <a:effectLst/>
                <a:latin typeface="ElsevierGulliver"/>
              </a:rPr>
              <a:t>sort</a:t>
            </a:r>
            <a:r>
              <a:rPr lang="en-US" b="0" i="0">
                <a:solidFill>
                  <a:srgbClr val="2E2E2E"/>
                </a:solidFill>
                <a:effectLst/>
                <a:latin typeface="ElsevierGulliver"/>
              </a:rPr>
              <a:t> function in the Tableau dashboard and (b) </a:t>
            </a:r>
            <a:r>
              <a:rPr lang="en-US" b="1" i="0">
                <a:solidFill>
                  <a:srgbClr val="2E2E2E"/>
                </a:solidFill>
                <a:effectLst/>
                <a:latin typeface="ElsevierGulliver"/>
              </a:rPr>
              <a:t>the share and</a:t>
            </a:r>
            <a:r>
              <a:rPr lang="en-US" b="0" i="0">
                <a:solidFill>
                  <a:srgbClr val="2E2E2E"/>
                </a:solidFill>
                <a:effectLst/>
                <a:latin typeface="ElsevierGulliver"/>
              </a:rPr>
              <a:t> (c) </a:t>
            </a:r>
            <a:r>
              <a:rPr lang="en-US" b="1" i="0">
                <a:solidFill>
                  <a:srgbClr val="2E2E2E"/>
                </a:solidFill>
                <a:effectLst/>
                <a:latin typeface="ElsevierGulliver"/>
              </a:rPr>
              <a:t>download</a:t>
            </a:r>
            <a:r>
              <a:rPr lang="en-US" b="0" i="0">
                <a:solidFill>
                  <a:srgbClr val="2E2E2E"/>
                </a:solidFill>
                <a:effectLst/>
                <a:latin typeface="ElsevierGulliver"/>
              </a:rPr>
              <a:t> buttons.</a:t>
            </a:r>
            <a:endParaRPr lang="en-US"/>
          </a:p>
        </p:txBody>
      </p:sp>
      <p:sp>
        <p:nvSpPr>
          <p:cNvPr id="4" name="Slide Number Placeholder 3">
            <a:extLst>
              <a:ext uri="{FF2B5EF4-FFF2-40B4-BE49-F238E27FC236}">
                <a16:creationId xmlns:a16="http://schemas.microsoft.com/office/drawing/2014/main" id="{B2C65610-E478-657B-03C4-E0C0370CB6D3}"/>
              </a:ext>
            </a:extLst>
          </p:cNvPr>
          <p:cNvSpPr>
            <a:spLocks noGrp="1"/>
          </p:cNvSpPr>
          <p:nvPr>
            <p:ph type="sldNum" sz="quarter" idx="4"/>
          </p:nvPr>
        </p:nvSpPr>
        <p:spPr/>
        <p:txBody>
          <a:bodyPr/>
          <a:lstStyle/>
          <a:p>
            <a:fld id="{42C32FFB-F9AE-46F0-A233-A2E628258990}" type="slidenum">
              <a:rPr lang="en-US" smtClean="0"/>
              <a:pPr/>
              <a:t>10</a:t>
            </a:fld>
            <a:endParaRPr lang="en-US" sz="1000"/>
          </a:p>
        </p:txBody>
      </p:sp>
      <p:sp>
        <p:nvSpPr>
          <p:cNvPr id="5" name="Footer Placeholder 4">
            <a:extLst>
              <a:ext uri="{FF2B5EF4-FFF2-40B4-BE49-F238E27FC236}">
                <a16:creationId xmlns:a16="http://schemas.microsoft.com/office/drawing/2014/main" id="{FF7A680E-2146-62F3-F9C6-ED03476A1FDF}"/>
              </a:ext>
            </a:extLst>
          </p:cNvPr>
          <p:cNvSpPr>
            <a:spLocks noGrp="1"/>
          </p:cNvSpPr>
          <p:nvPr>
            <p:ph type="ftr" sz="quarter" idx="3"/>
          </p:nvPr>
        </p:nvSpPr>
        <p:spPr/>
        <p:txBody>
          <a:bodyPr/>
          <a:lstStyle/>
          <a:p>
            <a:r>
              <a:rPr lang="en-US"/>
              <a:t>2023 Informatics Summit    |   amia.org</a:t>
            </a:r>
          </a:p>
        </p:txBody>
      </p:sp>
      <p:pic>
        <p:nvPicPr>
          <p:cNvPr id="12290" name="Picture 2">
            <a:extLst>
              <a:ext uri="{FF2B5EF4-FFF2-40B4-BE49-F238E27FC236}">
                <a16:creationId xmlns:a16="http://schemas.microsoft.com/office/drawing/2014/main" id="{927FC5CD-C2A1-CD83-5E06-394144266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304" y="871784"/>
            <a:ext cx="2648785" cy="3770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28484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EE7C3F-4E8F-6D11-531C-6F47F482DD14}"/>
              </a:ext>
            </a:extLst>
          </p:cNvPr>
          <p:cNvSpPr>
            <a:spLocks noGrp="1"/>
          </p:cNvSpPr>
          <p:nvPr>
            <p:ph type="title"/>
          </p:nvPr>
        </p:nvSpPr>
        <p:spPr>
          <a:xfrm>
            <a:off x="914400" y="1828800"/>
            <a:ext cx="6783946" cy="344710"/>
          </a:xfrm>
        </p:spPr>
        <p:txBody>
          <a:bodyPr/>
          <a:lstStyle/>
          <a:p>
            <a:r>
              <a:rPr lang="en-US" sz="2800"/>
              <a:t>Evaluation and Implementation</a:t>
            </a:r>
          </a:p>
        </p:txBody>
      </p:sp>
      <p:sp>
        <p:nvSpPr>
          <p:cNvPr id="4" name="Slide Number Placeholder 3">
            <a:extLst>
              <a:ext uri="{FF2B5EF4-FFF2-40B4-BE49-F238E27FC236}">
                <a16:creationId xmlns:a16="http://schemas.microsoft.com/office/drawing/2014/main" id="{3D5D26C7-8814-C77D-D9EC-C4DDF76BC23B}"/>
              </a:ext>
            </a:extLst>
          </p:cNvPr>
          <p:cNvSpPr>
            <a:spLocks noGrp="1"/>
          </p:cNvSpPr>
          <p:nvPr>
            <p:ph type="sldNum" sz="quarter" idx="4"/>
          </p:nvPr>
        </p:nvSpPr>
        <p:spPr/>
        <p:txBody>
          <a:bodyPr/>
          <a:lstStyle/>
          <a:p>
            <a:fld id="{42C32FFB-F9AE-46F0-A233-A2E628258990}" type="slidenum">
              <a:rPr lang="en-US" smtClean="0"/>
              <a:pPr/>
              <a:t>100</a:t>
            </a:fld>
            <a:endParaRPr lang="en-US" sz="1000"/>
          </a:p>
        </p:txBody>
      </p:sp>
      <p:sp>
        <p:nvSpPr>
          <p:cNvPr id="5" name="Footer Placeholder 4">
            <a:extLst>
              <a:ext uri="{FF2B5EF4-FFF2-40B4-BE49-F238E27FC236}">
                <a16:creationId xmlns:a16="http://schemas.microsoft.com/office/drawing/2014/main" id="{58109167-1E4C-3E7E-A5BE-049BE16E9D5A}"/>
              </a:ext>
            </a:extLst>
          </p:cNvPr>
          <p:cNvSpPr>
            <a:spLocks noGrp="1"/>
          </p:cNvSpPr>
          <p:nvPr>
            <p:ph type="ftr" sz="quarter" idx="3"/>
          </p:nvPr>
        </p:nvSpPr>
        <p:spPr/>
        <p:txBody>
          <a:bodyPr/>
          <a:lstStyle/>
          <a:p>
            <a:r>
              <a:rPr lang="en-US"/>
              <a:t>2023 Informatics Summit  |   amia.org</a:t>
            </a:r>
          </a:p>
        </p:txBody>
      </p:sp>
    </p:spTree>
    <p:extLst>
      <p:ext uri="{BB962C8B-B14F-4D97-AF65-F5344CB8AC3E}">
        <p14:creationId xmlns:p14="http://schemas.microsoft.com/office/powerpoint/2010/main" val="10208207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39B0BA-3527-9F6E-E267-63AFE6A78CD3}"/>
              </a:ext>
            </a:extLst>
          </p:cNvPr>
          <p:cNvSpPr>
            <a:spLocks noGrp="1"/>
          </p:cNvSpPr>
          <p:nvPr>
            <p:ph type="sldNum" sz="quarter" idx="10"/>
          </p:nvPr>
        </p:nvSpPr>
        <p:spPr/>
        <p:txBody>
          <a:bodyPr/>
          <a:lstStyle/>
          <a:p>
            <a:fld id="{42C32FFB-F9AE-46F0-A233-A2E628258990}" type="slidenum">
              <a:rPr lang="en-US" smtClean="0"/>
              <a:pPr/>
              <a:t>101</a:t>
            </a:fld>
            <a:endParaRPr lang="en-US" sz="1000"/>
          </a:p>
        </p:txBody>
      </p:sp>
      <p:sp>
        <p:nvSpPr>
          <p:cNvPr id="3" name="Footer Placeholder 2">
            <a:extLst>
              <a:ext uri="{FF2B5EF4-FFF2-40B4-BE49-F238E27FC236}">
                <a16:creationId xmlns:a16="http://schemas.microsoft.com/office/drawing/2014/main" id="{F1DAFCC1-4615-B1C1-BEBD-DB22335E3F8E}"/>
              </a:ext>
            </a:extLst>
          </p:cNvPr>
          <p:cNvSpPr>
            <a:spLocks noGrp="1"/>
          </p:cNvSpPr>
          <p:nvPr>
            <p:ph type="ftr" sz="quarter" idx="11"/>
          </p:nvPr>
        </p:nvSpPr>
        <p:spPr/>
        <p:txBody>
          <a:bodyPr/>
          <a:lstStyle/>
          <a:p>
            <a:r>
              <a:rPr lang="en-US"/>
              <a:t>2023 Informatics Summit    |   amia.org</a:t>
            </a:r>
          </a:p>
        </p:txBody>
      </p:sp>
      <p:pic>
        <p:nvPicPr>
          <p:cNvPr id="5" name="Picture 4">
            <a:extLst>
              <a:ext uri="{FF2B5EF4-FFF2-40B4-BE49-F238E27FC236}">
                <a16:creationId xmlns:a16="http://schemas.microsoft.com/office/drawing/2014/main" id="{2D03AABC-20C9-3C1B-1797-2D527123C91E}"/>
              </a:ext>
            </a:extLst>
          </p:cNvPr>
          <p:cNvPicPr>
            <a:picLocks/>
          </p:cNvPicPr>
          <p:nvPr>
            <p:custDataLst>
              <p:tags r:id="rId2"/>
            </p:custDataLst>
          </p:nvPr>
        </p:nvPicPr>
        <p:blipFill>
          <a:blip r:embed="rId8"/>
          <a:stretch>
            <a:fillRect/>
          </a:stretch>
        </p:blipFill>
        <p:spPr>
          <a:xfrm>
            <a:off x="508000" y="391501"/>
            <a:ext cx="914400" cy="382594"/>
          </a:xfrm>
          <a:prstGeom prst="rect">
            <a:avLst/>
          </a:prstGeom>
        </p:spPr>
      </p:pic>
      <p:pic>
        <p:nvPicPr>
          <p:cNvPr id="7" name="Picture 6">
            <a:extLst>
              <a:ext uri="{FF2B5EF4-FFF2-40B4-BE49-F238E27FC236}">
                <a16:creationId xmlns:a16="http://schemas.microsoft.com/office/drawing/2014/main" id="{1705FD03-8ACE-F8A1-3852-47848995BB34}"/>
              </a:ext>
            </a:extLst>
          </p:cNvPr>
          <p:cNvPicPr>
            <a:picLocks/>
          </p:cNvPicPr>
          <p:nvPr>
            <p:custDataLst>
              <p:tags r:id="rId3"/>
            </p:custDataLst>
          </p:nvPr>
        </p:nvPicPr>
        <p:blipFill>
          <a:blip r:embed="rId9"/>
          <a:stretch>
            <a:fillRect/>
          </a:stretch>
        </p:blipFill>
        <p:spPr>
          <a:xfrm>
            <a:off x="107308" y="1079570"/>
            <a:ext cx="1828800" cy="1828800"/>
          </a:xfrm>
          <a:prstGeom prst="rect">
            <a:avLst/>
          </a:prstGeom>
        </p:spPr>
      </p:pic>
      <p:sp>
        <p:nvSpPr>
          <p:cNvPr id="8" name="Rectangle 7">
            <a:extLst>
              <a:ext uri="{FF2B5EF4-FFF2-40B4-BE49-F238E27FC236}">
                <a16:creationId xmlns:a16="http://schemas.microsoft.com/office/drawing/2014/main" id="{3B5B9BDA-ED63-9E1C-C6C9-1EC373DE298B}"/>
              </a:ext>
            </a:extLst>
          </p:cNvPr>
          <p:cNvSpPr/>
          <p:nvPr>
            <p:custDataLst>
              <p:tags r:id="rId4"/>
            </p:custDataLst>
          </p:nvPr>
        </p:nvSpPr>
        <p:spPr>
          <a:xfrm>
            <a:off x="2552739" y="71449"/>
            <a:ext cx="6045200" cy="1285875"/>
          </a:xfrm>
          <a:prstGeom prst="rect">
            <a:avLst/>
          </a:prstGeom>
          <a:noFill/>
          <a:ln>
            <a:noFill/>
          </a:ln>
          <a:effectLst/>
          <a:scene3d>
            <a:camera prst="orthographicFront">
              <a:rot lat="0" lon="0" rev="0"/>
            </a:camera>
            <a:lightRig rig="threePt" dir="t">
              <a:rot lat="0" lon="0" rev="1200000"/>
            </a:lightRig>
          </a:scene3d>
          <a:sp3d/>
          <a:extLst>
            <a:ext uri="{909E8E84-426E-40DD-AFC4-6F175D3DCCD1}">
              <a14:hiddenFill xmlns:a14="http://schemas.microsoft.com/office/drawing/2010/main">
                <a:solidFill>
                  <a:schemeClr val="accent1"/>
                </a:solidFill>
              </a14:hiddenFill>
            </a:ext>
          </a:extLst>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r>
              <a:rPr lang="en-US" sz="2800" b="1" dirty="0">
                <a:solidFill>
                  <a:srgbClr val="5B5B5B"/>
                </a:solidFill>
                <a:latin typeface="Roboto Regular"/>
                <a:cs typeface="Roboto Regular"/>
              </a:rPr>
              <a:t>Using one keyword, describe the top consideration in evaluation and implementation of AI models at point of care?</a:t>
            </a:r>
          </a:p>
        </p:txBody>
      </p:sp>
      <p:sp>
        <p:nvSpPr>
          <p:cNvPr id="9" name="Rectangle 8">
            <a:extLst>
              <a:ext uri="{FF2B5EF4-FFF2-40B4-BE49-F238E27FC236}">
                <a16:creationId xmlns:a16="http://schemas.microsoft.com/office/drawing/2014/main" id="{FA9ADCE6-B739-1FE0-C805-78E712388489}"/>
              </a:ext>
            </a:extLst>
          </p:cNvPr>
          <p:cNvSpPr/>
          <p:nvPr>
            <p:custDataLst>
              <p:tags r:id="rId5"/>
            </p:custDataLst>
          </p:nvPr>
        </p:nvSpPr>
        <p:spPr>
          <a:xfrm>
            <a:off x="2590800" y="4381500"/>
            <a:ext cx="6299200" cy="382594"/>
          </a:xfrm>
          <a:prstGeom prst="rect">
            <a:avLst/>
          </a:prstGeom>
          <a:noFill/>
          <a:ln>
            <a:noFill/>
          </a:ln>
          <a:effectLst/>
          <a:scene3d>
            <a:camera prst="orthographicFront">
              <a:rot lat="0" lon="0" rev="0"/>
            </a:camera>
            <a:lightRig rig="threePt" dir="t">
              <a:rot lat="0" lon="0" rev="1200000"/>
            </a:lightRig>
          </a:scene3d>
          <a:sp3d/>
          <a:extLst>
            <a:ext uri="{909E8E84-426E-40DD-AFC4-6F175D3DCCD1}">
              <a14:hiddenFill xmlns:a14="http://schemas.microsoft.com/office/drawing/2010/main">
                <a:solidFill>
                  <a:schemeClr val="accent1"/>
                </a:solidFill>
              </a14:hiddenFill>
            </a:ext>
          </a:extLst>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r>
              <a:rPr lang="en-US" sz="1300" b="1">
                <a:solidFill>
                  <a:srgbClr val="5B5B5B"/>
                </a:solidFill>
                <a:latin typeface="Roboto Regular"/>
                <a:cs typeface="Roboto Regular"/>
              </a:rPr>
              <a:t>ⓘ</a:t>
            </a:r>
            <a:r>
              <a:rPr lang="en-US" sz="1400">
                <a:solidFill>
                  <a:srgbClr val="5B5B5B"/>
                </a:solidFill>
                <a:latin typeface="Roboto Regular"/>
                <a:cs typeface="Roboto Regular"/>
              </a:rPr>
              <a:t> Start presenting to display the poll results on this slide.</a:t>
            </a:r>
            <a:endParaRPr lang="en-US" sz="1400" err="1">
              <a:solidFill>
                <a:srgbClr val="5B5B5B"/>
              </a:solidFill>
              <a:latin typeface="Roboto Regular"/>
              <a:cs typeface="Roboto Regular"/>
            </a:endParaRPr>
          </a:p>
        </p:txBody>
      </p:sp>
      <p:pic>
        <p:nvPicPr>
          <p:cNvPr id="6" name="Picture 5">
            <a:extLst>
              <a:ext uri="{FF2B5EF4-FFF2-40B4-BE49-F238E27FC236}">
                <a16:creationId xmlns:a16="http://schemas.microsoft.com/office/drawing/2014/main" id="{67B0B0A3-B0FF-8240-90DA-78470FD19D8E}"/>
              </a:ext>
            </a:extLst>
          </p:cNvPr>
          <p:cNvPicPr>
            <a:picLocks noChangeAspect="1"/>
          </p:cNvPicPr>
          <p:nvPr/>
        </p:nvPicPr>
        <p:blipFill>
          <a:blip r:embed="rId10"/>
          <a:stretch>
            <a:fillRect/>
          </a:stretch>
        </p:blipFill>
        <p:spPr>
          <a:xfrm>
            <a:off x="2113985" y="2229000"/>
            <a:ext cx="6922707" cy="2692858"/>
          </a:xfrm>
          <a:prstGeom prst="rect">
            <a:avLst/>
          </a:prstGeom>
        </p:spPr>
      </p:pic>
    </p:spTree>
    <p:custDataLst>
      <p:tags r:id="rId1"/>
    </p:custDataLst>
    <p:extLst>
      <p:ext uri="{BB962C8B-B14F-4D97-AF65-F5344CB8AC3E}">
        <p14:creationId xmlns:p14="http://schemas.microsoft.com/office/powerpoint/2010/main" val="12198515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01-9E9F-B213-4B33-424D32870DF9}"/>
              </a:ext>
            </a:extLst>
          </p:cNvPr>
          <p:cNvSpPr>
            <a:spLocks noGrp="1"/>
          </p:cNvSpPr>
          <p:nvPr>
            <p:ph type="title"/>
          </p:nvPr>
        </p:nvSpPr>
        <p:spPr>
          <a:xfrm>
            <a:off x="547729" y="476264"/>
            <a:ext cx="7013003" cy="295466"/>
          </a:xfrm>
        </p:spPr>
        <p:txBody>
          <a:bodyPr/>
          <a:lstStyle/>
          <a:p>
            <a:r>
              <a:rPr lang="en-US" sz="2400"/>
              <a:t>Evaluation and Implementation</a:t>
            </a:r>
          </a:p>
        </p:txBody>
      </p:sp>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102</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2B85F0A7-27B7-031C-4775-C7DAAC8DE65A}"/>
              </a:ext>
            </a:extLst>
          </p:cNvPr>
          <p:cNvPicPr>
            <a:picLocks noChangeAspect="1"/>
          </p:cNvPicPr>
          <p:nvPr/>
        </p:nvPicPr>
        <p:blipFill>
          <a:blip r:embed="rId3"/>
          <a:stretch>
            <a:fillRect/>
          </a:stretch>
        </p:blipFill>
        <p:spPr>
          <a:xfrm>
            <a:off x="546139" y="1117417"/>
            <a:ext cx="8326618" cy="2908665"/>
          </a:xfrm>
          <a:prstGeom prst="rect">
            <a:avLst/>
          </a:prstGeom>
        </p:spPr>
      </p:pic>
    </p:spTree>
    <p:extLst>
      <p:ext uri="{BB962C8B-B14F-4D97-AF65-F5344CB8AC3E}">
        <p14:creationId xmlns:p14="http://schemas.microsoft.com/office/powerpoint/2010/main" val="19393336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103</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a:t>2022 Informatics Summit  |   amia.org</a:t>
            </a:r>
          </a:p>
        </p:txBody>
      </p:sp>
      <p:sp>
        <p:nvSpPr>
          <p:cNvPr id="46" name="Title 1">
            <a:extLst>
              <a:ext uri="{FF2B5EF4-FFF2-40B4-BE49-F238E27FC236}">
                <a16:creationId xmlns:a16="http://schemas.microsoft.com/office/drawing/2014/main" id="{9B4E75E5-75DB-4219-8BB4-217470D4BEC8}"/>
              </a:ext>
            </a:extLst>
          </p:cNvPr>
          <p:cNvSpPr>
            <a:spLocks noGrp="1"/>
          </p:cNvSpPr>
          <p:nvPr>
            <p:ph type="title"/>
          </p:nvPr>
        </p:nvSpPr>
        <p:spPr>
          <a:xfrm>
            <a:off x="547730" y="402548"/>
            <a:ext cx="6783946" cy="320088"/>
          </a:xfrm>
        </p:spPr>
        <p:txBody>
          <a:bodyPr/>
          <a:lstStyle/>
          <a:p>
            <a:r>
              <a:rPr lang="en-US"/>
              <a:t>Issues in the application of ML in Medicine</a:t>
            </a:r>
          </a:p>
        </p:txBody>
      </p:sp>
      <p:sp>
        <p:nvSpPr>
          <p:cNvPr id="47" name="CasellaDiTesto 13">
            <a:extLst>
              <a:ext uri="{FF2B5EF4-FFF2-40B4-BE49-F238E27FC236}">
                <a16:creationId xmlns:a16="http://schemas.microsoft.com/office/drawing/2014/main" id="{9B35F9A1-4508-DC2B-EDAF-62BB249B1355}"/>
              </a:ext>
            </a:extLst>
          </p:cNvPr>
          <p:cNvSpPr txBox="1"/>
          <p:nvPr/>
        </p:nvSpPr>
        <p:spPr>
          <a:xfrm>
            <a:off x="109721" y="4177634"/>
            <a:ext cx="1385979" cy="430887"/>
          </a:xfrm>
          <a:prstGeom prst="rect">
            <a:avLst/>
          </a:prstGeom>
          <a:noFill/>
        </p:spPr>
        <p:txBody>
          <a:bodyPr wrap="square" rtlCol="0">
            <a:spAutoFit/>
          </a:bodyPr>
          <a:lstStyle/>
          <a:p>
            <a:r>
              <a:rPr lang="it-IT" sz="1100">
                <a:solidFill>
                  <a:schemeClr val="tx2">
                    <a:lumMod val="60000"/>
                    <a:lumOff val="40000"/>
                  </a:schemeClr>
                </a:solidFill>
              </a:rPr>
              <a:t>Images from </a:t>
            </a:r>
            <a:r>
              <a:rPr lang="it-IT" sz="1100" u="sng">
                <a:solidFill>
                  <a:schemeClr val="tx2">
                    <a:lumMod val="60000"/>
                    <a:lumOff val="40000"/>
                  </a:schemeClr>
                </a:solidFill>
                <a:hlinkClick r:id="rId3">
                  <a:extLst>
                    <a:ext uri="{A12FA001-AC4F-418D-AE19-62706E023703}">
                      <ahyp:hlinkClr xmlns:ahyp="http://schemas.microsoft.com/office/drawing/2018/hyperlinkcolor" val="tx"/>
                    </a:ext>
                  </a:extLst>
                </a:hlinkClick>
              </a:rPr>
              <a:t>Pixabay</a:t>
            </a:r>
            <a:endParaRPr lang="it-IT" sz="1100">
              <a:solidFill>
                <a:schemeClr val="tx2">
                  <a:lumMod val="60000"/>
                  <a:lumOff val="40000"/>
                </a:schemeClr>
              </a:solidFill>
            </a:endParaRPr>
          </a:p>
        </p:txBody>
      </p:sp>
      <p:sp>
        <p:nvSpPr>
          <p:cNvPr id="60" name="CasellaDiTesto 33">
            <a:extLst>
              <a:ext uri="{FF2B5EF4-FFF2-40B4-BE49-F238E27FC236}">
                <a16:creationId xmlns:a16="http://schemas.microsoft.com/office/drawing/2014/main" id="{50512F86-5232-80E2-AB6E-BFA6C11872C0}"/>
              </a:ext>
            </a:extLst>
          </p:cNvPr>
          <p:cNvSpPr txBox="1"/>
          <p:nvPr/>
        </p:nvSpPr>
        <p:spPr>
          <a:xfrm>
            <a:off x="4353890" y="2322782"/>
            <a:ext cx="3701108" cy="707886"/>
          </a:xfrm>
          <a:prstGeom prst="rect">
            <a:avLst/>
          </a:prstGeom>
          <a:noFill/>
        </p:spPr>
        <p:txBody>
          <a:bodyPr wrap="square" rtlCol="0">
            <a:spAutoFit/>
          </a:bodyPr>
          <a:lstStyle/>
          <a:p>
            <a:r>
              <a:rPr lang="it-IT" sz="2000" b="1" i="1"/>
              <a:t>Reliability: Degree of trust that the prediction is correct </a:t>
            </a:r>
          </a:p>
        </p:txBody>
      </p:sp>
      <p:pic>
        <p:nvPicPr>
          <p:cNvPr id="61" name="Immagine 36">
            <a:extLst>
              <a:ext uri="{FF2B5EF4-FFF2-40B4-BE49-F238E27FC236}">
                <a16:creationId xmlns:a16="http://schemas.microsoft.com/office/drawing/2014/main" id="{EB5E5943-F656-B874-F17C-F985B5ADD2D7}"/>
              </a:ext>
            </a:extLst>
          </p:cNvPr>
          <p:cNvPicPr>
            <a:picLocks noChangeAspect="1"/>
          </p:cNvPicPr>
          <p:nvPr/>
        </p:nvPicPr>
        <p:blipFill>
          <a:blip r:embed="rId4"/>
          <a:stretch>
            <a:fillRect/>
          </a:stretch>
        </p:blipFill>
        <p:spPr>
          <a:xfrm>
            <a:off x="2403715" y="2524201"/>
            <a:ext cx="1042160" cy="2084320"/>
          </a:xfrm>
          <a:prstGeom prst="rect">
            <a:avLst/>
          </a:prstGeom>
        </p:spPr>
      </p:pic>
      <p:pic>
        <p:nvPicPr>
          <p:cNvPr id="62" name="Immagine 38">
            <a:extLst>
              <a:ext uri="{FF2B5EF4-FFF2-40B4-BE49-F238E27FC236}">
                <a16:creationId xmlns:a16="http://schemas.microsoft.com/office/drawing/2014/main" id="{EC3B479A-40F4-1807-C81A-A356123E846C}"/>
              </a:ext>
            </a:extLst>
          </p:cNvPr>
          <p:cNvPicPr>
            <a:picLocks noChangeAspect="1"/>
          </p:cNvPicPr>
          <p:nvPr/>
        </p:nvPicPr>
        <p:blipFill rotWithShape="1">
          <a:blip r:embed="rId5"/>
          <a:srcRect l="60833" b="75217"/>
          <a:stretch/>
        </p:blipFill>
        <p:spPr>
          <a:xfrm>
            <a:off x="2256931" y="2164259"/>
            <a:ext cx="568836" cy="719883"/>
          </a:xfrm>
          <a:prstGeom prst="rect">
            <a:avLst/>
          </a:prstGeom>
        </p:spPr>
      </p:pic>
      <mc:AlternateContent xmlns:mc="http://schemas.openxmlformats.org/markup-compatibility/2006" xmlns:a14="http://schemas.microsoft.com/office/drawing/2010/main">
        <mc:Choice Requires="a14">
          <p:sp>
            <p:nvSpPr>
              <p:cNvPr id="63" name="CasellaDiTesto 43">
                <a:extLst>
                  <a:ext uri="{FF2B5EF4-FFF2-40B4-BE49-F238E27FC236}">
                    <a16:creationId xmlns:a16="http://schemas.microsoft.com/office/drawing/2014/main" id="{95C7F479-5DAC-5064-E1B5-9447BC0F8555}"/>
                  </a:ext>
                </a:extLst>
              </p:cNvPr>
              <p:cNvSpPr txBox="1"/>
              <p:nvPr/>
            </p:nvSpPr>
            <p:spPr>
              <a:xfrm>
                <a:off x="4874838" y="3159503"/>
                <a:ext cx="249452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it-IT" sz="1800" b="0" i="1" smtClean="0">
                          <a:latin typeface="Cambria Math" panose="02040503050406030204" pitchFamily="18" charset="0"/>
                        </a:rPr>
                        <m:t>𝑅𝑒𝑙</m:t>
                      </m:r>
                      <m:d>
                        <m:dPr>
                          <m:ctrlPr>
                            <a:rPr lang="it-IT" sz="1800" b="0" i="1" smtClean="0">
                              <a:latin typeface="Cambria Math" panose="02040503050406030204" pitchFamily="18" charset="0"/>
                            </a:rPr>
                          </m:ctrlPr>
                        </m:dPr>
                        <m:e>
                          <m:sSub>
                            <m:sSubPr>
                              <m:ctrlPr>
                                <a:rPr lang="it-IT" sz="1800" b="0" i="1" smtClean="0">
                                  <a:latin typeface="Cambria Math" panose="02040503050406030204" pitchFamily="18" charset="0"/>
                                </a:rPr>
                              </m:ctrlPr>
                            </m:sSubPr>
                            <m:e>
                              <m:r>
                                <a:rPr lang="it-IT" sz="1800" b="0" i="1" smtClean="0">
                                  <a:latin typeface="Cambria Math" panose="02040503050406030204" pitchFamily="18" charset="0"/>
                                </a:rPr>
                                <m:t>𝑦</m:t>
                              </m:r>
                            </m:e>
                            <m:sub>
                              <m:r>
                                <a:rPr lang="it-IT" sz="1800" b="0" i="1" smtClean="0">
                                  <a:latin typeface="Cambria Math" panose="02040503050406030204" pitchFamily="18" charset="0"/>
                                </a:rPr>
                                <m:t>𝑖</m:t>
                              </m:r>
                            </m:sub>
                          </m:sSub>
                        </m:e>
                      </m:d>
                      <m:r>
                        <a:rPr lang="it-IT" sz="1800" b="0" i="1" smtClean="0">
                          <a:latin typeface="Cambria Math" panose="02040503050406030204" pitchFamily="18" charset="0"/>
                        </a:rPr>
                        <m:t>:</m:t>
                      </m:r>
                      <m:r>
                        <a:rPr lang="it-IT" sz="1800" i="1">
                          <a:latin typeface="Cambria Math" panose="02040503050406030204" pitchFamily="18" charset="0"/>
                        </a:rPr>
                        <m:t>𝑝</m:t>
                      </m:r>
                      <m:r>
                        <a:rPr lang="it-IT" sz="1800" i="1">
                          <a:latin typeface="Cambria Math" panose="02040503050406030204" pitchFamily="18" charset="0"/>
                        </a:rPr>
                        <m:t> (</m:t>
                      </m:r>
                      <m:acc>
                        <m:accPr>
                          <m:chr m:val="̂"/>
                          <m:ctrlPr>
                            <a:rPr lang="it-IT" sz="1800" i="1">
                              <a:latin typeface="Cambria Math" panose="02040503050406030204" pitchFamily="18" charset="0"/>
                            </a:rPr>
                          </m:ctrlPr>
                        </m:accPr>
                        <m:e>
                          <m:sSub>
                            <m:sSubPr>
                              <m:ctrlPr>
                                <a:rPr lang="it-IT" sz="1800" i="1">
                                  <a:latin typeface="Cambria Math" panose="02040503050406030204" pitchFamily="18" charset="0"/>
                                </a:rPr>
                              </m:ctrlPr>
                            </m:sSubPr>
                            <m:e>
                              <m:r>
                                <a:rPr lang="it-IT" sz="1800" i="1">
                                  <a:latin typeface="Cambria Math" panose="02040503050406030204" pitchFamily="18" charset="0"/>
                                </a:rPr>
                                <m:t>𝑦</m:t>
                              </m:r>
                            </m:e>
                            <m:sub>
                              <m:r>
                                <a:rPr lang="it-IT" sz="1800" i="1">
                                  <a:latin typeface="Cambria Math" panose="02040503050406030204" pitchFamily="18" charset="0"/>
                                </a:rPr>
                                <m:t>𝑖</m:t>
                              </m:r>
                            </m:sub>
                          </m:sSub>
                        </m:e>
                      </m:acc>
                      <m:r>
                        <a:rPr lang="it-IT" sz="1800" i="1">
                          <a:latin typeface="Cambria Math" panose="02040503050406030204" pitchFamily="18" charset="0"/>
                        </a:rPr>
                        <m:t>= </m:t>
                      </m:r>
                      <m:sSub>
                        <m:sSubPr>
                          <m:ctrlPr>
                            <a:rPr lang="it-IT" sz="1800" i="1">
                              <a:latin typeface="Cambria Math" panose="02040503050406030204" pitchFamily="18" charset="0"/>
                            </a:rPr>
                          </m:ctrlPr>
                        </m:sSubPr>
                        <m:e>
                          <m:r>
                            <a:rPr lang="it-IT" sz="1800" i="1">
                              <a:latin typeface="Cambria Math" panose="02040503050406030204" pitchFamily="18" charset="0"/>
                            </a:rPr>
                            <m:t>𝑦</m:t>
                          </m:r>
                        </m:e>
                        <m:sub>
                          <m:r>
                            <a:rPr lang="it-IT" sz="1800" i="1">
                              <a:latin typeface="Cambria Math" panose="02040503050406030204" pitchFamily="18" charset="0"/>
                            </a:rPr>
                            <m:t>𝑖</m:t>
                          </m:r>
                        </m:sub>
                      </m:sSub>
                      <m:r>
                        <a:rPr lang="it-IT" sz="1800" i="1">
                          <a:latin typeface="Cambria Math" panose="02040503050406030204" pitchFamily="18" charset="0"/>
                        </a:rPr>
                        <m:t>)</m:t>
                      </m:r>
                    </m:oMath>
                  </m:oMathPara>
                </a14:m>
                <a:endParaRPr lang="it-IT" sz="1800"/>
              </a:p>
            </p:txBody>
          </p:sp>
        </mc:Choice>
        <mc:Fallback xmlns="">
          <p:sp>
            <p:nvSpPr>
              <p:cNvPr id="63" name="CasellaDiTesto 43">
                <a:extLst>
                  <a:ext uri="{FF2B5EF4-FFF2-40B4-BE49-F238E27FC236}">
                    <a16:creationId xmlns:a16="http://schemas.microsoft.com/office/drawing/2014/main" id="{95C7F479-5DAC-5064-E1B5-9447BC0F8555}"/>
                  </a:ext>
                </a:extLst>
              </p:cNvPr>
              <p:cNvSpPr txBox="1">
                <a:spLocks noRot="1" noChangeAspect="1" noMove="1" noResize="1" noEditPoints="1" noAdjustHandles="1" noChangeArrowheads="1" noChangeShapeType="1" noTextEdit="1"/>
              </p:cNvSpPr>
              <p:nvPr/>
            </p:nvSpPr>
            <p:spPr>
              <a:xfrm>
                <a:off x="4874838" y="3159503"/>
                <a:ext cx="2494524" cy="276999"/>
              </a:xfrm>
              <a:prstGeom prst="rect">
                <a:avLst/>
              </a:prstGeom>
              <a:blipFill>
                <a:blip r:embed="rId6"/>
                <a:stretch>
                  <a:fillRect t="-21739" b="-34783"/>
                </a:stretch>
              </a:blipFill>
            </p:spPr>
            <p:txBody>
              <a:bodyPr/>
              <a:lstStyle/>
              <a:p>
                <a:r>
                  <a:rPr lang="en-US">
                    <a:noFill/>
                  </a:rPr>
                  <a:t> </a:t>
                </a:r>
              </a:p>
            </p:txBody>
          </p:sp>
        </mc:Fallback>
      </mc:AlternateContent>
      <p:sp>
        <p:nvSpPr>
          <p:cNvPr id="65" name="CasellaDiTesto 2">
            <a:extLst>
              <a:ext uri="{FF2B5EF4-FFF2-40B4-BE49-F238E27FC236}">
                <a16:creationId xmlns:a16="http://schemas.microsoft.com/office/drawing/2014/main" id="{646FF259-D3E4-2E0C-85C7-AC787A49F971}"/>
              </a:ext>
            </a:extLst>
          </p:cNvPr>
          <p:cNvSpPr txBox="1"/>
          <p:nvPr/>
        </p:nvSpPr>
        <p:spPr>
          <a:xfrm>
            <a:off x="546139" y="931928"/>
            <a:ext cx="3008928" cy="1200329"/>
          </a:xfrm>
          <a:prstGeom prst="rect">
            <a:avLst/>
          </a:prstGeom>
          <a:noFill/>
        </p:spPr>
        <p:txBody>
          <a:bodyPr wrap="square" rtlCol="0">
            <a:spAutoFit/>
          </a:bodyPr>
          <a:lstStyle/>
          <a:p>
            <a:r>
              <a:rPr lang="it-IT" sz="1800"/>
              <a:t>Poor generalization ability over time and/or across different population can cause a </a:t>
            </a:r>
            <a:r>
              <a:rPr lang="it-IT" sz="1800" b="1"/>
              <a:t>lack of trust </a:t>
            </a:r>
            <a:r>
              <a:rPr lang="it-IT" sz="1800"/>
              <a:t>in ML </a:t>
            </a:r>
          </a:p>
        </p:txBody>
      </p:sp>
      <p:sp>
        <p:nvSpPr>
          <p:cNvPr id="66" name="CasellaDiTesto 2">
            <a:extLst>
              <a:ext uri="{FF2B5EF4-FFF2-40B4-BE49-F238E27FC236}">
                <a16:creationId xmlns:a16="http://schemas.microsoft.com/office/drawing/2014/main" id="{B53165A6-ACF5-027F-2F06-9D19983D8FC4}"/>
              </a:ext>
            </a:extLst>
          </p:cNvPr>
          <p:cNvSpPr txBox="1"/>
          <p:nvPr/>
        </p:nvSpPr>
        <p:spPr>
          <a:xfrm>
            <a:off x="4572001" y="931928"/>
            <a:ext cx="3482998" cy="1077218"/>
          </a:xfrm>
          <a:prstGeom prst="rect">
            <a:avLst/>
          </a:prstGeom>
          <a:noFill/>
        </p:spPr>
        <p:txBody>
          <a:bodyPr wrap="square" rtlCol="0">
            <a:spAutoFit/>
          </a:bodyPr>
          <a:lstStyle/>
          <a:p>
            <a:r>
              <a:rPr lang="it-IT" sz="1600"/>
              <a:t>In deployment, we need to implement methods to understand if we can trust the prediction on a new unlabeled case</a:t>
            </a:r>
          </a:p>
        </p:txBody>
      </p:sp>
      <p:pic>
        <p:nvPicPr>
          <p:cNvPr id="42" name="Elemento grafico 14" descr="Testa con ingranaggi con riempimento a tinta unita">
            <a:extLst>
              <a:ext uri="{FF2B5EF4-FFF2-40B4-BE49-F238E27FC236}">
                <a16:creationId xmlns:a16="http://schemas.microsoft.com/office/drawing/2014/main" id="{3BA8E84D-E36C-6844-7B6E-142527B197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91447" y="2304438"/>
            <a:ext cx="712268" cy="712268"/>
          </a:xfrm>
          <a:prstGeom prst="rect">
            <a:avLst/>
          </a:prstGeom>
        </p:spPr>
      </p:pic>
    </p:spTree>
    <p:extLst>
      <p:ext uri="{BB962C8B-B14F-4D97-AF65-F5344CB8AC3E}">
        <p14:creationId xmlns:p14="http://schemas.microsoft.com/office/powerpoint/2010/main" val="92120515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 name="Picture 85">
            <a:extLst>
              <a:ext uri="{FF2B5EF4-FFF2-40B4-BE49-F238E27FC236}">
                <a16:creationId xmlns:a16="http://schemas.microsoft.com/office/drawing/2014/main" id="{B97E2BB4-243E-28C1-C8EF-882DCF1BBAAF}"/>
              </a:ext>
            </a:extLst>
          </p:cNvPr>
          <p:cNvPicPr>
            <a:picLocks noChangeAspect="1"/>
          </p:cNvPicPr>
          <p:nvPr/>
        </p:nvPicPr>
        <p:blipFill>
          <a:blip r:embed="rId3"/>
          <a:stretch>
            <a:fillRect/>
          </a:stretch>
        </p:blipFill>
        <p:spPr>
          <a:xfrm>
            <a:off x="3481112" y="2630056"/>
            <a:ext cx="3591328" cy="2378510"/>
          </a:xfrm>
          <a:prstGeom prst="rect">
            <a:avLst/>
          </a:prstGeom>
        </p:spPr>
      </p:pic>
      <p:sp>
        <p:nvSpPr>
          <p:cNvPr id="4" name="Slide Number Placeholder 3">
            <a:extLst>
              <a:ext uri="{FF2B5EF4-FFF2-40B4-BE49-F238E27FC236}">
                <a16:creationId xmlns:a16="http://schemas.microsoft.com/office/drawing/2014/main" id="{A680B1A5-860B-967F-77D2-1C4D44024B74}"/>
              </a:ext>
            </a:extLst>
          </p:cNvPr>
          <p:cNvSpPr>
            <a:spLocks noGrp="1"/>
          </p:cNvSpPr>
          <p:nvPr>
            <p:ph type="sldNum" sz="quarter" idx="4"/>
          </p:nvPr>
        </p:nvSpPr>
        <p:spPr/>
        <p:txBody>
          <a:bodyPr/>
          <a:lstStyle/>
          <a:p>
            <a:fld id="{42C32FFB-F9AE-46F0-A233-A2E628258990}" type="slidenum">
              <a:rPr lang="en-US" smtClean="0"/>
              <a:pPr/>
              <a:t>104</a:t>
            </a:fld>
            <a:endParaRPr lang="en-US" sz="1000"/>
          </a:p>
        </p:txBody>
      </p:sp>
      <p:sp>
        <p:nvSpPr>
          <p:cNvPr id="5" name="Footer Placeholder 4">
            <a:extLst>
              <a:ext uri="{FF2B5EF4-FFF2-40B4-BE49-F238E27FC236}">
                <a16:creationId xmlns:a16="http://schemas.microsoft.com/office/drawing/2014/main" id="{F5AB3356-77CA-3190-CD54-4474E31A0B4B}"/>
              </a:ext>
            </a:extLst>
          </p:cNvPr>
          <p:cNvSpPr>
            <a:spLocks noGrp="1"/>
          </p:cNvSpPr>
          <p:nvPr>
            <p:ph type="ftr" sz="quarter" idx="3"/>
          </p:nvPr>
        </p:nvSpPr>
        <p:spPr/>
        <p:txBody>
          <a:bodyPr/>
          <a:lstStyle/>
          <a:p>
            <a:r>
              <a:rPr lang="en-US"/>
              <a:t>2022 Informatics Summit  |   amia.org</a:t>
            </a:r>
          </a:p>
        </p:txBody>
      </p:sp>
      <p:sp>
        <p:nvSpPr>
          <p:cNvPr id="12" name="CasellaDiTesto 13">
            <a:extLst>
              <a:ext uri="{FF2B5EF4-FFF2-40B4-BE49-F238E27FC236}">
                <a16:creationId xmlns:a16="http://schemas.microsoft.com/office/drawing/2014/main" id="{6731ABFA-364C-27D7-0DCC-63438340721A}"/>
              </a:ext>
            </a:extLst>
          </p:cNvPr>
          <p:cNvSpPr txBox="1"/>
          <p:nvPr/>
        </p:nvSpPr>
        <p:spPr>
          <a:xfrm>
            <a:off x="-182967" y="2571750"/>
            <a:ext cx="1833631" cy="430887"/>
          </a:xfrm>
          <a:prstGeom prst="rect">
            <a:avLst/>
          </a:prstGeom>
          <a:noFill/>
        </p:spPr>
        <p:txBody>
          <a:bodyPr wrap="square" rtlCol="0">
            <a:spAutoFit/>
          </a:bodyPr>
          <a:lstStyle/>
          <a:p>
            <a:pPr algn="ctr"/>
            <a:r>
              <a:rPr lang="it-IT" sz="1050"/>
              <a:t>Machine Learning</a:t>
            </a:r>
          </a:p>
          <a:p>
            <a:pPr algn="ctr"/>
            <a:r>
              <a:rPr lang="it-IT" sz="1050"/>
              <a:t>Model</a:t>
            </a:r>
          </a:p>
        </p:txBody>
      </p:sp>
      <p:pic>
        <p:nvPicPr>
          <p:cNvPr id="32" name="Immagine 16">
            <a:extLst>
              <a:ext uri="{FF2B5EF4-FFF2-40B4-BE49-F238E27FC236}">
                <a16:creationId xmlns:a16="http://schemas.microsoft.com/office/drawing/2014/main" id="{068DDA83-D416-3549-99A0-6E48906A7E84}"/>
              </a:ext>
            </a:extLst>
          </p:cNvPr>
          <p:cNvPicPr>
            <a:picLocks noChangeAspect="1"/>
          </p:cNvPicPr>
          <p:nvPr/>
        </p:nvPicPr>
        <p:blipFill>
          <a:blip r:embed="rId4"/>
          <a:stretch>
            <a:fillRect/>
          </a:stretch>
        </p:blipFill>
        <p:spPr>
          <a:xfrm>
            <a:off x="13407039" y="5576772"/>
            <a:ext cx="3157812" cy="2290732"/>
          </a:xfrm>
          <a:prstGeom prst="rect">
            <a:avLst/>
          </a:prstGeom>
        </p:spPr>
      </p:pic>
      <p:sp>
        <p:nvSpPr>
          <p:cNvPr id="84" name="TextBox 83">
            <a:extLst>
              <a:ext uri="{FF2B5EF4-FFF2-40B4-BE49-F238E27FC236}">
                <a16:creationId xmlns:a16="http://schemas.microsoft.com/office/drawing/2014/main" id="{E3DBB6B3-D1ED-2851-48A1-6269FC42B4DA}"/>
              </a:ext>
            </a:extLst>
          </p:cNvPr>
          <p:cNvSpPr txBox="1"/>
          <p:nvPr/>
        </p:nvSpPr>
        <p:spPr>
          <a:xfrm>
            <a:off x="1570924" y="3804206"/>
            <a:ext cx="2226185" cy="253916"/>
          </a:xfrm>
          <a:prstGeom prst="rect">
            <a:avLst/>
          </a:prstGeom>
          <a:noFill/>
        </p:spPr>
        <p:txBody>
          <a:bodyPr wrap="square" rtlCol="0">
            <a:spAutoFit/>
          </a:bodyPr>
          <a:lstStyle/>
          <a:p>
            <a:pPr algn="ctr"/>
            <a:r>
              <a:rPr lang="en-IT" sz="1050"/>
              <a:t>Out-of-border detection </a:t>
            </a:r>
          </a:p>
        </p:txBody>
      </p:sp>
      <p:pic>
        <p:nvPicPr>
          <p:cNvPr id="33" name="Picture 32">
            <a:extLst>
              <a:ext uri="{FF2B5EF4-FFF2-40B4-BE49-F238E27FC236}">
                <a16:creationId xmlns:a16="http://schemas.microsoft.com/office/drawing/2014/main" id="{07389AE8-97D0-5192-CDED-3F8B2BB36267}"/>
              </a:ext>
            </a:extLst>
          </p:cNvPr>
          <p:cNvPicPr>
            <a:picLocks noChangeAspect="1"/>
          </p:cNvPicPr>
          <p:nvPr/>
        </p:nvPicPr>
        <p:blipFill>
          <a:blip r:embed="rId5"/>
          <a:stretch>
            <a:fillRect/>
          </a:stretch>
        </p:blipFill>
        <p:spPr>
          <a:xfrm>
            <a:off x="0" y="134934"/>
            <a:ext cx="9277576" cy="2972744"/>
          </a:xfrm>
          <a:prstGeom prst="rect">
            <a:avLst/>
          </a:prstGeom>
        </p:spPr>
      </p:pic>
    </p:spTree>
    <p:extLst>
      <p:ext uri="{BB962C8B-B14F-4D97-AF65-F5344CB8AC3E}">
        <p14:creationId xmlns:p14="http://schemas.microsoft.com/office/powerpoint/2010/main" val="11837762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01-9E9F-B213-4B33-424D32870DF9}"/>
              </a:ext>
            </a:extLst>
          </p:cNvPr>
          <p:cNvSpPr>
            <a:spLocks noGrp="1"/>
          </p:cNvSpPr>
          <p:nvPr>
            <p:ph type="title"/>
          </p:nvPr>
        </p:nvSpPr>
        <p:spPr>
          <a:xfrm>
            <a:off x="547729" y="476264"/>
            <a:ext cx="7013003" cy="295466"/>
          </a:xfrm>
        </p:spPr>
        <p:txBody>
          <a:bodyPr/>
          <a:lstStyle/>
          <a:p>
            <a:r>
              <a:rPr lang="en-US" sz="2400"/>
              <a:t>Evaluation and Implementation</a:t>
            </a:r>
          </a:p>
        </p:txBody>
      </p:sp>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105</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9F27B5FF-6CF4-BCBE-C75A-F3DBDDFA933D}"/>
              </a:ext>
            </a:extLst>
          </p:cNvPr>
          <p:cNvPicPr>
            <a:picLocks noChangeAspect="1"/>
          </p:cNvPicPr>
          <p:nvPr/>
        </p:nvPicPr>
        <p:blipFill>
          <a:blip r:embed="rId3"/>
          <a:stretch>
            <a:fillRect/>
          </a:stretch>
        </p:blipFill>
        <p:spPr>
          <a:xfrm>
            <a:off x="448733" y="1008473"/>
            <a:ext cx="8338262" cy="2809994"/>
          </a:xfrm>
          <a:prstGeom prst="rect">
            <a:avLst/>
          </a:prstGeom>
        </p:spPr>
      </p:pic>
    </p:spTree>
    <p:extLst>
      <p:ext uri="{BB962C8B-B14F-4D97-AF65-F5344CB8AC3E}">
        <p14:creationId xmlns:p14="http://schemas.microsoft.com/office/powerpoint/2010/main" val="37503820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9D83B6-116F-217F-D388-C3F16F47D413}"/>
              </a:ext>
            </a:extLst>
          </p:cNvPr>
          <p:cNvSpPr>
            <a:spLocks noGrp="1"/>
          </p:cNvSpPr>
          <p:nvPr>
            <p:ph type="title"/>
          </p:nvPr>
        </p:nvSpPr>
        <p:spPr>
          <a:xfrm>
            <a:off x="547730" y="427171"/>
            <a:ext cx="6783946" cy="295466"/>
          </a:xfrm>
        </p:spPr>
        <p:txBody>
          <a:bodyPr/>
          <a:lstStyle/>
          <a:p>
            <a:r>
              <a:rPr lang="en-US" sz="2400"/>
              <a:t>Clinical Utility of Prediction Models in the ICU</a:t>
            </a:r>
          </a:p>
        </p:txBody>
      </p:sp>
      <p:sp>
        <p:nvSpPr>
          <p:cNvPr id="4" name="Slide Number Placeholder 3">
            <a:extLst>
              <a:ext uri="{FF2B5EF4-FFF2-40B4-BE49-F238E27FC236}">
                <a16:creationId xmlns:a16="http://schemas.microsoft.com/office/drawing/2014/main" id="{FB815E3D-A245-CA14-4BAF-21998778FBEF}"/>
              </a:ext>
            </a:extLst>
          </p:cNvPr>
          <p:cNvSpPr>
            <a:spLocks noGrp="1"/>
          </p:cNvSpPr>
          <p:nvPr>
            <p:ph type="sldNum" sz="quarter" idx="4"/>
          </p:nvPr>
        </p:nvSpPr>
        <p:spPr/>
        <p:txBody>
          <a:bodyPr/>
          <a:lstStyle/>
          <a:p>
            <a:fld id="{42C32FFB-F9AE-46F0-A233-A2E628258990}" type="slidenum">
              <a:rPr lang="en-US" smtClean="0"/>
              <a:pPr/>
              <a:t>106</a:t>
            </a:fld>
            <a:endParaRPr lang="en-US" sz="1000"/>
          </a:p>
        </p:txBody>
      </p:sp>
      <p:sp>
        <p:nvSpPr>
          <p:cNvPr id="5" name="Footer Placeholder 4">
            <a:extLst>
              <a:ext uri="{FF2B5EF4-FFF2-40B4-BE49-F238E27FC236}">
                <a16:creationId xmlns:a16="http://schemas.microsoft.com/office/drawing/2014/main" id="{2F5A7153-AC00-B37D-DFFA-8DAF71AF534F}"/>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F347752B-9772-9771-521F-559406FAFB57}"/>
              </a:ext>
            </a:extLst>
          </p:cNvPr>
          <p:cNvPicPr>
            <a:picLocks noChangeAspect="1"/>
          </p:cNvPicPr>
          <p:nvPr/>
        </p:nvPicPr>
        <p:blipFill>
          <a:blip r:embed="rId3"/>
          <a:stretch>
            <a:fillRect/>
          </a:stretch>
        </p:blipFill>
        <p:spPr>
          <a:xfrm>
            <a:off x="246491" y="823638"/>
            <a:ext cx="8897509" cy="3496223"/>
          </a:xfrm>
          <a:prstGeom prst="rect">
            <a:avLst/>
          </a:prstGeom>
        </p:spPr>
      </p:pic>
      <p:pic>
        <p:nvPicPr>
          <p:cNvPr id="6" name="Picture 5">
            <a:extLst>
              <a:ext uri="{FF2B5EF4-FFF2-40B4-BE49-F238E27FC236}">
                <a16:creationId xmlns:a16="http://schemas.microsoft.com/office/drawing/2014/main" id="{BE108573-1D66-2ECE-6240-2B29C458CD2C}"/>
              </a:ext>
            </a:extLst>
          </p:cNvPr>
          <p:cNvPicPr>
            <a:picLocks noChangeAspect="1"/>
          </p:cNvPicPr>
          <p:nvPr/>
        </p:nvPicPr>
        <p:blipFill>
          <a:blip r:embed="rId4"/>
          <a:stretch>
            <a:fillRect/>
          </a:stretch>
        </p:blipFill>
        <p:spPr>
          <a:xfrm>
            <a:off x="1270000" y="2406774"/>
            <a:ext cx="3841648" cy="2213589"/>
          </a:xfrm>
          <a:prstGeom prst="rect">
            <a:avLst/>
          </a:prstGeom>
        </p:spPr>
      </p:pic>
    </p:spTree>
    <p:extLst>
      <p:ext uri="{BB962C8B-B14F-4D97-AF65-F5344CB8AC3E}">
        <p14:creationId xmlns:p14="http://schemas.microsoft.com/office/powerpoint/2010/main" val="37231638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1FA573A-6592-EDE4-5399-03863D6A104F}"/>
              </a:ext>
            </a:extLst>
          </p:cNvPr>
          <p:cNvSpPr>
            <a:spLocks noGrp="1"/>
          </p:cNvSpPr>
          <p:nvPr>
            <p:ph type="sldNum" sz="quarter" idx="4"/>
          </p:nvPr>
        </p:nvSpPr>
        <p:spPr/>
        <p:txBody>
          <a:bodyPr/>
          <a:lstStyle/>
          <a:p>
            <a:fld id="{42C32FFB-F9AE-46F0-A233-A2E628258990}" type="slidenum">
              <a:rPr lang="en-US" smtClean="0"/>
              <a:pPr/>
              <a:t>107</a:t>
            </a:fld>
            <a:endParaRPr lang="en-US" sz="1000"/>
          </a:p>
        </p:txBody>
      </p:sp>
      <p:sp>
        <p:nvSpPr>
          <p:cNvPr id="5" name="Footer Placeholder 4">
            <a:extLst>
              <a:ext uri="{FF2B5EF4-FFF2-40B4-BE49-F238E27FC236}">
                <a16:creationId xmlns:a16="http://schemas.microsoft.com/office/drawing/2014/main" id="{669E2718-A446-C6EF-A8D5-2C5A1061D224}"/>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E8133F00-503A-C0F6-274F-0AAA01E9A945}"/>
              </a:ext>
            </a:extLst>
          </p:cNvPr>
          <p:cNvPicPr>
            <a:picLocks noChangeAspect="1"/>
          </p:cNvPicPr>
          <p:nvPr/>
        </p:nvPicPr>
        <p:blipFill>
          <a:blip r:embed="rId3"/>
          <a:stretch>
            <a:fillRect/>
          </a:stretch>
        </p:blipFill>
        <p:spPr>
          <a:xfrm>
            <a:off x="84666" y="-23052"/>
            <a:ext cx="8600891" cy="4741973"/>
          </a:xfrm>
          <a:prstGeom prst="rect">
            <a:avLst/>
          </a:prstGeom>
        </p:spPr>
      </p:pic>
      <p:sp>
        <p:nvSpPr>
          <p:cNvPr id="2" name="TextBox 1">
            <a:extLst>
              <a:ext uri="{FF2B5EF4-FFF2-40B4-BE49-F238E27FC236}">
                <a16:creationId xmlns:a16="http://schemas.microsoft.com/office/drawing/2014/main" id="{6F3F7320-D824-3DEF-D0F9-C6B82A072270}"/>
              </a:ext>
            </a:extLst>
          </p:cNvPr>
          <p:cNvSpPr txBox="1"/>
          <p:nvPr/>
        </p:nvSpPr>
        <p:spPr>
          <a:xfrm>
            <a:off x="2869324" y="169849"/>
            <a:ext cx="2341179" cy="707886"/>
          </a:xfrm>
          <a:prstGeom prst="rect">
            <a:avLst/>
          </a:prstGeom>
          <a:noFill/>
        </p:spPr>
        <p:txBody>
          <a:bodyPr wrap="square" rtlCol="0">
            <a:spAutoFit/>
          </a:bodyPr>
          <a:lstStyle/>
          <a:p>
            <a:r>
              <a:rPr lang="en-US" sz="2000" i="1"/>
              <a:t>Not all predictions are equal!</a:t>
            </a:r>
          </a:p>
        </p:txBody>
      </p:sp>
    </p:spTree>
    <p:extLst>
      <p:ext uri="{BB962C8B-B14F-4D97-AF65-F5344CB8AC3E}">
        <p14:creationId xmlns:p14="http://schemas.microsoft.com/office/powerpoint/2010/main" val="239499344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01-9E9F-B213-4B33-424D32870DF9}"/>
              </a:ext>
            </a:extLst>
          </p:cNvPr>
          <p:cNvSpPr>
            <a:spLocks noGrp="1"/>
          </p:cNvSpPr>
          <p:nvPr>
            <p:ph type="title"/>
          </p:nvPr>
        </p:nvSpPr>
        <p:spPr>
          <a:xfrm>
            <a:off x="547729" y="476264"/>
            <a:ext cx="7013003" cy="295466"/>
          </a:xfrm>
        </p:spPr>
        <p:txBody>
          <a:bodyPr/>
          <a:lstStyle/>
          <a:p>
            <a:r>
              <a:rPr lang="en-US" sz="2400"/>
              <a:t>Evaluation and Implementation</a:t>
            </a:r>
          </a:p>
        </p:txBody>
      </p:sp>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108</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29A199E5-C32A-76FF-796B-9062EC5E4ED8}"/>
              </a:ext>
            </a:extLst>
          </p:cNvPr>
          <p:cNvPicPr>
            <a:picLocks noChangeAspect="1"/>
          </p:cNvPicPr>
          <p:nvPr/>
        </p:nvPicPr>
        <p:blipFill>
          <a:blip r:embed="rId3"/>
          <a:stretch>
            <a:fillRect/>
          </a:stretch>
        </p:blipFill>
        <p:spPr>
          <a:xfrm>
            <a:off x="546139" y="894401"/>
            <a:ext cx="7937607" cy="2865968"/>
          </a:xfrm>
          <a:prstGeom prst="rect">
            <a:avLst/>
          </a:prstGeom>
        </p:spPr>
      </p:pic>
    </p:spTree>
    <p:extLst>
      <p:ext uri="{BB962C8B-B14F-4D97-AF65-F5344CB8AC3E}">
        <p14:creationId xmlns:p14="http://schemas.microsoft.com/office/powerpoint/2010/main" val="34817198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4" descr="A picture containing diagram&#10;&#10;Description automatically generated">
            <a:extLst>
              <a:ext uri="{FF2B5EF4-FFF2-40B4-BE49-F238E27FC236}">
                <a16:creationId xmlns:a16="http://schemas.microsoft.com/office/drawing/2014/main" id="{7FE2B98A-F113-86C0-D6E9-D325B83C3BE4}"/>
              </a:ext>
            </a:extLst>
          </p:cNvPr>
          <p:cNvPicPr>
            <a:picLocks noChangeAspect="1"/>
          </p:cNvPicPr>
          <p:nvPr/>
        </p:nvPicPr>
        <p:blipFill>
          <a:blip r:embed="rId3"/>
          <a:stretch>
            <a:fillRect/>
          </a:stretch>
        </p:blipFill>
        <p:spPr>
          <a:xfrm>
            <a:off x="152921" y="88032"/>
            <a:ext cx="3761781" cy="703423"/>
          </a:xfrm>
          <a:prstGeom prst="rect">
            <a:avLst/>
          </a:prstGeom>
        </p:spPr>
      </p:pic>
      <p:sp>
        <p:nvSpPr>
          <p:cNvPr id="12" name="Content Placeholder 2">
            <a:extLst>
              <a:ext uri="{FF2B5EF4-FFF2-40B4-BE49-F238E27FC236}">
                <a16:creationId xmlns:a16="http://schemas.microsoft.com/office/drawing/2014/main" id="{0BC243A8-9F73-D6F5-2931-79545C2AFB68}"/>
              </a:ext>
            </a:extLst>
          </p:cNvPr>
          <p:cNvSpPr txBox="1">
            <a:spLocks/>
          </p:cNvSpPr>
          <p:nvPr/>
        </p:nvSpPr>
        <p:spPr>
          <a:xfrm>
            <a:off x="3906334" y="106631"/>
            <a:ext cx="5237666" cy="796166"/>
          </a:xfrm>
          <a:prstGeom prst="rect">
            <a:avLst/>
          </a:prstGeom>
        </p:spPr>
        <p:txBody>
          <a:bodyPr vert="horz" lIns="68580" tIns="34290" rIns="68580" bIns="34290" rtlCol="0">
            <a:noAutofit/>
          </a:bodyPr>
          <a:lstStyle>
            <a:lvl1pPr marL="0" marR="0" indent="0" algn="l" defTabSz="914354" rtl="0" eaLnBrk="1" fontAlgn="auto" latinLnBrk="0" hangingPunct="1">
              <a:lnSpc>
                <a:spcPct val="100000"/>
              </a:lnSpc>
              <a:spcBef>
                <a:spcPts val="1000"/>
              </a:spcBef>
              <a:spcAft>
                <a:spcPts val="0"/>
              </a:spcAft>
              <a:buClrTx/>
              <a:buSzTx/>
              <a:buFont typeface="Arial" panose="020B0604020202020204" pitchFamily="34" charset="0"/>
              <a:buNone/>
              <a:tabLst/>
              <a:defRPr sz="2800" kern="120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171450" algn="ctr" defTabSz="685766">
              <a:spcBef>
                <a:spcPts val="750"/>
              </a:spcBef>
            </a:pPr>
            <a:r>
              <a:rPr lang="en-AU" sz="1500">
                <a:solidFill>
                  <a:prstClr val="white"/>
                </a:solidFill>
                <a:latin typeface="AdvPSSAB"/>
              </a:rPr>
              <a:t>Friedman 2009. Friedman’s Fundamental Theorem of Informatics</a:t>
            </a:r>
          </a:p>
          <a:p>
            <a:pPr indent="-171450" algn="ctr" defTabSz="685766">
              <a:spcBef>
                <a:spcPts val="750"/>
              </a:spcBef>
            </a:pPr>
            <a:r>
              <a:rPr lang="en-AU" sz="1500">
                <a:solidFill>
                  <a:srgbClr val="8AFDFF"/>
                </a:solidFill>
                <a:latin typeface="AdvPSSAB"/>
              </a:rPr>
              <a:t>“A person working in partnership with an information resource is ‘better’ than that same person unassisted” </a:t>
            </a:r>
            <a:endParaRPr lang="en-AU" sz="1500">
              <a:solidFill>
                <a:srgbClr val="8AFDFF"/>
              </a:solidFill>
            </a:endParaRPr>
          </a:p>
        </p:txBody>
      </p:sp>
      <p:sp>
        <p:nvSpPr>
          <p:cNvPr id="13" name="TextBox 12">
            <a:extLst>
              <a:ext uri="{FF2B5EF4-FFF2-40B4-BE49-F238E27FC236}">
                <a16:creationId xmlns:a16="http://schemas.microsoft.com/office/drawing/2014/main" id="{21871712-609F-560E-7D9E-585A6AD9AACF}"/>
              </a:ext>
            </a:extLst>
          </p:cNvPr>
          <p:cNvSpPr txBox="1"/>
          <p:nvPr/>
        </p:nvSpPr>
        <p:spPr>
          <a:xfrm>
            <a:off x="7281334" y="945467"/>
            <a:ext cx="1853630" cy="3693319"/>
          </a:xfrm>
          <a:prstGeom prst="rect">
            <a:avLst/>
          </a:prstGeom>
          <a:noFill/>
        </p:spPr>
        <p:txBody>
          <a:bodyPr wrap="square" rtlCol="0">
            <a:spAutoFit/>
          </a:bodyPr>
          <a:lstStyle/>
          <a:p>
            <a:pPr algn="ctr" defTabSz="685800" fontAlgn="auto">
              <a:spcBef>
                <a:spcPts val="0"/>
              </a:spcBef>
              <a:spcAft>
                <a:spcPts val="0"/>
              </a:spcAft>
            </a:pPr>
            <a:r>
              <a:rPr lang="en-US" sz="1800">
                <a:solidFill>
                  <a:prstClr val="white"/>
                </a:solidFill>
                <a:latin typeface="Calibri" panose="020F0502020204030204"/>
                <a:ea typeface="+mn-ea"/>
              </a:rPr>
              <a:t>Shift focus of AI/NLP tools from </a:t>
            </a:r>
            <a:r>
              <a:rPr lang="en-US" sz="1800" b="1">
                <a:solidFill>
                  <a:prstClr val="white"/>
                </a:solidFill>
                <a:latin typeface="Calibri" panose="020F0502020204030204"/>
                <a:ea typeface="+mn-ea"/>
              </a:rPr>
              <a:t>end-to-end decision making </a:t>
            </a:r>
            <a:r>
              <a:rPr lang="en-US" sz="1800">
                <a:solidFill>
                  <a:prstClr val="white"/>
                </a:solidFill>
                <a:latin typeface="Calibri" panose="020F0502020204030204"/>
                <a:ea typeface="+mn-ea"/>
              </a:rPr>
              <a:t>to </a:t>
            </a:r>
            <a:r>
              <a:rPr lang="en-US" sz="1800" b="1">
                <a:solidFill>
                  <a:prstClr val="white"/>
                </a:solidFill>
                <a:latin typeface="Calibri" panose="020F0502020204030204"/>
                <a:ea typeface="+mn-ea"/>
              </a:rPr>
              <a:t>supporting</a:t>
            </a:r>
            <a:r>
              <a:rPr lang="en-US" sz="1800">
                <a:solidFill>
                  <a:prstClr val="white"/>
                </a:solidFill>
                <a:latin typeface="Calibri" panose="020F0502020204030204"/>
                <a:ea typeface="+mn-ea"/>
              </a:rPr>
              <a:t> </a:t>
            </a:r>
            <a:r>
              <a:rPr lang="en-US" sz="1800" b="1">
                <a:solidFill>
                  <a:prstClr val="white"/>
                </a:solidFill>
                <a:latin typeface="Calibri" panose="020F0502020204030204"/>
                <a:ea typeface="+mn-ea"/>
              </a:rPr>
              <a:t>humans</a:t>
            </a:r>
            <a:r>
              <a:rPr lang="en-US" sz="1800">
                <a:solidFill>
                  <a:prstClr val="white"/>
                </a:solidFill>
                <a:latin typeface="Calibri" panose="020F0502020204030204"/>
                <a:ea typeface="+mn-ea"/>
              </a:rPr>
              <a:t> to make better clinical decisions</a:t>
            </a:r>
          </a:p>
          <a:p>
            <a:pPr algn="ctr" defTabSz="685800" fontAlgn="auto">
              <a:spcBef>
                <a:spcPts val="0"/>
              </a:spcBef>
              <a:spcAft>
                <a:spcPts val="0"/>
              </a:spcAft>
            </a:pPr>
            <a:endParaRPr lang="en-US" sz="1800" b="1">
              <a:solidFill>
                <a:prstClr val="white"/>
              </a:solidFill>
              <a:latin typeface="Calibri" panose="020F0502020204030204"/>
              <a:ea typeface="+mn-ea"/>
            </a:endParaRPr>
          </a:p>
          <a:p>
            <a:pPr algn="ctr" defTabSz="685800" fontAlgn="auto">
              <a:spcBef>
                <a:spcPts val="0"/>
              </a:spcBef>
              <a:spcAft>
                <a:spcPts val="0"/>
              </a:spcAft>
            </a:pPr>
            <a:r>
              <a:rPr lang="en-US">
                <a:solidFill>
                  <a:srgbClr val="8AFDFF"/>
                </a:solidFill>
                <a:latin typeface="Calibri" panose="020F0502020204030204"/>
                <a:ea typeface="+mn-ea"/>
              </a:rPr>
              <a:t>Human + AI </a:t>
            </a:r>
            <a:r>
              <a:rPr lang="en-US" b="1">
                <a:solidFill>
                  <a:srgbClr val="8AFDFF"/>
                </a:solidFill>
                <a:latin typeface="Calibri" panose="020F0502020204030204"/>
                <a:ea typeface="+mn-ea"/>
              </a:rPr>
              <a:t>&gt; </a:t>
            </a:r>
            <a:r>
              <a:rPr lang="en-US">
                <a:solidFill>
                  <a:srgbClr val="8AFDFF"/>
                </a:solidFill>
                <a:latin typeface="Calibri" panose="020F0502020204030204"/>
                <a:ea typeface="+mn-ea"/>
              </a:rPr>
              <a:t>Human </a:t>
            </a:r>
            <a:r>
              <a:rPr lang="en-US" b="1">
                <a:solidFill>
                  <a:srgbClr val="8AFDFF"/>
                </a:solidFill>
                <a:latin typeface="Calibri" panose="020F0502020204030204"/>
                <a:ea typeface="+mn-ea"/>
              </a:rPr>
              <a:t>&gt;</a:t>
            </a:r>
          </a:p>
          <a:p>
            <a:pPr algn="ctr" defTabSz="685800" fontAlgn="auto">
              <a:spcBef>
                <a:spcPts val="0"/>
              </a:spcBef>
              <a:spcAft>
                <a:spcPts val="0"/>
              </a:spcAft>
            </a:pPr>
            <a:r>
              <a:rPr lang="en-US">
                <a:solidFill>
                  <a:srgbClr val="8AFDFF"/>
                </a:solidFill>
                <a:latin typeface="Calibri" panose="020F0502020204030204"/>
                <a:ea typeface="+mn-ea"/>
              </a:rPr>
              <a:t>AI</a:t>
            </a:r>
          </a:p>
        </p:txBody>
      </p:sp>
      <p:pic>
        <p:nvPicPr>
          <p:cNvPr id="14" name="Picture 13">
            <a:extLst>
              <a:ext uri="{FF2B5EF4-FFF2-40B4-BE49-F238E27FC236}">
                <a16:creationId xmlns:a16="http://schemas.microsoft.com/office/drawing/2014/main" id="{48A5EB3F-A242-870A-C585-9C24D9C8E5A0}"/>
              </a:ext>
            </a:extLst>
          </p:cNvPr>
          <p:cNvPicPr>
            <a:picLocks noChangeAspect="1"/>
          </p:cNvPicPr>
          <p:nvPr/>
        </p:nvPicPr>
        <p:blipFill>
          <a:blip r:embed="rId4"/>
          <a:stretch>
            <a:fillRect/>
          </a:stretch>
        </p:blipFill>
        <p:spPr>
          <a:xfrm>
            <a:off x="152921" y="1125551"/>
            <a:ext cx="6824182" cy="3844289"/>
          </a:xfrm>
          <a:prstGeom prst="rect">
            <a:avLst/>
          </a:prstGeom>
        </p:spPr>
      </p:pic>
    </p:spTree>
    <p:extLst>
      <p:ext uri="{BB962C8B-B14F-4D97-AF65-F5344CB8AC3E}">
        <p14:creationId xmlns:p14="http://schemas.microsoft.com/office/powerpoint/2010/main" val="40939590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219B923-F2E6-97F6-66E5-F9CE802988A1}"/>
              </a:ext>
            </a:extLst>
          </p:cNvPr>
          <p:cNvPicPr>
            <a:picLocks noGrp="1" noChangeAspect="1"/>
          </p:cNvPicPr>
          <p:nvPr>
            <p:ph sz="quarter" idx="12"/>
          </p:nvPr>
        </p:nvPicPr>
        <p:blipFill>
          <a:blip r:embed="rId3"/>
          <a:stretch>
            <a:fillRect/>
          </a:stretch>
        </p:blipFill>
        <p:spPr>
          <a:xfrm>
            <a:off x="1679919" y="919203"/>
            <a:ext cx="4765781" cy="3511827"/>
          </a:xfrm>
        </p:spPr>
      </p:pic>
      <p:sp>
        <p:nvSpPr>
          <p:cNvPr id="4" name="Slide Number Placeholder 3">
            <a:extLst>
              <a:ext uri="{FF2B5EF4-FFF2-40B4-BE49-F238E27FC236}">
                <a16:creationId xmlns:a16="http://schemas.microsoft.com/office/drawing/2014/main" id="{C11F89A7-56FB-3812-C469-80C0FD9D0E9B}"/>
              </a:ext>
            </a:extLst>
          </p:cNvPr>
          <p:cNvSpPr>
            <a:spLocks noGrp="1"/>
          </p:cNvSpPr>
          <p:nvPr>
            <p:ph type="sldNum" sz="quarter" idx="4"/>
          </p:nvPr>
        </p:nvSpPr>
        <p:spPr/>
        <p:txBody>
          <a:bodyPr/>
          <a:lstStyle/>
          <a:p>
            <a:fld id="{42C32FFB-F9AE-46F0-A233-A2E628258990}" type="slidenum">
              <a:rPr lang="en-US" smtClean="0"/>
              <a:pPr/>
              <a:t>11</a:t>
            </a:fld>
            <a:endParaRPr lang="en-US" sz="1000"/>
          </a:p>
        </p:txBody>
      </p:sp>
      <p:sp>
        <p:nvSpPr>
          <p:cNvPr id="5" name="Footer Placeholder 4">
            <a:extLst>
              <a:ext uri="{FF2B5EF4-FFF2-40B4-BE49-F238E27FC236}">
                <a16:creationId xmlns:a16="http://schemas.microsoft.com/office/drawing/2014/main" id="{DDBBC942-BFBA-BA40-A96E-F0657FAED27C}"/>
              </a:ext>
            </a:extLst>
          </p:cNvPr>
          <p:cNvSpPr>
            <a:spLocks noGrp="1"/>
          </p:cNvSpPr>
          <p:nvPr>
            <p:ph type="ftr" sz="quarter" idx="3"/>
          </p:nvPr>
        </p:nvSpPr>
        <p:spPr/>
        <p:txBody>
          <a:bodyPr/>
          <a:lstStyle/>
          <a:p>
            <a:r>
              <a:rPr lang="en-US"/>
              <a:t>2023 Informatics Summit  |   amia.org</a:t>
            </a:r>
          </a:p>
        </p:txBody>
      </p:sp>
      <p:sp>
        <p:nvSpPr>
          <p:cNvPr id="6" name="Title 1">
            <a:extLst>
              <a:ext uri="{FF2B5EF4-FFF2-40B4-BE49-F238E27FC236}">
                <a16:creationId xmlns:a16="http://schemas.microsoft.com/office/drawing/2014/main" id="{2B4B5C28-16B0-0FC1-2BC6-6A27115B8EF1}"/>
              </a:ext>
            </a:extLst>
          </p:cNvPr>
          <p:cNvSpPr txBox="1">
            <a:spLocks/>
          </p:cNvSpPr>
          <p:nvPr/>
        </p:nvSpPr>
        <p:spPr bwMode="auto">
          <a:xfrm>
            <a:off x="708464" y="348970"/>
            <a:ext cx="6783946" cy="320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a:lstStyle>
          <a:p>
            <a:r>
              <a:rPr lang="en-US" kern="0">
                <a:ea typeface="MS PGothic"/>
              </a:rPr>
              <a:t>Public and Global Health Informatics</a:t>
            </a:r>
            <a:endParaRPr lang="en-US" kern="0"/>
          </a:p>
        </p:txBody>
      </p:sp>
    </p:spTree>
    <p:extLst>
      <p:ext uri="{BB962C8B-B14F-4D97-AF65-F5344CB8AC3E}">
        <p14:creationId xmlns:p14="http://schemas.microsoft.com/office/powerpoint/2010/main" val="96440776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01-9E9F-B213-4B33-424D32870DF9}"/>
              </a:ext>
            </a:extLst>
          </p:cNvPr>
          <p:cNvSpPr>
            <a:spLocks noGrp="1"/>
          </p:cNvSpPr>
          <p:nvPr>
            <p:ph type="title"/>
          </p:nvPr>
        </p:nvSpPr>
        <p:spPr>
          <a:xfrm>
            <a:off x="547729" y="476264"/>
            <a:ext cx="7013003" cy="295466"/>
          </a:xfrm>
        </p:spPr>
        <p:txBody>
          <a:bodyPr/>
          <a:lstStyle/>
          <a:p>
            <a:r>
              <a:rPr lang="en-US" sz="2400"/>
              <a:t>Evaluation and Implementation</a:t>
            </a:r>
          </a:p>
        </p:txBody>
      </p:sp>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110</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0C1EFA1A-752A-C4C2-0FC8-27399AAC28BD}"/>
              </a:ext>
            </a:extLst>
          </p:cNvPr>
          <p:cNvPicPr>
            <a:picLocks noChangeAspect="1"/>
          </p:cNvPicPr>
          <p:nvPr/>
        </p:nvPicPr>
        <p:blipFill>
          <a:blip r:embed="rId3"/>
          <a:stretch>
            <a:fillRect/>
          </a:stretch>
        </p:blipFill>
        <p:spPr>
          <a:xfrm>
            <a:off x="360888" y="851339"/>
            <a:ext cx="5845908" cy="1828800"/>
          </a:xfrm>
          <a:prstGeom prst="rect">
            <a:avLst/>
          </a:prstGeom>
        </p:spPr>
      </p:pic>
      <p:pic>
        <p:nvPicPr>
          <p:cNvPr id="3" name="Picture 2">
            <a:extLst>
              <a:ext uri="{FF2B5EF4-FFF2-40B4-BE49-F238E27FC236}">
                <a16:creationId xmlns:a16="http://schemas.microsoft.com/office/drawing/2014/main" id="{B03E435B-3643-3043-5E58-DC47C8F5F68C}"/>
              </a:ext>
            </a:extLst>
          </p:cNvPr>
          <p:cNvPicPr>
            <a:picLocks noChangeAspect="1"/>
          </p:cNvPicPr>
          <p:nvPr/>
        </p:nvPicPr>
        <p:blipFill>
          <a:blip r:embed="rId4"/>
          <a:stretch>
            <a:fillRect/>
          </a:stretch>
        </p:blipFill>
        <p:spPr>
          <a:xfrm>
            <a:off x="3804315" y="2315423"/>
            <a:ext cx="5120999" cy="1618652"/>
          </a:xfrm>
          <a:prstGeom prst="rect">
            <a:avLst/>
          </a:prstGeom>
        </p:spPr>
      </p:pic>
    </p:spTree>
    <p:extLst>
      <p:ext uri="{BB962C8B-B14F-4D97-AF65-F5344CB8AC3E}">
        <p14:creationId xmlns:p14="http://schemas.microsoft.com/office/powerpoint/2010/main" val="31774724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DA9EE-063D-233B-061C-F185A18B033B}"/>
              </a:ext>
            </a:extLst>
          </p:cNvPr>
          <p:cNvSpPr>
            <a:spLocks noGrp="1"/>
          </p:cNvSpPr>
          <p:nvPr>
            <p:ph type="title"/>
          </p:nvPr>
        </p:nvSpPr>
        <p:spPr>
          <a:xfrm>
            <a:off x="547730" y="427171"/>
            <a:ext cx="6783946" cy="295466"/>
          </a:xfrm>
        </p:spPr>
        <p:txBody>
          <a:bodyPr/>
          <a:lstStyle/>
          <a:p>
            <a:r>
              <a:rPr lang="en-US" sz="2400"/>
              <a:t>Net benefit of ML under resource constraints</a:t>
            </a:r>
          </a:p>
        </p:txBody>
      </p:sp>
      <p:sp>
        <p:nvSpPr>
          <p:cNvPr id="3" name="Content Placeholder 2">
            <a:extLst>
              <a:ext uri="{FF2B5EF4-FFF2-40B4-BE49-F238E27FC236}">
                <a16:creationId xmlns:a16="http://schemas.microsoft.com/office/drawing/2014/main" id="{90A5F3D7-ABD1-B93F-08D0-C5D35A0870A5}"/>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C30075D9-C965-CAB5-DD09-F6F4B5ED9217}"/>
              </a:ext>
            </a:extLst>
          </p:cNvPr>
          <p:cNvSpPr>
            <a:spLocks noGrp="1"/>
          </p:cNvSpPr>
          <p:nvPr>
            <p:ph type="sldNum" sz="quarter" idx="4"/>
          </p:nvPr>
        </p:nvSpPr>
        <p:spPr/>
        <p:txBody>
          <a:bodyPr/>
          <a:lstStyle/>
          <a:p>
            <a:fld id="{42C32FFB-F9AE-46F0-A233-A2E628258990}" type="slidenum">
              <a:rPr lang="en-US" smtClean="0"/>
              <a:pPr/>
              <a:t>111</a:t>
            </a:fld>
            <a:endParaRPr lang="en-US" sz="1000"/>
          </a:p>
        </p:txBody>
      </p:sp>
      <p:sp>
        <p:nvSpPr>
          <p:cNvPr id="5" name="Footer Placeholder 4">
            <a:extLst>
              <a:ext uri="{FF2B5EF4-FFF2-40B4-BE49-F238E27FC236}">
                <a16:creationId xmlns:a16="http://schemas.microsoft.com/office/drawing/2014/main" id="{00547892-42DF-B239-DF6F-1F820A2BF977}"/>
              </a:ext>
            </a:extLst>
          </p:cNvPr>
          <p:cNvSpPr>
            <a:spLocks noGrp="1"/>
          </p:cNvSpPr>
          <p:nvPr>
            <p:ph type="ftr" sz="quarter" idx="3"/>
          </p:nvPr>
        </p:nvSpPr>
        <p:spPr/>
        <p:txBody>
          <a:bodyPr/>
          <a:lstStyle/>
          <a:p>
            <a:r>
              <a:rPr lang="en-US"/>
              <a:t>2023 Informatics Summit  |   amia.org</a:t>
            </a:r>
          </a:p>
        </p:txBody>
      </p:sp>
      <p:pic>
        <p:nvPicPr>
          <p:cNvPr id="6" name="Picture 2">
            <a:extLst>
              <a:ext uri="{FF2B5EF4-FFF2-40B4-BE49-F238E27FC236}">
                <a16:creationId xmlns:a16="http://schemas.microsoft.com/office/drawing/2014/main" id="{3AA9EA10-7CBA-2C8A-5D77-21A841581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077" y="939255"/>
            <a:ext cx="4102552" cy="305674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B13869D-4137-89C3-4BD7-1B5AFFA96F3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a14:imgEffect>
                  </a14:imgLayer>
                </a14:imgProps>
              </a:ext>
            </a:extLst>
          </a:blip>
          <a:stretch>
            <a:fillRect/>
          </a:stretch>
        </p:blipFill>
        <p:spPr>
          <a:xfrm>
            <a:off x="6337207" y="905826"/>
            <a:ext cx="2622368" cy="3145678"/>
          </a:xfrm>
          <a:prstGeom prst="rect">
            <a:avLst/>
          </a:prstGeom>
        </p:spPr>
      </p:pic>
      <p:sp>
        <p:nvSpPr>
          <p:cNvPr id="8" name="TextBox 7">
            <a:extLst>
              <a:ext uri="{FF2B5EF4-FFF2-40B4-BE49-F238E27FC236}">
                <a16:creationId xmlns:a16="http://schemas.microsoft.com/office/drawing/2014/main" id="{8CBF97A1-697D-1FAC-11B1-D6BC6687F8C5}"/>
              </a:ext>
            </a:extLst>
          </p:cNvPr>
          <p:cNvSpPr txBox="1"/>
          <p:nvPr/>
        </p:nvSpPr>
        <p:spPr>
          <a:xfrm>
            <a:off x="4220160" y="3412868"/>
            <a:ext cx="2256666" cy="1277273"/>
          </a:xfrm>
          <a:prstGeom prst="rect">
            <a:avLst/>
          </a:prstGeom>
          <a:solidFill>
            <a:schemeClr val="accent4">
              <a:lumMod val="20000"/>
              <a:lumOff val="80000"/>
            </a:schemeClr>
          </a:solidFill>
        </p:spPr>
        <p:txBody>
          <a:bodyPr wrap="square">
            <a:spAutoFit/>
          </a:bodyPr>
          <a:lstStyle/>
          <a:p>
            <a:pPr rtl="0">
              <a:spcBef>
                <a:spcPts val="0"/>
              </a:spcBef>
              <a:spcAft>
                <a:spcPts val="0"/>
              </a:spcAft>
            </a:pPr>
            <a:r>
              <a:rPr lang="en-US" sz="1100" b="1" i="0" u="none" strike="noStrike">
                <a:solidFill>
                  <a:srgbClr val="000000"/>
                </a:solidFill>
                <a:effectLst/>
                <a:latin typeface="Arial" panose="020B0604020202020204" pitchFamily="34" charset="0"/>
              </a:rPr>
              <a:t>Case 1: no capacity constraints</a:t>
            </a:r>
            <a:endParaRPr lang="en-US" sz="1400" b="0">
              <a:effectLst/>
            </a:endParaRPr>
          </a:p>
          <a:p>
            <a:pPr rtl="0">
              <a:spcBef>
                <a:spcPts val="0"/>
              </a:spcBef>
              <a:spcAft>
                <a:spcPts val="0"/>
              </a:spcAft>
            </a:pPr>
            <a:r>
              <a:rPr lang="en-US" sz="1100" b="0" i="0" u="none" strike="noStrike">
                <a:solidFill>
                  <a:srgbClr val="000000"/>
                </a:solidFill>
                <a:effectLst/>
                <a:latin typeface="Arial" panose="020B0604020202020204" pitchFamily="34" charset="0"/>
              </a:rPr>
              <a:t>NB × N = TP – FP × Pt/(1 – Pt) </a:t>
            </a:r>
            <a:endParaRPr lang="en-US" sz="1400" b="0">
              <a:effectLst/>
            </a:endParaRPr>
          </a:p>
          <a:p>
            <a:pPr rtl="0">
              <a:spcBef>
                <a:spcPts val="0"/>
              </a:spcBef>
              <a:spcAft>
                <a:spcPts val="0"/>
              </a:spcAft>
            </a:pPr>
            <a:r>
              <a:rPr lang="en-US" sz="1100" b="0" i="0" u="none" strike="noStrike">
                <a:solidFill>
                  <a:srgbClr val="000000"/>
                </a:solidFill>
                <a:effectLst/>
                <a:latin typeface="Arial" panose="020B0604020202020204" pitchFamily="34" charset="0"/>
              </a:rPr>
              <a:t>            = 4 – 2 × (0.2 / 0.8) </a:t>
            </a:r>
            <a:endParaRPr lang="en-US" sz="1400" b="0">
              <a:effectLst/>
            </a:endParaRPr>
          </a:p>
          <a:p>
            <a:pPr rtl="0">
              <a:spcBef>
                <a:spcPts val="0"/>
              </a:spcBef>
              <a:spcAft>
                <a:spcPts val="0"/>
              </a:spcAft>
            </a:pPr>
            <a:r>
              <a:rPr lang="en-US" sz="1100" b="0" i="0" u="none" strike="noStrike">
                <a:solidFill>
                  <a:srgbClr val="000000"/>
                </a:solidFill>
                <a:effectLst/>
                <a:latin typeface="Arial" panose="020B0604020202020204" pitchFamily="34" charset="0"/>
              </a:rPr>
              <a:t>            = 4 – 0.5 = 3.5</a:t>
            </a:r>
            <a:endParaRPr lang="en-US" sz="1400" b="0">
              <a:effectLst/>
            </a:endParaRPr>
          </a:p>
          <a:p>
            <a:pPr rtl="0">
              <a:spcBef>
                <a:spcPts val="0"/>
              </a:spcBef>
              <a:spcAft>
                <a:spcPts val="0"/>
              </a:spcAft>
            </a:pPr>
            <a:r>
              <a:rPr lang="en-US" sz="1100" b="0" i="0" u="none" strike="noStrike">
                <a:solidFill>
                  <a:srgbClr val="000000"/>
                </a:solidFill>
                <a:effectLst/>
                <a:latin typeface="Arial" panose="020B0604020202020204" pitchFamily="34" charset="0"/>
              </a:rPr>
              <a:t>NB = (NB × N) / N = 3.5/10 = </a:t>
            </a:r>
            <a:r>
              <a:rPr lang="en-US" sz="1100" b="1" i="0" u="none" strike="noStrike">
                <a:solidFill>
                  <a:srgbClr val="4A86E8"/>
                </a:solidFill>
                <a:effectLst/>
                <a:latin typeface="Arial" panose="020B0604020202020204" pitchFamily="34" charset="0"/>
              </a:rPr>
              <a:t>0.35</a:t>
            </a:r>
            <a:endParaRPr lang="en-US" sz="1400"/>
          </a:p>
        </p:txBody>
      </p:sp>
    </p:spTree>
    <p:extLst>
      <p:ext uri="{BB962C8B-B14F-4D97-AF65-F5344CB8AC3E}">
        <p14:creationId xmlns:p14="http://schemas.microsoft.com/office/powerpoint/2010/main" val="2668156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69B0226-F0BB-81CE-8646-D29D578FBDD1}"/>
              </a:ext>
            </a:extLst>
          </p:cNvPr>
          <p:cNvPicPr>
            <a:picLocks noChangeAspect="1"/>
          </p:cNvPicPr>
          <p:nvPr/>
        </p:nvPicPr>
        <p:blipFill>
          <a:blip r:embed="rId3"/>
          <a:stretch>
            <a:fillRect/>
          </a:stretch>
        </p:blipFill>
        <p:spPr>
          <a:xfrm>
            <a:off x="6452763" y="1157660"/>
            <a:ext cx="2602938" cy="3134150"/>
          </a:xfrm>
          <a:prstGeom prst="rect">
            <a:avLst/>
          </a:prstGeom>
        </p:spPr>
      </p:pic>
      <p:sp>
        <p:nvSpPr>
          <p:cNvPr id="2" name="Title 1">
            <a:extLst>
              <a:ext uri="{FF2B5EF4-FFF2-40B4-BE49-F238E27FC236}">
                <a16:creationId xmlns:a16="http://schemas.microsoft.com/office/drawing/2014/main" id="{A1870120-1B7E-EDDA-32BA-4EFD3535272F}"/>
              </a:ext>
            </a:extLst>
          </p:cNvPr>
          <p:cNvSpPr>
            <a:spLocks noGrp="1"/>
          </p:cNvSpPr>
          <p:nvPr>
            <p:ph type="title"/>
          </p:nvPr>
        </p:nvSpPr>
        <p:spPr>
          <a:xfrm>
            <a:off x="547730" y="427171"/>
            <a:ext cx="6783946" cy="295466"/>
          </a:xfrm>
        </p:spPr>
        <p:txBody>
          <a:bodyPr/>
          <a:lstStyle/>
          <a:p>
            <a:r>
              <a:rPr lang="en-US" sz="2400"/>
              <a:t>Net benefit of ML under resource constraints</a:t>
            </a:r>
          </a:p>
        </p:txBody>
      </p:sp>
      <p:sp>
        <p:nvSpPr>
          <p:cNvPr id="4" name="Slide Number Placeholder 3">
            <a:extLst>
              <a:ext uri="{FF2B5EF4-FFF2-40B4-BE49-F238E27FC236}">
                <a16:creationId xmlns:a16="http://schemas.microsoft.com/office/drawing/2014/main" id="{B0ED204B-14D3-86B6-9B90-EF4E85C89C48}"/>
              </a:ext>
            </a:extLst>
          </p:cNvPr>
          <p:cNvSpPr>
            <a:spLocks noGrp="1"/>
          </p:cNvSpPr>
          <p:nvPr>
            <p:ph type="sldNum" sz="quarter" idx="4"/>
          </p:nvPr>
        </p:nvSpPr>
        <p:spPr/>
        <p:txBody>
          <a:bodyPr/>
          <a:lstStyle/>
          <a:p>
            <a:fld id="{42C32FFB-F9AE-46F0-A233-A2E628258990}" type="slidenum">
              <a:rPr lang="en-US" smtClean="0"/>
              <a:pPr/>
              <a:t>112</a:t>
            </a:fld>
            <a:endParaRPr lang="en-US" sz="1000"/>
          </a:p>
        </p:txBody>
      </p:sp>
      <p:sp>
        <p:nvSpPr>
          <p:cNvPr id="5" name="Footer Placeholder 4">
            <a:extLst>
              <a:ext uri="{FF2B5EF4-FFF2-40B4-BE49-F238E27FC236}">
                <a16:creationId xmlns:a16="http://schemas.microsoft.com/office/drawing/2014/main" id="{D493A79C-3D97-9E6D-F129-F3298C548025}"/>
              </a:ext>
            </a:extLst>
          </p:cNvPr>
          <p:cNvSpPr>
            <a:spLocks noGrp="1"/>
          </p:cNvSpPr>
          <p:nvPr>
            <p:ph type="ftr" sz="quarter" idx="3"/>
          </p:nvPr>
        </p:nvSpPr>
        <p:spPr/>
        <p:txBody>
          <a:bodyPr/>
          <a:lstStyle/>
          <a:p>
            <a:r>
              <a:rPr lang="en-US"/>
              <a:t>2023 Informatics Summit  |   amia.org</a:t>
            </a:r>
          </a:p>
        </p:txBody>
      </p:sp>
      <p:pic>
        <p:nvPicPr>
          <p:cNvPr id="6" name="Picture 2">
            <a:extLst>
              <a:ext uri="{FF2B5EF4-FFF2-40B4-BE49-F238E27FC236}">
                <a16:creationId xmlns:a16="http://schemas.microsoft.com/office/drawing/2014/main" id="{7E7C3C5C-B518-093A-9E7D-D600D69FC3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 y="1124263"/>
            <a:ext cx="4172489" cy="310885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00B28414-25AE-65C2-6C48-50DFEAB9EFFD}"/>
              </a:ext>
            </a:extLst>
          </p:cNvPr>
          <p:cNvCxnSpPr>
            <a:cxnSpLocks/>
            <a:stCxn id="6" idx="1"/>
            <a:endCxn id="6" idx="3"/>
          </p:cNvCxnSpPr>
          <p:nvPr/>
        </p:nvCxnSpPr>
        <p:spPr>
          <a:xfrm>
            <a:off x="-877" y="2678692"/>
            <a:ext cx="4172489"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6D3E41E-3FB8-D45F-916D-681D65FB2AB9}"/>
              </a:ext>
            </a:extLst>
          </p:cNvPr>
          <p:cNvSpPr txBox="1"/>
          <p:nvPr/>
        </p:nvSpPr>
        <p:spPr>
          <a:xfrm>
            <a:off x="3767227" y="3643701"/>
            <a:ext cx="2729053" cy="1046440"/>
          </a:xfrm>
          <a:prstGeom prst="rect">
            <a:avLst/>
          </a:prstGeom>
          <a:solidFill>
            <a:schemeClr val="accent4">
              <a:lumMod val="20000"/>
              <a:lumOff val="80000"/>
            </a:schemeClr>
          </a:solidFill>
        </p:spPr>
        <p:txBody>
          <a:bodyPr wrap="square">
            <a:spAutoFit/>
          </a:bodyPr>
          <a:lstStyle/>
          <a:p>
            <a:pPr rtl="0">
              <a:spcBef>
                <a:spcPts val="0"/>
              </a:spcBef>
              <a:spcAft>
                <a:spcPts val="0"/>
              </a:spcAft>
            </a:pPr>
            <a:r>
              <a:rPr lang="en-US" sz="1200" b="1" i="0" u="none" strike="noStrike">
                <a:solidFill>
                  <a:srgbClr val="000000"/>
                </a:solidFill>
                <a:effectLst/>
                <a:latin typeface="Arial" panose="020B0604020202020204" pitchFamily="34" charset="0"/>
              </a:rPr>
              <a:t>Case 2: Pt = 0.2 and capacity = 3:</a:t>
            </a:r>
            <a:endParaRPr lang="en-US" sz="1600" b="0">
              <a:effectLst/>
            </a:endParaRPr>
          </a:p>
          <a:p>
            <a:pPr rtl="0">
              <a:spcBef>
                <a:spcPts val="0"/>
              </a:spcBef>
              <a:spcAft>
                <a:spcPts val="0"/>
              </a:spcAft>
            </a:pPr>
            <a:r>
              <a:rPr lang="en-US" sz="1200" b="0" i="0" u="none" strike="noStrike">
                <a:solidFill>
                  <a:srgbClr val="000000"/>
                </a:solidFill>
                <a:effectLst/>
                <a:latin typeface="Arial" panose="020B0604020202020204" pitchFamily="34" charset="0"/>
              </a:rPr>
              <a:t>RNB × N = </a:t>
            </a:r>
            <a:r>
              <a:rPr lang="en-US" sz="1200" b="0" i="0" u="none" strike="noStrike" err="1">
                <a:solidFill>
                  <a:srgbClr val="000000"/>
                </a:solidFill>
                <a:effectLst/>
                <a:latin typeface="Arial" panose="020B0604020202020204" pitchFamily="34" charset="0"/>
              </a:rPr>
              <a:t>TPc</a:t>
            </a:r>
            <a:r>
              <a:rPr lang="en-US" sz="1200" b="0" i="0" u="none" strike="noStrike">
                <a:solidFill>
                  <a:srgbClr val="000000"/>
                </a:solidFill>
                <a:effectLst/>
                <a:latin typeface="Arial" panose="020B0604020202020204" pitchFamily="34" charset="0"/>
              </a:rPr>
              <a:t> – </a:t>
            </a:r>
            <a:r>
              <a:rPr lang="en-US" sz="1200" b="0" i="0" u="none" strike="noStrike" err="1">
                <a:solidFill>
                  <a:srgbClr val="000000"/>
                </a:solidFill>
                <a:effectLst/>
                <a:latin typeface="Arial" panose="020B0604020202020204" pitchFamily="34" charset="0"/>
              </a:rPr>
              <a:t>FPc</a:t>
            </a:r>
            <a:r>
              <a:rPr lang="en-US" sz="1200" b="0" i="0" u="none" strike="noStrike">
                <a:solidFill>
                  <a:srgbClr val="000000"/>
                </a:solidFill>
                <a:effectLst/>
                <a:latin typeface="Arial" panose="020B0604020202020204" pitchFamily="34" charset="0"/>
              </a:rPr>
              <a:t> × Pt/(1 – Pt) </a:t>
            </a:r>
            <a:endParaRPr lang="en-US" sz="1600" b="0">
              <a:effectLst/>
            </a:endParaRPr>
          </a:p>
          <a:p>
            <a:pPr rtl="0">
              <a:spcBef>
                <a:spcPts val="0"/>
              </a:spcBef>
              <a:spcAft>
                <a:spcPts val="0"/>
              </a:spcAft>
            </a:pPr>
            <a:r>
              <a:rPr lang="en-US" sz="1200" b="0" i="0" u="none" strike="noStrike">
                <a:solidFill>
                  <a:srgbClr val="000000"/>
                </a:solidFill>
                <a:effectLst/>
                <a:latin typeface="Arial" panose="020B0604020202020204" pitchFamily="34" charset="0"/>
              </a:rPr>
              <a:t>               = 2 – 1 × (0.2 / 0.8) </a:t>
            </a:r>
            <a:endParaRPr lang="en-US" sz="1600" b="0">
              <a:effectLst/>
            </a:endParaRPr>
          </a:p>
          <a:p>
            <a:pPr rtl="0">
              <a:spcBef>
                <a:spcPts val="0"/>
              </a:spcBef>
              <a:spcAft>
                <a:spcPts val="0"/>
              </a:spcAft>
            </a:pPr>
            <a:r>
              <a:rPr lang="en-US" sz="1200" b="0" i="0" u="none" strike="noStrike">
                <a:solidFill>
                  <a:srgbClr val="000000"/>
                </a:solidFill>
                <a:effectLst/>
                <a:latin typeface="Arial" panose="020B0604020202020204" pitchFamily="34" charset="0"/>
              </a:rPr>
              <a:t>               = 2 – 0.25 = 1.75</a:t>
            </a:r>
            <a:endParaRPr lang="en-US" sz="1600" b="0">
              <a:effectLst/>
            </a:endParaRPr>
          </a:p>
          <a:p>
            <a:pPr rtl="0">
              <a:spcBef>
                <a:spcPts val="0"/>
              </a:spcBef>
              <a:spcAft>
                <a:spcPts val="0"/>
              </a:spcAft>
            </a:pPr>
            <a:r>
              <a:rPr lang="en-US" sz="1200" b="0" i="0" u="none" strike="noStrike">
                <a:solidFill>
                  <a:srgbClr val="000000"/>
                </a:solidFill>
                <a:effectLst/>
                <a:latin typeface="Arial" panose="020B0604020202020204" pitchFamily="34" charset="0"/>
              </a:rPr>
              <a:t>RNB = 1.75/10 = </a:t>
            </a:r>
            <a:r>
              <a:rPr lang="en-US" sz="1200" b="1" i="0" u="none" strike="noStrike">
                <a:solidFill>
                  <a:srgbClr val="4A86E8"/>
                </a:solidFill>
                <a:effectLst/>
                <a:latin typeface="Arial" panose="020B0604020202020204" pitchFamily="34" charset="0"/>
              </a:rPr>
              <a:t>0.175</a:t>
            </a:r>
            <a:endParaRPr lang="en-US" sz="1600" b="0">
              <a:effectLst/>
            </a:endParaRPr>
          </a:p>
        </p:txBody>
      </p:sp>
    </p:spTree>
    <p:extLst>
      <p:ext uri="{BB962C8B-B14F-4D97-AF65-F5344CB8AC3E}">
        <p14:creationId xmlns:p14="http://schemas.microsoft.com/office/powerpoint/2010/main" val="978223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0566BC-CD26-60A1-7BE6-524436A323FA}"/>
              </a:ext>
            </a:extLst>
          </p:cNvPr>
          <p:cNvSpPr>
            <a:spLocks noGrp="1"/>
          </p:cNvSpPr>
          <p:nvPr>
            <p:ph type="sldNum" sz="quarter" idx="4"/>
          </p:nvPr>
        </p:nvSpPr>
        <p:spPr/>
        <p:txBody>
          <a:bodyPr/>
          <a:lstStyle/>
          <a:p>
            <a:fld id="{42C32FFB-F9AE-46F0-A233-A2E628258990}" type="slidenum">
              <a:rPr lang="en-US" smtClean="0"/>
              <a:pPr/>
              <a:t>113</a:t>
            </a:fld>
            <a:endParaRPr lang="en-US" sz="1000"/>
          </a:p>
        </p:txBody>
      </p:sp>
      <p:sp>
        <p:nvSpPr>
          <p:cNvPr id="5" name="Footer Placeholder 4">
            <a:extLst>
              <a:ext uri="{FF2B5EF4-FFF2-40B4-BE49-F238E27FC236}">
                <a16:creationId xmlns:a16="http://schemas.microsoft.com/office/drawing/2014/main" id="{278A2B60-0518-95B3-EE3D-580E583F00DA}"/>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6388280D-6ADA-BFFB-5C6E-5175E5B78CD5}"/>
              </a:ext>
            </a:extLst>
          </p:cNvPr>
          <p:cNvPicPr>
            <a:picLocks noChangeAspect="1"/>
          </p:cNvPicPr>
          <p:nvPr/>
        </p:nvPicPr>
        <p:blipFill>
          <a:blip r:embed="rId3"/>
          <a:stretch>
            <a:fillRect/>
          </a:stretch>
        </p:blipFill>
        <p:spPr>
          <a:xfrm>
            <a:off x="449391" y="0"/>
            <a:ext cx="7814076" cy="4366031"/>
          </a:xfrm>
          <a:prstGeom prst="rect">
            <a:avLst/>
          </a:prstGeom>
        </p:spPr>
      </p:pic>
    </p:spTree>
    <p:extLst>
      <p:ext uri="{BB962C8B-B14F-4D97-AF65-F5344CB8AC3E}">
        <p14:creationId xmlns:p14="http://schemas.microsoft.com/office/powerpoint/2010/main" val="5173329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B8503-2BED-9702-C34B-7B7A5985B3E2}"/>
              </a:ext>
            </a:extLst>
          </p:cNvPr>
          <p:cNvSpPr>
            <a:spLocks noGrp="1"/>
          </p:cNvSpPr>
          <p:nvPr>
            <p:ph type="title"/>
          </p:nvPr>
        </p:nvSpPr>
        <p:spPr>
          <a:xfrm>
            <a:off x="547730" y="501038"/>
            <a:ext cx="6783946" cy="221599"/>
          </a:xfrm>
        </p:spPr>
        <p:txBody>
          <a:bodyPr/>
          <a:lstStyle/>
          <a:p>
            <a:r>
              <a:rPr lang="en-US" sz="1800"/>
              <a:t>Python Library for Usefulness Simulations of ML Models</a:t>
            </a:r>
          </a:p>
        </p:txBody>
      </p:sp>
      <p:sp>
        <p:nvSpPr>
          <p:cNvPr id="4" name="Slide Number Placeholder 3">
            <a:extLst>
              <a:ext uri="{FF2B5EF4-FFF2-40B4-BE49-F238E27FC236}">
                <a16:creationId xmlns:a16="http://schemas.microsoft.com/office/drawing/2014/main" id="{F3D5C818-A05C-4829-7D76-0C09527C27A7}"/>
              </a:ext>
            </a:extLst>
          </p:cNvPr>
          <p:cNvSpPr>
            <a:spLocks noGrp="1"/>
          </p:cNvSpPr>
          <p:nvPr>
            <p:ph type="sldNum" sz="quarter" idx="4"/>
          </p:nvPr>
        </p:nvSpPr>
        <p:spPr/>
        <p:txBody>
          <a:bodyPr/>
          <a:lstStyle/>
          <a:p>
            <a:fld id="{42C32FFB-F9AE-46F0-A233-A2E628258990}" type="slidenum">
              <a:rPr lang="en-US" smtClean="0"/>
              <a:pPr/>
              <a:t>114</a:t>
            </a:fld>
            <a:endParaRPr lang="en-US" sz="1000"/>
          </a:p>
        </p:txBody>
      </p:sp>
      <p:sp>
        <p:nvSpPr>
          <p:cNvPr id="5" name="Footer Placeholder 4">
            <a:extLst>
              <a:ext uri="{FF2B5EF4-FFF2-40B4-BE49-F238E27FC236}">
                <a16:creationId xmlns:a16="http://schemas.microsoft.com/office/drawing/2014/main" id="{36F1278F-0970-D8BC-6A60-D998AB2647D1}"/>
              </a:ext>
            </a:extLst>
          </p:cNvPr>
          <p:cNvSpPr>
            <a:spLocks noGrp="1"/>
          </p:cNvSpPr>
          <p:nvPr>
            <p:ph type="ftr" sz="quarter" idx="3"/>
          </p:nvPr>
        </p:nvSpPr>
        <p:spPr/>
        <p:txBody>
          <a:bodyPr/>
          <a:lstStyle/>
          <a:p>
            <a:r>
              <a:rPr lang="en-US"/>
              <a:t>2023 Informatics Summit  |   amia.org</a:t>
            </a:r>
          </a:p>
        </p:txBody>
      </p:sp>
      <p:sp>
        <p:nvSpPr>
          <p:cNvPr id="6" name="TextBox 5">
            <a:extLst>
              <a:ext uri="{FF2B5EF4-FFF2-40B4-BE49-F238E27FC236}">
                <a16:creationId xmlns:a16="http://schemas.microsoft.com/office/drawing/2014/main" id="{DF5CC836-63B6-8676-D672-0066BE8F21FA}"/>
              </a:ext>
            </a:extLst>
          </p:cNvPr>
          <p:cNvSpPr txBox="1"/>
          <p:nvPr/>
        </p:nvSpPr>
        <p:spPr>
          <a:xfrm>
            <a:off x="399393" y="977462"/>
            <a:ext cx="2861968" cy="3046988"/>
          </a:xfrm>
          <a:prstGeom prst="rect">
            <a:avLst/>
          </a:prstGeom>
          <a:noFill/>
        </p:spPr>
        <p:txBody>
          <a:bodyPr wrap="square">
            <a:spAutoFit/>
          </a:bodyPr>
          <a:lstStyle/>
          <a:p>
            <a:pPr rtl="0">
              <a:spcBef>
                <a:spcPts val="0"/>
              </a:spcBef>
              <a:spcAft>
                <a:spcPts val="0"/>
              </a:spcAft>
            </a:pPr>
            <a:r>
              <a:rPr lang="en-US" sz="1600" u="none" strike="noStrike">
                <a:solidFill>
                  <a:srgbClr val="000000"/>
                </a:solidFill>
                <a:effectLst/>
                <a:latin typeface="+mn-lt"/>
              </a:rPr>
              <a:t>A </a:t>
            </a:r>
            <a:r>
              <a:rPr lang="en-US" sz="1600" b="1" u="none" strike="noStrike">
                <a:solidFill>
                  <a:srgbClr val="000000"/>
                </a:solidFill>
                <a:effectLst/>
                <a:latin typeface="+mn-lt"/>
              </a:rPr>
              <a:t>usefulness assessment</a:t>
            </a:r>
            <a:r>
              <a:rPr lang="en-US" sz="1600" u="none" strike="noStrike">
                <a:solidFill>
                  <a:srgbClr val="000000"/>
                </a:solidFill>
                <a:effectLst/>
                <a:latin typeface="+mn-lt"/>
              </a:rPr>
              <a:t> quantifies the </a:t>
            </a:r>
            <a:r>
              <a:rPr lang="en-US" sz="1600" b="1" u="none" strike="noStrike">
                <a:solidFill>
                  <a:srgbClr val="000000"/>
                </a:solidFill>
                <a:effectLst/>
                <a:latin typeface="+mn-lt"/>
              </a:rPr>
              <a:t>achievable utility</a:t>
            </a:r>
            <a:r>
              <a:rPr lang="en-US" sz="1600" u="none" strike="noStrike">
                <a:solidFill>
                  <a:srgbClr val="000000"/>
                </a:solidFill>
                <a:effectLst/>
                <a:latin typeface="+mn-lt"/>
              </a:rPr>
              <a:t> of an ML model under a </a:t>
            </a:r>
            <a:r>
              <a:rPr lang="en-US" sz="1600" b="1" u="none" strike="noStrike">
                <a:solidFill>
                  <a:srgbClr val="000000"/>
                </a:solidFill>
                <a:effectLst/>
                <a:latin typeface="+mn-lt"/>
              </a:rPr>
              <a:t>realistic</a:t>
            </a:r>
            <a:r>
              <a:rPr lang="en-US" sz="1600" u="none" strike="noStrike">
                <a:solidFill>
                  <a:srgbClr val="000000"/>
                </a:solidFill>
                <a:effectLst/>
                <a:latin typeface="+mn-lt"/>
              </a:rPr>
              <a:t> care delivery environment factoring in:</a:t>
            </a:r>
          </a:p>
          <a:p>
            <a:pPr rtl="0">
              <a:spcBef>
                <a:spcPts val="0"/>
              </a:spcBef>
              <a:spcAft>
                <a:spcPts val="0"/>
              </a:spcAft>
            </a:pPr>
            <a:endParaRPr lang="en-US" sz="1600">
              <a:solidFill>
                <a:srgbClr val="000000"/>
              </a:solidFill>
              <a:latin typeface="+mn-lt"/>
            </a:endParaRPr>
          </a:p>
          <a:p>
            <a:pPr marL="342900" indent="-342900" rtl="0">
              <a:spcBef>
                <a:spcPts val="0"/>
              </a:spcBef>
              <a:spcAft>
                <a:spcPts val="0"/>
              </a:spcAft>
              <a:buFont typeface="+mj-lt"/>
              <a:buAutoNum type="arabicPeriod"/>
            </a:pPr>
            <a:r>
              <a:rPr lang="en-US" sz="1600" u="none" strike="noStrike">
                <a:solidFill>
                  <a:srgbClr val="000000"/>
                </a:solidFill>
                <a:effectLst/>
                <a:latin typeface="+mn-lt"/>
              </a:rPr>
              <a:t>Model predictive performance</a:t>
            </a:r>
          </a:p>
          <a:p>
            <a:pPr marL="342900" indent="-342900" rtl="0">
              <a:spcBef>
                <a:spcPts val="0"/>
              </a:spcBef>
              <a:spcAft>
                <a:spcPts val="0"/>
              </a:spcAft>
              <a:buFont typeface="+mj-lt"/>
              <a:buAutoNum type="arabicPeriod"/>
            </a:pPr>
            <a:r>
              <a:rPr lang="en-US" sz="1600" u="none" strike="noStrike">
                <a:solidFill>
                  <a:srgbClr val="000000"/>
                </a:solidFill>
                <a:effectLst/>
                <a:latin typeface="+mn-lt"/>
              </a:rPr>
              <a:t>Workflow steps</a:t>
            </a:r>
          </a:p>
          <a:p>
            <a:pPr marL="342900" indent="-342900" rtl="0">
              <a:spcBef>
                <a:spcPts val="0"/>
              </a:spcBef>
              <a:spcAft>
                <a:spcPts val="0"/>
              </a:spcAft>
              <a:buFont typeface="+mj-lt"/>
              <a:buAutoNum type="arabicPeriod"/>
            </a:pPr>
            <a:r>
              <a:rPr lang="en-US" sz="1600" u="none" strike="noStrike">
                <a:solidFill>
                  <a:srgbClr val="000000"/>
                </a:solidFill>
                <a:effectLst/>
                <a:latin typeface="+mn-lt"/>
              </a:rPr>
              <a:t>Resource constraints</a:t>
            </a:r>
          </a:p>
          <a:p>
            <a:pPr marL="342900" indent="-342900" rtl="0">
              <a:spcBef>
                <a:spcPts val="0"/>
              </a:spcBef>
              <a:spcAft>
                <a:spcPts val="0"/>
              </a:spcAft>
              <a:buFont typeface="+mj-lt"/>
              <a:buAutoNum type="arabicPeriod"/>
            </a:pPr>
            <a:r>
              <a:rPr lang="en-US" sz="1600" u="none" strike="noStrike">
                <a:solidFill>
                  <a:srgbClr val="000000"/>
                </a:solidFill>
                <a:effectLst/>
                <a:latin typeface="+mn-lt"/>
              </a:rPr>
              <a:t>Utility of actions</a:t>
            </a:r>
          </a:p>
          <a:p>
            <a:pPr marL="342900" indent="-342900" rtl="0">
              <a:spcBef>
                <a:spcPts val="0"/>
              </a:spcBef>
              <a:spcAft>
                <a:spcPts val="0"/>
              </a:spcAft>
              <a:buFont typeface="+mj-lt"/>
              <a:buAutoNum type="arabicPeriod"/>
            </a:pPr>
            <a:r>
              <a:rPr lang="en-US" sz="1600" u="none" strike="noStrike">
                <a:solidFill>
                  <a:srgbClr val="000000"/>
                </a:solidFill>
                <a:effectLst/>
                <a:latin typeface="+mn-lt"/>
              </a:rPr>
              <a:t>Patient flow over time</a:t>
            </a:r>
            <a:endParaRPr lang="en-US" sz="1600">
              <a:effectLst/>
              <a:latin typeface="+mn-lt"/>
            </a:endParaRPr>
          </a:p>
        </p:txBody>
      </p:sp>
      <p:pic>
        <p:nvPicPr>
          <p:cNvPr id="7" name="Picture 6">
            <a:extLst>
              <a:ext uri="{FF2B5EF4-FFF2-40B4-BE49-F238E27FC236}">
                <a16:creationId xmlns:a16="http://schemas.microsoft.com/office/drawing/2014/main" id="{0AACB66B-120B-2F20-82B1-85CDDF262570}"/>
              </a:ext>
            </a:extLst>
          </p:cNvPr>
          <p:cNvPicPr>
            <a:picLocks noChangeAspect="1"/>
          </p:cNvPicPr>
          <p:nvPr/>
        </p:nvPicPr>
        <p:blipFill rotWithShape="1">
          <a:blip r:embed="rId3"/>
          <a:srcRect t="6911"/>
          <a:stretch/>
        </p:blipFill>
        <p:spPr>
          <a:xfrm>
            <a:off x="3891907" y="1078497"/>
            <a:ext cx="4443907" cy="3288437"/>
          </a:xfrm>
          <a:prstGeom prst="rect">
            <a:avLst/>
          </a:prstGeom>
        </p:spPr>
      </p:pic>
    </p:spTree>
    <p:extLst>
      <p:ext uri="{BB962C8B-B14F-4D97-AF65-F5344CB8AC3E}">
        <p14:creationId xmlns:p14="http://schemas.microsoft.com/office/powerpoint/2010/main" val="4147834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F5AE3B-AA53-1A46-DF36-C8BB93650F39}"/>
              </a:ext>
            </a:extLst>
          </p:cNvPr>
          <p:cNvSpPr>
            <a:spLocks noGrp="1"/>
          </p:cNvSpPr>
          <p:nvPr>
            <p:ph type="sldNum" sz="quarter" idx="4"/>
          </p:nvPr>
        </p:nvSpPr>
        <p:spPr/>
        <p:txBody>
          <a:bodyPr/>
          <a:lstStyle/>
          <a:p>
            <a:fld id="{42C32FFB-F9AE-46F0-A233-A2E628258990}" type="slidenum">
              <a:rPr lang="en-US" smtClean="0"/>
              <a:pPr/>
              <a:t>115</a:t>
            </a:fld>
            <a:endParaRPr lang="en-US" sz="1000"/>
          </a:p>
        </p:txBody>
      </p:sp>
      <p:sp>
        <p:nvSpPr>
          <p:cNvPr id="5" name="Footer Placeholder 4">
            <a:extLst>
              <a:ext uri="{FF2B5EF4-FFF2-40B4-BE49-F238E27FC236}">
                <a16:creationId xmlns:a16="http://schemas.microsoft.com/office/drawing/2014/main" id="{A3BA4C6D-5743-AF32-B607-30917FBAEDC6}"/>
              </a:ext>
            </a:extLst>
          </p:cNvPr>
          <p:cNvSpPr>
            <a:spLocks noGrp="1"/>
          </p:cNvSpPr>
          <p:nvPr>
            <p:ph type="ftr" sz="quarter" idx="3"/>
          </p:nvPr>
        </p:nvSpPr>
        <p:spPr/>
        <p:txBody>
          <a:bodyPr/>
          <a:lstStyle/>
          <a:p>
            <a:r>
              <a:rPr lang="en-US"/>
              <a:t>2023 Informatics Summit  |   amia.org</a:t>
            </a:r>
          </a:p>
        </p:txBody>
      </p:sp>
      <p:sp>
        <p:nvSpPr>
          <p:cNvPr id="6" name="Title 1">
            <a:extLst>
              <a:ext uri="{FF2B5EF4-FFF2-40B4-BE49-F238E27FC236}">
                <a16:creationId xmlns:a16="http://schemas.microsoft.com/office/drawing/2014/main" id="{3F274678-61D8-859B-822B-230E49396A51}"/>
              </a:ext>
            </a:extLst>
          </p:cNvPr>
          <p:cNvSpPr>
            <a:spLocks noGrp="1"/>
          </p:cNvSpPr>
          <p:nvPr>
            <p:ph type="title"/>
          </p:nvPr>
        </p:nvSpPr>
        <p:spPr>
          <a:xfrm>
            <a:off x="914400" y="1804178"/>
            <a:ext cx="6783946" cy="344710"/>
          </a:xfrm>
        </p:spPr>
        <p:txBody>
          <a:bodyPr/>
          <a:lstStyle/>
          <a:p>
            <a:r>
              <a:rPr lang="en-US" sz="2800"/>
              <a:t>Closing</a:t>
            </a:r>
          </a:p>
        </p:txBody>
      </p:sp>
    </p:spTree>
    <p:extLst>
      <p:ext uri="{BB962C8B-B14F-4D97-AF65-F5344CB8AC3E}">
        <p14:creationId xmlns:p14="http://schemas.microsoft.com/office/powerpoint/2010/main" val="10973162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60382-BF09-D39C-A9CE-2DE49FFA84E6}"/>
              </a:ext>
            </a:extLst>
          </p:cNvPr>
          <p:cNvSpPr>
            <a:spLocks noGrp="1"/>
          </p:cNvSpPr>
          <p:nvPr>
            <p:ph type="title"/>
          </p:nvPr>
        </p:nvSpPr>
        <p:spPr>
          <a:xfrm>
            <a:off x="547730" y="402548"/>
            <a:ext cx="6783946" cy="320088"/>
          </a:xfrm>
        </p:spPr>
        <p:txBody>
          <a:bodyPr/>
          <a:lstStyle/>
          <a:p>
            <a:r>
              <a:rPr lang="en-US" err="1"/>
              <a:t>ChatGPT</a:t>
            </a:r>
            <a:endParaRPr lang="en-US"/>
          </a:p>
        </p:txBody>
      </p:sp>
      <p:sp>
        <p:nvSpPr>
          <p:cNvPr id="3" name="Content Placeholder 2">
            <a:extLst>
              <a:ext uri="{FF2B5EF4-FFF2-40B4-BE49-F238E27FC236}">
                <a16:creationId xmlns:a16="http://schemas.microsoft.com/office/drawing/2014/main" id="{A9D1199C-C92B-6A99-6102-7549DB2584E8}"/>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1FEC4305-1E69-30A6-6A37-4993C941E5FF}"/>
              </a:ext>
            </a:extLst>
          </p:cNvPr>
          <p:cNvSpPr>
            <a:spLocks noGrp="1"/>
          </p:cNvSpPr>
          <p:nvPr>
            <p:ph type="sldNum" sz="quarter" idx="4"/>
          </p:nvPr>
        </p:nvSpPr>
        <p:spPr/>
        <p:txBody>
          <a:bodyPr/>
          <a:lstStyle/>
          <a:p>
            <a:fld id="{42C32FFB-F9AE-46F0-A233-A2E628258990}" type="slidenum">
              <a:rPr lang="en-US" smtClean="0"/>
              <a:pPr/>
              <a:t>116</a:t>
            </a:fld>
            <a:endParaRPr lang="en-US" sz="1000"/>
          </a:p>
        </p:txBody>
      </p:sp>
      <p:sp>
        <p:nvSpPr>
          <p:cNvPr id="5" name="Footer Placeholder 4">
            <a:extLst>
              <a:ext uri="{FF2B5EF4-FFF2-40B4-BE49-F238E27FC236}">
                <a16:creationId xmlns:a16="http://schemas.microsoft.com/office/drawing/2014/main" id="{D99C050C-7FA1-D3DA-0A64-DB5B71F75A45}"/>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C35190BF-3676-9413-59BD-43A9A481E398}"/>
              </a:ext>
            </a:extLst>
          </p:cNvPr>
          <p:cNvPicPr>
            <a:picLocks noChangeAspect="1"/>
          </p:cNvPicPr>
          <p:nvPr/>
        </p:nvPicPr>
        <p:blipFill>
          <a:blip r:embed="rId3"/>
          <a:stretch>
            <a:fillRect/>
          </a:stretch>
        </p:blipFill>
        <p:spPr>
          <a:xfrm>
            <a:off x="1356832" y="903890"/>
            <a:ext cx="6430335" cy="3784923"/>
          </a:xfrm>
          <a:prstGeom prst="rect">
            <a:avLst/>
          </a:prstGeom>
        </p:spPr>
      </p:pic>
    </p:spTree>
    <p:extLst>
      <p:ext uri="{BB962C8B-B14F-4D97-AF65-F5344CB8AC3E}">
        <p14:creationId xmlns:p14="http://schemas.microsoft.com/office/powerpoint/2010/main" val="251044782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E75726-4D10-381C-810A-A8761DA71F7B}"/>
              </a:ext>
            </a:extLst>
          </p:cNvPr>
          <p:cNvSpPr>
            <a:spLocks noGrp="1"/>
          </p:cNvSpPr>
          <p:nvPr>
            <p:ph type="title"/>
          </p:nvPr>
        </p:nvSpPr>
        <p:spPr>
          <a:xfrm>
            <a:off x="880712" y="476415"/>
            <a:ext cx="6450964" cy="246221"/>
          </a:xfrm>
        </p:spPr>
        <p:txBody>
          <a:bodyPr/>
          <a:lstStyle/>
          <a:p>
            <a:r>
              <a:rPr lang="en-US" sz="2000"/>
              <a:t>When </a:t>
            </a:r>
            <a:r>
              <a:rPr lang="en-US" sz="2000" err="1"/>
              <a:t>ChatGPT</a:t>
            </a:r>
            <a:r>
              <a:rPr lang="en-US" sz="2000"/>
              <a:t> is asked by 3 of my team members</a:t>
            </a:r>
          </a:p>
        </p:txBody>
      </p:sp>
      <p:sp>
        <p:nvSpPr>
          <p:cNvPr id="4" name="Slide Number Placeholder 3">
            <a:extLst>
              <a:ext uri="{FF2B5EF4-FFF2-40B4-BE49-F238E27FC236}">
                <a16:creationId xmlns:a16="http://schemas.microsoft.com/office/drawing/2014/main" id="{AB2E4F04-8A52-D772-6954-75426F8D2513}"/>
              </a:ext>
            </a:extLst>
          </p:cNvPr>
          <p:cNvSpPr>
            <a:spLocks noGrp="1"/>
          </p:cNvSpPr>
          <p:nvPr>
            <p:ph type="sldNum" sz="quarter" idx="4"/>
          </p:nvPr>
        </p:nvSpPr>
        <p:spPr/>
        <p:txBody>
          <a:bodyPr/>
          <a:lstStyle/>
          <a:p>
            <a:fld id="{42C32FFB-F9AE-46F0-A233-A2E628258990}" type="slidenum">
              <a:rPr lang="en-US" smtClean="0"/>
              <a:pPr/>
              <a:t>117</a:t>
            </a:fld>
            <a:endParaRPr lang="en-US" sz="1000"/>
          </a:p>
        </p:txBody>
      </p:sp>
      <p:sp>
        <p:nvSpPr>
          <p:cNvPr id="5" name="Footer Placeholder 4">
            <a:extLst>
              <a:ext uri="{FF2B5EF4-FFF2-40B4-BE49-F238E27FC236}">
                <a16:creationId xmlns:a16="http://schemas.microsoft.com/office/drawing/2014/main" id="{52D9C13E-0F2D-AF56-AE81-D22CB03FF2A8}"/>
              </a:ext>
            </a:extLst>
          </p:cNvPr>
          <p:cNvSpPr>
            <a:spLocks noGrp="1"/>
          </p:cNvSpPr>
          <p:nvPr>
            <p:ph type="ftr" sz="quarter" idx="3"/>
          </p:nvPr>
        </p:nvSpPr>
        <p:spPr/>
        <p:txBody>
          <a:bodyPr/>
          <a:lstStyle/>
          <a:p>
            <a:r>
              <a:rPr lang="en-US"/>
              <a:t>2023 Informatics Summit  |   amia.org</a:t>
            </a:r>
          </a:p>
        </p:txBody>
      </p:sp>
      <p:sp>
        <p:nvSpPr>
          <p:cNvPr id="10" name="Content Placeholder 2">
            <a:extLst>
              <a:ext uri="{FF2B5EF4-FFF2-40B4-BE49-F238E27FC236}">
                <a16:creationId xmlns:a16="http://schemas.microsoft.com/office/drawing/2014/main" id="{29CDFABD-4F8F-0DC8-A8E3-0887EA2E4810}"/>
              </a:ext>
            </a:extLst>
          </p:cNvPr>
          <p:cNvSpPr>
            <a:spLocks noGrp="1"/>
          </p:cNvSpPr>
          <p:nvPr>
            <p:ph sz="quarter" idx="12"/>
          </p:nvPr>
        </p:nvSpPr>
        <p:spPr>
          <a:xfrm>
            <a:off x="4001766" y="936251"/>
            <a:ext cx="4599125" cy="3536690"/>
          </a:xfrm>
        </p:spPr>
        <p:txBody>
          <a:bodyPr/>
          <a:lstStyle/>
          <a:p>
            <a:r>
              <a:rPr lang="en-US"/>
              <a:t>Automation, RPA</a:t>
            </a:r>
          </a:p>
          <a:p>
            <a:r>
              <a:rPr lang="en-US"/>
              <a:t>Education and training</a:t>
            </a:r>
          </a:p>
          <a:p>
            <a:r>
              <a:rPr lang="en-US"/>
              <a:t>Emerging technologies</a:t>
            </a:r>
          </a:p>
          <a:p>
            <a:r>
              <a:rPr lang="en-US"/>
              <a:t>Hmmm …</a:t>
            </a:r>
          </a:p>
          <a:p>
            <a:r>
              <a:rPr lang="en-US"/>
              <a:t>You are tech savvy …</a:t>
            </a:r>
          </a:p>
        </p:txBody>
      </p:sp>
      <p:pic>
        <p:nvPicPr>
          <p:cNvPr id="3" name="Picture 2">
            <a:extLst>
              <a:ext uri="{FF2B5EF4-FFF2-40B4-BE49-F238E27FC236}">
                <a16:creationId xmlns:a16="http://schemas.microsoft.com/office/drawing/2014/main" id="{EF648FAF-F871-0883-2D5C-EA31037F196F}"/>
              </a:ext>
            </a:extLst>
          </p:cNvPr>
          <p:cNvPicPr>
            <a:picLocks noChangeAspect="1"/>
          </p:cNvPicPr>
          <p:nvPr/>
        </p:nvPicPr>
        <p:blipFill>
          <a:blip r:embed="rId3"/>
          <a:stretch>
            <a:fillRect/>
          </a:stretch>
        </p:blipFill>
        <p:spPr>
          <a:xfrm>
            <a:off x="125615" y="106882"/>
            <a:ext cx="3627434" cy="4560203"/>
          </a:xfrm>
          <a:prstGeom prst="rect">
            <a:avLst/>
          </a:prstGeom>
        </p:spPr>
      </p:pic>
    </p:spTree>
    <p:extLst>
      <p:ext uri="{BB962C8B-B14F-4D97-AF65-F5344CB8AC3E}">
        <p14:creationId xmlns:p14="http://schemas.microsoft.com/office/powerpoint/2010/main" val="9917653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4E4DDB-6FB6-03CD-21EA-8F8BA195429E}"/>
              </a:ext>
            </a:extLst>
          </p:cNvPr>
          <p:cNvSpPr>
            <a:spLocks noGrp="1"/>
          </p:cNvSpPr>
          <p:nvPr>
            <p:ph type="title"/>
          </p:nvPr>
        </p:nvSpPr>
        <p:spPr>
          <a:xfrm>
            <a:off x="1063592" y="476415"/>
            <a:ext cx="6268084" cy="246221"/>
          </a:xfrm>
        </p:spPr>
        <p:txBody>
          <a:bodyPr/>
          <a:lstStyle/>
          <a:p>
            <a:r>
              <a:rPr lang="en-US" sz="2000"/>
              <a:t>When </a:t>
            </a:r>
            <a:r>
              <a:rPr lang="en-US" sz="2000" err="1"/>
              <a:t>ChatGPT</a:t>
            </a:r>
            <a:r>
              <a:rPr lang="en-US" sz="2000"/>
              <a:t> is asked by 3 of my team members</a:t>
            </a:r>
          </a:p>
        </p:txBody>
      </p:sp>
      <p:sp>
        <p:nvSpPr>
          <p:cNvPr id="3" name="Content Placeholder 2">
            <a:extLst>
              <a:ext uri="{FF2B5EF4-FFF2-40B4-BE49-F238E27FC236}">
                <a16:creationId xmlns:a16="http://schemas.microsoft.com/office/drawing/2014/main" id="{E68E8644-C883-F9CF-19A5-306E621EB094}"/>
              </a:ext>
            </a:extLst>
          </p:cNvPr>
          <p:cNvSpPr>
            <a:spLocks noGrp="1"/>
          </p:cNvSpPr>
          <p:nvPr>
            <p:ph sz="quarter" idx="12"/>
          </p:nvPr>
        </p:nvSpPr>
        <p:spPr>
          <a:xfrm>
            <a:off x="4381499" y="939255"/>
            <a:ext cx="4221935" cy="3570961"/>
          </a:xfrm>
        </p:spPr>
        <p:txBody>
          <a:bodyPr/>
          <a:lstStyle/>
          <a:p>
            <a:r>
              <a:rPr lang="en-US"/>
              <a:t>Ethics and Regulation</a:t>
            </a:r>
          </a:p>
          <a:p>
            <a:r>
              <a:rPr lang="en-US"/>
              <a:t>Industry trends, startups, M&amp;A, investments</a:t>
            </a:r>
          </a:p>
          <a:p>
            <a:r>
              <a:rPr lang="en-US"/>
              <a:t>Open source to deploy AI models</a:t>
            </a:r>
          </a:p>
          <a:p>
            <a:r>
              <a:rPr lang="en-US"/>
              <a:t>Hmmm …</a:t>
            </a:r>
          </a:p>
          <a:p>
            <a:r>
              <a:rPr lang="en-US"/>
              <a:t>You are business savvy …</a:t>
            </a:r>
          </a:p>
        </p:txBody>
      </p:sp>
      <p:sp>
        <p:nvSpPr>
          <p:cNvPr id="4" name="Slide Number Placeholder 3">
            <a:extLst>
              <a:ext uri="{FF2B5EF4-FFF2-40B4-BE49-F238E27FC236}">
                <a16:creationId xmlns:a16="http://schemas.microsoft.com/office/drawing/2014/main" id="{EF7F7A74-7E23-6775-2B2B-9E1B5AEBEA6E}"/>
              </a:ext>
            </a:extLst>
          </p:cNvPr>
          <p:cNvSpPr>
            <a:spLocks noGrp="1"/>
          </p:cNvSpPr>
          <p:nvPr>
            <p:ph type="sldNum" sz="quarter" idx="4"/>
          </p:nvPr>
        </p:nvSpPr>
        <p:spPr/>
        <p:txBody>
          <a:bodyPr/>
          <a:lstStyle/>
          <a:p>
            <a:fld id="{42C32FFB-F9AE-46F0-A233-A2E628258990}" type="slidenum">
              <a:rPr lang="en-US" smtClean="0"/>
              <a:pPr/>
              <a:t>118</a:t>
            </a:fld>
            <a:endParaRPr lang="en-US" sz="1000"/>
          </a:p>
        </p:txBody>
      </p:sp>
      <p:sp>
        <p:nvSpPr>
          <p:cNvPr id="5" name="Footer Placeholder 4">
            <a:extLst>
              <a:ext uri="{FF2B5EF4-FFF2-40B4-BE49-F238E27FC236}">
                <a16:creationId xmlns:a16="http://schemas.microsoft.com/office/drawing/2014/main" id="{4E52B1EA-0550-B29E-72EE-9B8221848B27}"/>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BD6E553C-1080-37CB-458F-F8532DED590A}"/>
              </a:ext>
            </a:extLst>
          </p:cNvPr>
          <p:cNvPicPr>
            <a:picLocks noChangeAspect="1"/>
          </p:cNvPicPr>
          <p:nvPr/>
        </p:nvPicPr>
        <p:blipFill>
          <a:blip r:embed="rId3"/>
          <a:stretch>
            <a:fillRect/>
          </a:stretch>
        </p:blipFill>
        <p:spPr>
          <a:xfrm>
            <a:off x="104327" y="32758"/>
            <a:ext cx="3298222" cy="4663844"/>
          </a:xfrm>
          <a:prstGeom prst="rect">
            <a:avLst/>
          </a:prstGeom>
        </p:spPr>
      </p:pic>
    </p:spTree>
    <p:extLst>
      <p:ext uri="{BB962C8B-B14F-4D97-AF65-F5344CB8AC3E}">
        <p14:creationId xmlns:p14="http://schemas.microsoft.com/office/powerpoint/2010/main" val="280474114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1A8631-52EC-ADF7-0B94-2B988BB4384A}"/>
              </a:ext>
            </a:extLst>
          </p:cNvPr>
          <p:cNvSpPr>
            <a:spLocks noGrp="1"/>
          </p:cNvSpPr>
          <p:nvPr>
            <p:ph type="title"/>
          </p:nvPr>
        </p:nvSpPr>
        <p:spPr>
          <a:xfrm>
            <a:off x="924024" y="476415"/>
            <a:ext cx="6407651" cy="246221"/>
          </a:xfrm>
        </p:spPr>
        <p:txBody>
          <a:bodyPr/>
          <a:lstStyle/>
          <a:p>
            <a:r>
              <a:rPr lang="en-US" sz="2000"/>
              <a:t>When </a:t>
            </a:r>
            <a:r>
              <a:rPr lang="en-US" sz="2000" err="1"/>
              <a:t>ChatGPT</a:t>
            </a:r>
            <a:r>
              <a:rPr lang="en-US" sz="2000"/>
              <a:t> is asked by 3 of my team members</a:t>
            </a:r>
          </a:p>
        </p:txBody>
      </p:sp>
      <p:sp>
        <p:nvSpPr>
          <p:cNvPr id="4" name="Slide Number Placeholder 3">
            <a:extLst>
              <a:ext uri="{FF2B5EF4-FFF2-40B4-BE49-F238E27FC236}">
                <a16:creationId xmlns:a16="http://schemas.microsoft.com/office/drawing/2014/main" id="{B9E4E4BB-0D57-3351-C8CD-650064D7DCDD}"/>
              </a:ext>
            </a:extLst>
          </p:cNvPr>
          <p:cNvSpPr>
            <a:spLocks noGrp="1"/>
          </p:cNvSpPr>
          <p:nvPr>
            <p:ph type="sldNum" sz="quarter" idx="4"/>
          </p:nvPr>
        </p:nvSpPr>
        <p:spPr/>
        <p:txBody>
          <a:bodyPr/>
          <a:lstStyle/>
          <a:p>
            <a:fld id="{42C32FFB-F9AE-46F0-A233-A2E628258990}" type="slidenum">
              <a:rPr lang="en-US" smtClean="0"/>
              <a:pPr/>
              <a:t>119</a:t>
            </a:fld>
            <a:endParaRPr lang="en-US" sz="1000"/>
          </a:p>
        </p:txBody>
      </p:sp>
      <p:sp>
        <p:nvSpPr>
          <p:cNvPr id="5" name="Footer Placeholder 4">
            <a:extLst>
              <a:ext uri="{FF2B5EF4-FFF2-40B4-BE49-F238E27FC236}">
                <a16:creationId xmlns:a16="http://schemas.microsoft.com/office/drawing/2014/main" id="{2C1D6F6E-8710-C564-62DB-1A21EC4D2434}"/>
              </a:ext>
            </a:extLst>
          </p:cNvPr>
          <p:cNvSpPr>
            <a:spLocks noGrp="1"/>
          </p:cNvSpPr>
          <p:nvPr>
            <p:ph type="ftr" sz="quarter" idx="3"/>
          </p:nvPr>
        </p:nvSpPr>
        <p:spPr/>
        <p:txBody>
          <a:bodyPr/>
          <a:lstStyle/>
          <a:p>
            <a:r>
              <a:rPr lang="en-US"/>
              <a:t>2023 Informatics Summit  |   amia.org</a:t>
            </a:r>
          </a:p>
        </p:txBody>
      </p:sp>
      <p:sp>
        <p:nvSpPr>
          <p:cNvPr id="6" name="Content Placeholder 5">
            <a:extLst>
              <a:ext uri="{FF2B5EF4-FFF2-40B4-BE49-F238E27FC236}">
                <a16:creationId xmlns:a16="http://schemas.microsoft.com/office/drawing/2014/main" id="{95467F41-B1F9-D025-6AB5-13071A6D58C0}"/>
              </a:ext>
            </a:extLst>
          </p:cNvPr>
          <p:cNvSpPr>
            <a:spLocks noGrp="1"/>
          </p:cNvSpPr>
          <p:nvPr>
            <p:ph sz="quarter" idx="12"/>
          </p:nvPr>
        </p:nvSpPr>
        <p:spPr>
          <a:xfrm>
            <a:off x="5178392" y="939255"/>
            <a:ext cx="3683668" cy="3570961"/>
          </a:xfrm>
        </p:spPr>
        <p:txBody>
          <a:bodyPr/>
          <a:lstStyle/>
          <a:p>
            <a:r>
              <a:rPr lang="en-US"/>
              <a:t>RL, causal inference, explainable AI</a:t>
            </a:r>
          </a:p>
          <a:p>
            <a:r>
              <a:rPr lang="en-US"/>
              <a:t>Acquisitions + partnerships, investment</a:t>
            </a:r>
          </a:p>
          <a:p>
            <a:r>
              <a:rPr lang="en-US"/>
              <a:t>Impact on the job market</a:t>
            </a:r>
          </a:p>
          <a:p>
            <a:r>
              <a:rPr lang="en-US"/>
              <a:t>Hmmm …</a:t>
            </a:r>
          </a:p>
          <a:p>
            <a:r>
              <a:rPr lang="en-US"/>
              <a:t>You are looking a job …</a:t>
            </a:r>
          </a:p>
        </p:txBody>
      </p:sp>
      <p:pic>
        <p:nvPicPr>
          <p:cNvPr id="3" name="Picture 2">
            <a:extLst>
              <a:ext uri="{FF2B5EF4-FFF2-40B4-BE49-F238E27FC236}">
                <a16:creationId xmlns:a16="http://schemas.microsoft.com/office/drawing/2014/main" id="{C37A3926-4EC8-368A-D891-94F3DF801D8C}"/>
              </a:ext>
            </a:extLst>
          </p:cNvPr>
          <p:cNvPicPr>
            <a:picLocks noChangeAspect="1"/>
          </p:cNvPicPr>
          <p:nvPr/>
        </p:nvPicPr>
        <p:blipFill>
          <a:blip r:embed="rId3"/>
          <a:stretch>
            <a:fillRect/>
          </a:stretch>
        </p:blipFill>
        <p:spPr>
          <a:xfrm>
            <a:off x="58066" y="99455"/>
            <a:ext cx="4938188" cy="4590686"/>
          </a:xfrm>
          <a:prstGeom prst="rect">
            <a:avLst/>
          </a:prstGeom>
        </p:spPr>
      </p:pic>
    </p:spTree>
    <p:extLst>
      <p:ext uri="{BB962C8B-B14F-4D97-AF65-F5344CB8AC3E}">
        <p14:creationId xmlns:p14="http://schemas.microsoft.com/office/powerpoint/2010/main" val="1869429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6BDB78-3259-FB37-4C7C-47D811ED66A2}"/>
              </a:ext>
            </a:extLst>
          </p:cNvPr>
          <p:cNvSpPr>
            <a:spLocks noGrp="1"/>
          </p:cNvSpPr>
          <p:nvPr>
            <p:ph type="title"/>
          </p:nvPr>
        </p:nvSpPr>
        <p:spPr>
          <a:xfrm>
            <a:off x="547730" y="525660"/>
            <a:ext cx="6783946" cy="196977"/>
          </a:xfrm>
        </p:spPr>
        <p:txBody>
          <a:bodyPr/>
          <a:lstStyle/>
          <a:p>
            <a:r>
              <a:rPr lang="en-US" sz="1600"/>
              <a:t>International EHR-derived Long COVID profiles of COVID-19 patients</a:t>
            </a:r>
          </a:p>
        </p:txBody>
      </p:sp>
      <p:sp>
        <p:nvSpPr>
          <p:cNvPr id="4" name="Slide Number Placeholder 3">
            <a:extLst>
              <a:ext uri="{FF2B5EF4-FFF2-40B4-BE49-F238E27FC236}">
                <a16:creationId xmlns:a16="http://schemas.microsoft.com/office/drawing/2014/main" id="{77C0DEF7-9782-08C7-7ED2-CB6F5649EE01}"/>
              </a:ext>
            </a:extLst>
          </p:cNvPr>
          <p:cNvSpPr>
            <a:spLocks noGrp="1"/>
          </p:cNvSpPr>
          <p:nvPr>
            <p:ph type="sldNum" sz="quarter" idx="4"/>
          </p:nvPr>
        </p:nvSpPr>
        <p:spPr/>
        <p:txBody>
          <a:bodyPr/>
          <a:lstStyle/>
          <a:p>
            <a:fld id="{42C32FFB-F9AE-46F0-A233-A2E628258990}" type="slidenum">
              <a:rPr lang="en-US" smtClean="0"/>
              <a:pPr/>
              <a:t>12</a:t>
            </a:fld>
            <a:endParaRPr lang="en-US" sz="1000"/>
          </a:p>
        </p:txBody>
      </p:sp>
      <p:sp>
        <p:nvSpPr>
          <p:cNvPr id="5" name="Footer Placeholder 4">
            <a:extLst>
              <a:ext uri="{FF2B5EF4-FFF2-40B4-BE49-F238E27FC236}">
                <a16:creationId xmlns:a16="http://schemas.microsoft.com/office/drawing/2014/main" id="{A73B8566-472E-78FF-963D-F61F0D4C6511}"/>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B2A06DA6-0289-F576-8E19-C6EBEBF4C600}"/>
              </a:ext>
            </a:extLst>
          </p:cNvPr>
          <p:cNvPicPr>
            <a:picLocks noChangeAspect="1"/>
          </p:cNvPicPr>
          <p:nvPr/>
        </p:nvPicPr>
        <p:blipFill>
          <a:blip r:embed="rId3"/>
          <a:stretch>
            <a:fillRect/>
          </a:stretch>
        </p:blipFill>
        <p:spPr>
          <a:xfrm>
            <a:off x="7648391" y="3809612"/>
            <a:ext cx="1301077" cy="789266"/>
          </a:xfrm>
          <a:prstGeom prst="rect">
            <a:avLst/>
          </a:prstGeom>
        </p:spPr>
      </p:pic>
      <p:sp>
        <p:nvSpPr>
          <p:cNvPr id="8" name="Content Placeholder 2">
            <a:extLst>
              <a:ext uri="{FF2B5EF4-FFF2-40B4-BE49-F238E27FC236}">
                <a16:creationId xmlns:a16="http://schemas.microsoft.com/office/drawing/2014/main" id="{7C386DAB-EA88-0F5E-4BCB-957B9697CAE9}"/>
              </a:ext>
            </a:extLst>
          </p:cNvPr>
          <p:cNvSpPr txBox="1">
            <a:spLocks/>
          </p:cNvSpPr>
          <p:nvPr/>
        </p:nvSpPr>
        <p:spPr>
          <a:xfrm>
            <a:off x="259914" y="927033"/>
            <a:ext cx="3373638" cy="3365501"/>
          </a:xfrm>
          <a:prstGeom prst="rect">
            <a:avLst/>
          </a:prstGeom>
        </p:spPr>
        <p:txBody>
          <a:bodyPr>
            <a:norm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kern="0"/>
              <a:t>Identified incident annotations of phenotypes (use ICD codes) in a </a:t>
            </a:r>
            <a:r>
              <a:rPr lang="en-US" u="sng" kern="0"/>
              <a:t>federated network of 277 international hospitals</a:t>
            </a:r>
          </a:p>
          <a:p>
            <a:r>
              <a:rPr lang="en-US" kern="0"/>
              <a:t>Estimated relative risk of phenotypes among COVID-19+ patients (</a:t>
            </a:r>
            <a:r>
              <a:rPr lang="en-US" u="sng" kern="0"/>
              <a:t>n=</a:t>
            </a:r>
            <a:r>
              <a:rPr lang="en-US" u="sng" kern="0">
                <a:solidFill>
                  <a:srgbClr val="222222"/>
                </a:solidFill>
                <a:latin typeface="-apple-system"/>
              </a:rPr>
              <a:t>414,602</a:t>
            </a:r>
            <a:r>
              <a:rPr lang="en-US" kern="0">
                <a:solidFill>
                  <a:srgbClr val="222222"/>
                </a:solidFill>
                <a:latin typeface="-apple-system"/>
              </a:rPr>
              <a:t>)</a:t>
            </a:r>
            <a:r>
              <a:rPr lang="en-US" kern="0"/>
              <a:t> relative to non-infected patients (</a:t>
            </a:r>
            <a:r>
              <a:rPr lang="en-US" u="sng" kern="0"/>
              <a:t>n=2,300,000</a:t>
            </a:r>
            <a:r>
              <a:rPr lang="en-US" kern="0"/>
              <a:t>) at:</a:t>
            </a:r>
          </a:p>
          <a:p>
            <a:pPr lvl="1"/>
            <a:r>
              <a:rPr lang="en-US" kern="0"/>
              <a:t>30 days after index date</a:t>
            </a:r>
          </a:p>
          <a:p>
            <a:pPr lvl="1"/>
            <a:r>
              <a:rPr lang="en-US" kern="0"/>
              <a:t>90 days after index date</a:t>
            </a:r>
          </a:p>
        </p:txBody>
      </p:sp>
      <p:pic>
        <p:nvPicPr>
          <p:cNvPr id="9" name="Picture 8">
            <a:extLst>
              <a:ext uri="{FF2B5EF4-FFF2-40B4-BE49-F238E27FC236}">
                <a16:creationId xmlns:a16="http://schemas.microsoft.com/office/drawing/2014/main" id="{977E5531-79DC-756C-2687-4D79A0EBDC28}"/>
              </a:ext>
            </a:extLst>
          </p:cNvPr>
          <p:cNvPicPr>
            <a:picLocks noChangeAspect="1"/>
          </p:cNvPicPr>
          <p:nvPr/>
        </p:nvPicPr>
        <p:blipFill>
          <a:blip r:embed="rId4"/>
          <a:stretch>
            <a:fillRect/>
          </a:stretch>
        </p:blipFill>
        <p:spPr>
          <a:xfrm>
            <a:off x="3633552" y="914399"/>
            <a:ext cx="5510448" cy="2800604"/>
          </a:xfrm>
          <a:prstGeom prst="rect">
            <a:avLst/>
          </a:prstGeom>
        </p:spPr>
      </p:pic>
    </p:spTree>
    <p:extLst>
      <p:ext uri="{BB962C8B-B14F-4D97-AF65-F5344CB8AC3E}">
        <p14:creationId xmlns:p14="http://schemas.microsoft.com/office/powerpoint/2010/main" val="359023087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246D70-3539-6376-23DA-6FFB7F765478}"/>
              </a:ext>
            </a:extLst>
          </p:cNvPr>
          <p:cNvSpPr>
            <a:spLocks noGrp="1"/>
          </p:cNvSpPr>
          <p:nvPr>
            <p:ph type="title"/>
          </p:nvPr>
        </p:nvSpPr>
        <p:spPr>
          <a:xfrm>
            <a:off x="547730" y="476415"/>
            <a:ext cx="6783946" cy="246221"/>
          </a:xfrm>
        </p:spPr>
        <p:txBody>
          <a:bodyPr/>
          <a:lstStyle/>
          <a:p>
            <a:r>
              <a:rPr lang="en-US" sz="2000"/>
              <a:t>When </a:t>
            </a:r>
            <a:r>
              <a:rPr lang="en-US" sz="2000" err="1"/>
              <a:t>ChatGPT</a:t>
            </a:r>
            <a:r>
              <a:rPr lang="en-US" sz="2000"/>
              <a:t> is asked by 3 of my team members</a:t>
            </a:r>
          </a:p>
        </p:txBody>
      </p:sp>
      <p:sp>
        <p:nvSpPr>
          <p:cNvPr id="3" name="Content Placeholder 2">
            <a:extLst>
              <a:ext uri="{FF2B5EF4-FFF2-40B4-BE49-F238E27FC236}">
                <a16:creationId xmlns:a16="http://schemas.microsoft.com/office/drawing/2014/main" id="{DC56F144-AE87-910F-4CAE-6BC799151AE0}"/>
              </a:ext>
            </a:extLst>
          </p:cNvPr>
          <p:cNvSpPr>
            <a:spLocks noGrp="1"/>
          </p:cNvSpPr>
          <p:nvPr>
            <p:ph sz="quarter" idx="12"/>
          </p:nvPr>
        </p:nvSpPr>
        <p:spPr>
          <a:xfrm>
            <a:off x="844257" y="939255"/>
            <a:ext cx="8056358" cy="3570961"/>
          </a:xfrm>
        </p:spPr>
        <p:txBody>
          <a:bodyPr/>
          <a:lstStyle/>
          <a:p>
            <a:endParaRPr lang="en-US"/>
          </a:p>
        </p:txBody>
      </p:sp>
      <p:sp>
        <p:nvSpPr>
          <p:cNvPr id="4" name="Slide Number Placeholder 3">
            <a:extLst>
              <a:ext uri="{FF2B5EF4-FFF2-40B4-BE49-F238E27FC236}">
                <a16:creationId xmlns:a16="http://schemas.microsoft.com/office/drawing/2014/main" id="{1D31E92D-A238-8262-96D3-CC03E160FFCA}"/>
              </a:ext>
            </a:extLst>
          </p:cNvPr>
          <p:cNvSpPr>
            <a:spLocks noGrp="1"/>
          </p:cNvSpPr>
          <p:nvPr>
            <p:ph type="sldNum" sz="quarter" idx="4"/>
          </p:nvPr>
        </p:nvSpPr>
        <p:spPr/>
        <p:txBody>
          <a:bodyPr/>
          <a:lstStyle/>
          <a:p>
            <a:fld id="{42C32FFB-F9AE-46F0-A233-A2E628258990}" type="slidenum">
              <a:rPr lang="en-US" smtClean="0"/>
              <a:pPr/>
              <a:t>120</a:t>
            </a:fld>
            <a:endParaRPr lang="en-US" sz="1000"/>
          </a:p>
        </p:txBody>
      </p:sp>
      <p:sp>
        <p:nvSpPr>
          <p:cNvPr id="5" name="Footer Placeholder 4">
            <a:extLst>
              <a:ext uri="{FF2B5EF4-FFF2-40B4-BE49-F238E27FC236}">
                <a16:creationId xmlns:a16="http://schemas.microsoft.com/office/drawing/2014/main" id="{5E456A9C-891F-B5E4-5641-5091774C4135}"/>
              </a:ext>
            </a:extLst>
          </p:cNvPr>
          <p:cNvSpPr>
            <a:spLocks noGrp="1"/>
          </p:cNvSpPr>
          <p:nvPr>
            <p:ph type="ftr" sz="quarter" idx="3"/>
          </p:nvPr>
        </p:nvSpPr>
        <p:spPr/>
        <p:txBody>
          <a:bodyPr/>
          <a:lstStyle/>
          <a:p>
            <a:r>
              <a:rPr lang="en-US"/>
              <a:t>2023 Informatics Summit  |   amia.org</a:t>
            </a:r>
          </a:p>
        </p:txBody>
      </p:sp>
      <p:pic>
        <p:nvPicPr>
          <p:cNvPr id="13314" name="Picture 2" descr="Star Trek: The Animated Series' Brought Cerebral Sci-fi to Saturday Morning  TV">
            <a:extLst>
              <a:ext uri="{FF2B5EF4-FFF2-40B4-BE49-F238E27FC236}">
                <a16:creationId xmlns:a16="http://schemas.microsoft.com/office/drawing/2014/main" id="{FAECD01C-3929-A5AB-2EB0-55AD84735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567" y="1432371"/>
            <a:ext cx="3738316" cy="2727960"/>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Oval 7">
            <a:extLst>
              <a:ext uri="{FF2B5EF4-FFF2-40B4-BE49-F238E27FC236}">
                <a16:creationId xmlns:a16="http://schemas.microsoft.com/office/drawing/2014/main" id="{EEC59D50-5E01-0766-EDBF-4F0A86A8A5EC}"/>
              </a:ext>
            </a:extLst>
          </p:cNvPr>
          <p:cNvSpPr/>
          <p:nvPr/>
        </p:nvSpPr>
        <p:spPr>
          <a:xfrm>
            <a:off x="4869180" y="986790"/>
            <a:ext cx="3661410" cy="2145030"/>
          </a:xfrm>
          <a:prstGeom prst="wedgeEllipseCallout">
            <a:avLst>
              <a:gd name="adj1" fmla="val -66795"/>
              <a:gd name="adj2" fmla="val 24026"/>
            </a:avLst>
          </a:prstGeom>
          <a:ln/>
        </p:spPr>
        <p:style>
          <a:lnRef idx="2">
            <a:schemeClr val="accent5"/>
          </a:lnRef>
          <a:fillRef idx="1">
            <a:schemeClr val="lt1"/>
          </a:fillRef>
          <a:effectRef idx="0">
            <a:schemeClr val="accent5"/>
          </a:effectRef>
          <a:fontRef idx="minor">
            <a:schemeClr val="dk1"/>
          </a:fontRef>
        </p:style>
        <p:txBody>
          <a:bodyPr lIns="91440" tIns="91440" bIns="91440" rtlCol="0" anchor="t"/>
          <a:lstStyle/>
          <a:p>
            <a:pPr algn="ctr"/>
            <a:r>
              <a:rPr lang="en-US">
                <a:solidFill>
                  <a:schemeClr val="tx1"/>
                </a:solidFill>
                <a:latin typeface="Roboto Regular"/>
                <a:cs typeface="Roboto Regular"/>
              </a:rPr>
              <a:t>Be careful when your supervisor asks you to ask </a:t>
            </a:r>
            <a:r>
              <a:rPr lang="en-US" err="1">
                <a:solidFill>
                  <a:schemeClr val="tx1"/>
                </a:solidFill>
                <a:latin typeface="Roboto Regular"/>
                <a:cs typeface="Roboto Regular"/>
              </a:rPr>
              <a:t>ChatGPT</a:t>
            </a:r>
            <a:r>
              <a:rPr lang="en-US">
                <a:solidFill>
                  <a:schemeClr val="tx1"/>
                </a:solidFill>
                <a:latin typeface="Roboto Regular"/>
                <a:cs typeface="Roboto Regular"/>
              </a:rPr>
              <a:t>!</a:t>
            </a:r>
          </a:p>
        </p:txBody>
      </p:sp>
    </p:spTree>
    <p:extLst>
      <p:ext uri="{BB962C8B-B14F-4D97-AF65-F5344CB8AC3E}">
        <p14:creationId xmlns:p14="http://schemas.microsoft.com/office/powerpoint/2010/main" val="1811808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E83A54-C028-8E31-013B-ED6041E293D0}"/>
              </a:ext>
            </a:extLst>
          </p:cNvPr>
          <p:cNvSpPr>
            <a:spLocks noGrp="1"/>
          </p:cNvSpPr>
          <p:nvPr>
            <p:ph type="sldNum" sz="quarter" idx="10"/>
          </p:nvPr>
        </p:nvSpPr>
        <p:spPr/>
        <p:txBody>
          <a:bodyPr/>
          <a:lstStyle/>
          <a:p>
            <a:fld id="{42C32FFB-F9AE-46F0-A233-A2E628258990}" type="slidenum">
              <a:rPr lang="en-US" smtClean="0"/>
              <a:pPr/>
              <a:t>121</a:t>
            </a:fld>
            <a:endParaRPr lang="en-US" sz="1000"/>
          </a:p>
        </p:txBody>
      </p:sp>
      <p:sp>
        <p:nvSpPr>
          <p:cNvPr id="3" name="Footer Placeholder 2">
            <a:extLst>
              <a:ext uri="{FF2B5EF4-FFF2-40B4-BE49-F238E27FC236}">
                <a16:creationId xmlns:a16="http://schemas.microsoft.com/office/drawing/2014/main" id="{9EC6693F-4935-B263-4A4D-9CEFF19F2626}"/>
              </a:ext>
            </a:extLst>
          </p:cNvPr>
          <p:cNvSpPr>
            <a:spLocks noGrp="1"/>
          </p:cNvSpPr>
          <p:nvPr>
            <p:ph type="ftr" sz="quarter" idx="11"/>
          </p:nvPr>
        </p:nvSpPr>
        <p:spPr/>
        <p:txBody>
          <a:bodyPr/>
          <a:lstStyle/>
          <a:p>
            <a:r>
              <a:rPr lang="en-US"/>
              <a:t>2023 Informatics Summit    |   amia.org</a:t>
            </a:r>
          </a:p>
        </p:txBody>
      </p:sp>
      <p:pic>
        <p:nvPicPr>
          <p:cNvPr id="5" name="Picture 4">
            <a:extLst>
              <a:ext uri="{FF2B5EF4-FFF2-40B4-BE49-F238E27FC236}">
                <a16:creationId xmlns:a16="http://schemas.microsoft.com/office/drawing/2014/main" id="{49E00609-1827-F121-2D3B-CD99B7A7011C}"/>
              </a:ext>
            </a:extLst>
          </p:cNvPr>
          <p:cNvPicPr>
            <a:picLocks/>
          </p:cNvPicPr>
          <p:nvPr>
            <p:custDataLst>
              <p:tags r:id="rId2"/>
            </p:custDataLst>
          </p:nvPr>
        </p:nvPicPr>
        <p:blipFill>
          <a:blip r:embed="rId8"/>
          <a:stretch>
            <a:fillRect/>
          </a:stretch>
        </p:blipFill>
        <p:spPr>
          <a:xfrm>
            <a:off x="546139" y="415780"/>
            <a:ext cx="914400" cy="382594"/>
          </a:xfrm>
          <a:prstGeom prst="rect">
            <a:avLst/>
          </a:prstGeom>
        </p:spPr>
      </p:pic>
      <p:pic>
        <p:nvPicPr>
          <p:cNvPr id="7" name="Picture 6">
            <a:extLst>
              <a:ext uri="{FF2B5EF4-FFF2-40B4-BE49-F238E27FC236}">
                <a16:creationId xmlns:a16="http://schemas.microsoft.com/office/drawing/2014/main" id="{23FD12AB-77A4-1BFB-247C-C327DCD4429E}"/>
              </a:ext>
            </a:extLst>
          </p:cNvPr>
          <p:cNvPicPr>
            <a:picLocks/>
          </p:cNvPicPr>
          <p:nvPr>
            <p:custDataLst>
              <p:tags r:id="rId3"/>
            </p:custDataLst>
          </p:nvPr>
        </p:nvPicPr>
        <p:blipFill>
          <a:blip r:embed="rId9"/>
          <a:stretch>
            <a:fillRect/>
          </a:stretch>
        </p:blipFill>
        <p:spPr>
          <a:xfrm>
            <a:off x="508000" y="1657350"/>
            <a:ext cx="1828800" cy="1828800"/>
          </a:xfrm>
          <a:prstGeom prst="rect">
            <a:avLst/>
          </a:prstGeom>
        </p:spPr>
      </p:pic>
      <p:sp>
        <p:nvSpPr>
          <p:cNvPr id="8" name="Rectangle 7">
            <a:extLst>
              <a:ext uri="{FF2B5EF4-FFF2-40B4-BE49-F238E27FC236}">
                <a16:creationId xmlns:a16="http://schemas.microsoft.com/office/drawing/2014/main" id="{CFD6F9C6-29A2-6396-7370-61AA27C4AEAC}"/>
              </a:ext>
            </a:extLst>
          </p:cNvPr>
          <p:cNvSpPr/>
          <p:nvPr>
            <p:custDataLst>
              <p:tags r:id="rId4"/>
            </p:custDataLst>
          </p:nvPr>
        </p:nvSpPr>
        <p:spPr>
          <a:xfrm>
            <a:off x="2456824" y="240690"/>
            <a:ext cx="6045200" cy="1285875"/>
          </a:xfrm>
          <a:prstGeom prst="rect">
            <a:avLst/>
          </a:prstGeom>
          <a:noFill/>
          <a:ln>
            <a:noFill/>
          </a:ln>
          <a:effectLst/>
          <a:scene3d>
            <a:camera prst="orthographicFront">
              <a:rot lat="0" lon="0" rev="0"/>
            </a:camera>
            <a:lightRig rig="threePt" dir="t">
              <a:rot lat="0" lon="0" rev="1200000"/>
            </a:lightRig>
          </a:scene3d>
          <a:sp3d/>
          <a:extLst>
            <a:ext uri="{909E8E84-426E-40DD-AFC4-6F175D3DCCD1}">
              <a14:hiddenFill xmlns:a14="http://schemas.microsoft.com/office/drawing/2010/main">
                <a:solidFill>
                  <a:schemeClr val="accent1"/>
                </a:solidFill>
              </a14:hiddenFill>
            </a:ext>
          </a:extLst>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r>
              <a:rPr lang="en-US" sz="3600" b="1" dirty="0">
                <a:solidFill>
                  <a:srgbClr val="5B5B5B"/>
                </a:solidFill>
                <a:latin typeface="Roboto Regular"/>
                <a:cs typeface="Roboto Regular"/>
              </a:rPr>
              <a:t>Can </a:t>
            </a:r>
            <a:r>
              <a:rPr lang="en-US" sz="3600" b="1" dirty="0" err="1">
                <a:solidFill>
                  <a:srgbClr val="5B5B5B"/>
                </a:solidFill>
                <a:latin typeface="Roboto Regular"/>
                <a:cs typeface="Roboto Regular"/>
              </a:rPr>
              <a:t>ChatGPT</a:t>
            </a:r>
            <a:r>
              <a:rPr lang="en-US" sz="3600" b="1" dirty="0">
                <a:solidFill>
                  <a:srgbClr val="5B5B5B"/>
                </a:solidFill>
                <a:latin typeface="Roboto Regular"/>
                <a:cs typeface="Roboto Regular"/>
              </a:rPr>
              <a:t> be used in healthcare?</a:t>
            </a:r>
          </a:p>
        </p:txBody>
      </p:sp>
      <p:sp>
        <p:nvSpPr>
          <p:cNvPr id="9" name="Rectangle 8">
            <a:extLst>
              <a:ext uri="{FF2B5EF4-FFF2-40B4-BE49-F238E27FC236}">
                <a16:creationId xmlns:a16="http://schemas.microsoft.com/office/drawing/2014/main" id="{E24E8907-9BD1-0F8B-1071-2EC72230C64A}"/>
              </a:ext>
            </a:extLst>
          </p:cNvPr>
          <p:cNvSpPr/>
          <p:nvPr>
            <p:custDataLst>
              <p:tags r:id="rId5"/>
            </p:custDataLst>
          </p:nvPr>
        </p:nvSpPr>
        <p:spPr>
          <a:xfrm>
            <a:off x="2590800" y="4381500"/>
            <a:ext cx="6299200" cy="382594"/>
          </a:xfrm>
          <a:prstGeom prst="rect">
            <a:avLst/>
          </a:prstGeom>
          <a:noFill/>
          <a:ln>
            <a:noFill/>
          </a:ln>
          <a:effectLst/>
          <a:scene3d>
            <a:camera prst="orthographicFront">
              <a:rot lat="0" lon="0" rev="0"/>
            </a:camera>
            <a:lightRig rig="threePt" dir="t">
              <a:rot lat="0" lon="0" rev="1200000"/>
            </a:lightRig>
          </a:scene3d>
          <a:sp3d/>
          <a:extLst>
            <a:ext uri="{909E8E84-426E-40DD-AFC4-6F175D3DCCD1}">
              <a14:hiddenFill xmlns:a14="http://schemas.microsoft.com/office/drawing/2010/main">
                <a:solidFill>
                  <a:schemeClr val="accent1"/>
                </a:solidFill>
              </a14:hiddenFill>
            </a:ext>
          </a:extLst>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r>
              <a:rPr lang="en-US" sz="1300" b="1">
                <a:solidFill>
                  <a:srgbClr val="5B5B5B"/>
                </a:solidFill>
                <a:latin typeface="Roboto Regular"/>
                <a:cs typeface="Roboto Regular"/>
              </a:rPr>
              <a:t>ⓘ</a:t>
            </a:r>
            <a:r>
              <a:rPr lang="en-US" sz="1400">
                <a:solidFill>
                  <a:srgbClr val="5B5B5B"/>
                </a:solidFill>
                <a:latin typeface="Roboto Regular"/>
                <a:cs typeface="Roboto Regular"/>
              </a:rPr>
              <a:t> Start presenting to display the poll results on this slide.</a:t>
            </a:r>
            <a:endParaRPr lang="en-US" sz="1400" err="1">
              <a:solidFill>
                <a:srgbClr val="5B5B5B"/>
              </a:solidFill>
              <a:latin typeface="Roboto Regular"/>
              <a:cs typeface="Roboto Regular"/>
            </a:endParaRPr>
          </a:p>
        </p:txBody>
      </p:sp>
      <p:pic>
        <p:nvPicPr>
          <p:cNvPr id="6" name="Picture 5">
            <a:extLst>
              <a:ext uri="{FF2B5EF4-FFF2-40B4-BE49-F238E27FC236}">
                <a16:creationId xmlns:a16="http://schemas.microsoft.com/office/drawing/2014/main" id="{82954D0D-3F83-C229-A6A5-AC3C8A8F447B}"/>
              </a:ext>
            </a:extLst>
          </p:cNvPr>
          <p:cNvPicPr>
            <a:picLocks noChangeAspect="1"/>
          </p:cNvPicPr>
          <p:nvPr/>
        </p:nvPicPr>
        <p:blipFill>
          <a:blip r:embed="rId10"/>
          <a:stretch>
            <a:fillRect/>
          </a:stretch>
        </p:blipFill>
        <p:spPr>
          <a:xfrm>
            <a:off x="2717800" y="1919330"/>
            <a:ext cx="6045200" cy="1982301"/>
          </a:xfrm>
          <a:prstGeom prst="rect">
            <a:avLst/>
          </a:prstGeom>
        </p:spPr>
      </p:pic>
    </p:spTree>
    <p:custDataLst>
      <p:tags r:id="rId1"/>
    </p:custDataLst>
    <p:extLst>
      <p:ext uri="{BB962C8B-B14F-4D97-AF65-F5344CB8AC3E}">
        <p14:creationId xmlns:p14="http://schemas.microsoft.com/office/powerpoint/2010/main" val="11686673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426DC-C85C-AA07-1E31-7391C06D929D}"/>
              </a:ext>
            </a:extLst>
          </p:cNvPr>
          <p:cNvSpPr>
            <a:spLocks noGrp="1"/>
          </p:cNvSpPr>
          <p:nvPr>
            <p:ph type="title"/>
          </p:nvPr>
        </p:nvSpPr>
        <p:spPr>
          <a:xfrm>
            <a:off x="456287" y="230193"/>
            <a:ext cx="6955163" cy="492443"/>
          </a:xfrm>
        </p:spPr>
        <p:txBody>
          <a:bodyPr/>
          <a:lstStyle/>
          <a:p>
            <a:r>
              <a:rPr lang="en-US" sz="2000" dirty="0"/>
              <a:t>Moving from reactive to proactive AI/ML and data science</a:t>
            </a:r>
          </a:p>
        </p:txBody>
      </p:sp>
      <p:sp>
        <p:nvSpPr>
          <p:cNvPr id="4" name="Slide Number Placeholder 3">
            <a:extLst>
              <a:ext uri="{FF2B5EF4-FFF2-40B4-BE49-F238E27FC236}">
                <a16:creationId xmlns:a16="http://schemas.microsoft.com/office/drawing/2014/main" id="{5C819C49-AC7D-D50F-CC42-1B5E247D7051}"/>
              </a:ext>
            </a:extLst>
          </p:cNvPr>
          <p:cNvSpPr>
            <a:spLocks noGrp="1"/>
          </p:cNvSpPr>
          <p:nvPr>
            <p:ph type="sldNum" sz="quarter" idx="4"/>
          </p:nvPr>
        </p:nvSpPr>
        <p:spPr/>
        <p:txBody>
          <a:bodyPr/>
          <a:lstStyle/>
          <a:p>
            <a:fld id="{42C32FFB-F9AE-46F0-A233-A2E628258990}" type="slidenum">
              <a:rPr lang="en-US" smtClean="0"/>
              <a:pPr/>
              <a:t>122</a:t>
            </a:fld>
            <a:endParaRPr lang="en-US" sz="1000"/>
          </a:p>
        </p:txBody>
      </p:sp>
      <p:sp>
        <p:nvSpPr>
          <p:cNvPr id="5" name="Footer Placeholder 4">
            <a:extLst>
              <a:ext uri="{FF2B5EF4-FFF2-40B4-BE49-F238E27FC236}">
                <a16:creationId xmlns:a16="http://schemas.microsoft.com/office/drawing/2014/main" id="{71CABD64-48F9-5B9B-7B3D-A913922871C1}"/>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B702B216-5DCC-7567-7864-80A1F0C2BE10}"/>
              </a:ext>
            </a:extLst>
          </p:cNvPr>
          <p:cNvPicPr>
            <a:picLocks noChangeAspect="1"/>
          </p:cNvPicPr>
          <p:nvPr/>
        </p:nvPicPr>
        <p:blipFill>
          <a:blip r:embed="rId3"/>
          <a:stretch>
            <a:fillRect/>
          </a:stretch>
        </p:blipFill>
        <p:spPr>
          <a:xfrm>
            <a:off x="1197543" y="939255"/>
            <a:ext cx="6464165" cy="3224107"/>
          </a:xfrm>
          <a:prstGeom prst="rect">
            <a:avLst/>
          </a:prstGeom>
        </p:spPr>
      </p:pic>
      <p:sp>
        <p:nvSpPr>
          <p:cNvPr id="7" name="TextBox 6">
            <a:extLst>
              <a:ext uri="{FF2B5EF4-FFF2-40B4-BE49-F238E27FC236}">
                <a16:creationId xmlns:a16="http://schemas.microsoft.com/office/drawing/2014/main" id="{611EACE8-6E6A-B78C-55DC-63A3EAC48B22}"/>
              </a:ext>
            </a:extLst>
          </p:cNvPr>
          <p:cNvSpPr txBox="1"/>
          <p:nvPr/>
        </p:nvSpPr>
        <p:spPr>
          <a:xfrm>
            <a:off x="4836695" y="4312282"/>
            <a:ext cx="4263724" cy="400110"/>
          </a:xfrm>
          <a:prstGeom prst="rect">
            <a:avLst/>
          </a:prstGeom>
          <a:noFill/>
        </p:spPr>
        <p:txBody>
          <a:bodyPr wrap="square">
            <a:spAutoFit/>
          </a:bodyPr>
          <a:lstStyle/>
          <a:p>
            <a:r>
              <a:rPr lang="en-US" sz="1000" b="0" i="0">
                <a:solidFill>
                  <a:srgbClr val="222222"/>
                </a:solidFill>
                <a:effectLst/>
                <a:latin typeface="Times New Roman" panose="02020603050405020304" pitchFamily="18" charset="0"/>
                <a:cs typeface="Times New Roman" panose="02020603050405020304" pitchFamily="18" charset="0"/>
              </a:rPr>
              <a:t>Luo Y, </a:t>
            </a:r>
            <a:r>
              <a:rPr lang="en-US" sz="1000" b="0" i="0" err="1">
                <a:solidFill>
                  <a:srgbClr val="222222"/>
                </a:solidFill>
                <a:effectLst/>
                <a:latin typeface="Times New Roman" panose="02020603050405020304" pitchFamily="18" charset="0"/>
                <a:cs typeface="Times New Roman" panose="02020603050405020304" pitchFamily="18" charset="0"/>
              </a:rPr>
              <a:t>Wunderink</a:t>
            </a:r>
            <a:r>
              <a:rPr lang="en-US" sz="1000" b="0" i="0">
                <a:solidFill>
                  <a:srgbClr val="222222"/>
                </a:solidFill>
                <a:effectLst/>
                <a:latin typeface="Times New Roman" panose="02020603050405020304" pitchFamily="18" charset="0"/>
                <a:cs typeface="Times New Roman" panose="02020603050405020304" pitchFamily="18" charset="0"/>
              </a:rPr>
              <a:t> RG, Lloyd-Jones D. Proactive vs Reactive Machine Learning in Health Care: Lessons From the COVID-19 Pandemic. </a:t>
            </a:r>
            <a:r>
              <a:rPr lang="en-US" sz="1000" b="0" i="1">
                <a:solidFill>
                  <a:srgbClr val="222222"/>
                </a:solidFill>
                <a:effectLst/>
                <a:latin typeface="Times New Roman" panose="02020603050405020304" pitchFamily="18" charset="0"/>
                <a:cs typeface="Times New Roman" panose="02020603050405020304" pitchFamily="18" charset="0"/>
              </a:rPr>
              <a:t>JAMA. 2022.</a:t>
            </a:r>
            <a:endParaRPr lang="en-US" sz="1000" i="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436574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Star Trek Starships: 2294 - The Future: Release Date and First Look of the  Updated Book Revealed">
            <a:extLst>
              <a:ext uri="{FF2B5EF4-FFF2-40B4-BE49-F238E27FC236}">
                <a16:creationId xmlns:a16="http://schemas.microsoft.com/office/drawing/2014/main" id="{77E2EBBD-1398-42A9-AC53-5E96DDAB6A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50CFE2D-33F5-A87A-0096-A3F2644D7E58}"/>
              </a:ext>
            </a:extLst>
          </p:cNvPr>
          <p:cNvSpPr txBox="1"/>
          <p:nvPr/>
        </p:nvSpPr>
        <p:spPr>
          <a:xfrm>
            <a:off x="5674093" y="916980"/>
            <a:ext cx="2863515" cy="461665"/>
          </a:xfrm>
          <a:prstGeom prst="rect">
            <a:avLst/>
          </a:prstGeom>
          <a:noFill/>
        </p:spPr>
        <p:txBody>
          <a:bodyPr wrap="square">
            <a:spAutoFit/>
          </a:bodyPr>
          <a:lstStyle/>
          <a:p>
            <a:r>
              <a:rPr lang="en-US">
                <a:solidFill>
                  <a:schemeClr val="bg1"/>
                </a:solidFill>
              </a:rPr>
              <a:t>Per aspera ad astra</a:t>
            </a:r>
          </a:p>
        </p:txBody>
      </p:sp>
    </p:spTree>
    <p:extLst>
      <p:ext uri="{BB962C8B-B14F-4D97-AF65-F5344CB8AC3E}">
        <p14:creationId xmlns:p14="http://schemas.microsoft.com/office/powerpoint/2010/main" val="1271243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DC12E-160F-03D7-3191-7D9E1D10DA36}"/>
              </a:ext>
            </a:extLst>
          </p:cNvPr>
          <p:cNvSpPr>
            <a:spLocks noGrp="1"/>
          </p:cNvSpPr>
          <p:nvPr>
            <p:ph type="title"/>
          </p:nvPr>
        </p:nvSpPr>
        <p:spPr>
          <a:xfrm>
            <a:off x="547730" y="476416"/>
            <a:ext cx="6783946" cy="246221"/>
          </a:xfrm>
        </p:spPr>
        <p:txBody>
          <a:bodyPr/>
          <a:lstStyle/>
          <a:p>
            <a:r>
              <a:rPr lang="en-US" sz="2000"/>
              <a:t>Diseases with increased risk in COVID-19 outpatients</a:t>
            </a:r>
          </a:p>
        </p:txBody>
      </p:sp>
      <p:sp>
        <p:nvSpPr>
          <p:cNvPr id="4" name="Slide Number Placeholder 3">
            <a:extLst>
              <a:ext uri="{FF2B5EF4-FFF2-40B4-BE49-F238E27FC236}">
                <a16:creationId xmlns:a16="http://schemas.microsoft.com/office/drawing/2014/main" id="{33EADB55-8A92-86F1-8D63-17F51DB6B42B}"/>
              </a:ext>
            </a:extLst>
          </p:cNvPr>
          <p:cNvSpPr>
            <a:spLocks noGrp="1"/>
          </p:cNvSpPr>
          <p:nvPr>
            <p:ph type="sldNum" sz="quarter" idx="4"/>
          </p:nvPr>
        </p:nvSpPr>
        <p:spPr/>
        <p:txBody>
          <a:bodyPr/>
          <a:lstStyle/>
          <a:p>
            <a:fld id="{42C32FFB-F9AE-46F0-A233-A2E628258990}" type="slidenum">
              <a:rPr lang="en-US" smtClean="0"/>
              <a:pPr/>
              <a:t>13</a:t>
            </a:fld>
            <a:endParaRPr lang="en-US" sz="1000"/>
          </a:p>
        </p:txBody>
      </p:sp>
      <p:sp>
        <p:nvSpPr>
          <p:cNvPr id="5" name="Footer Placeholder 4">
            <a:extLst>
              <a:ext uri="{FF2B5EF4-FFF2-40B4-BE49-F238E27FC236}">
                <a16:creationId xmlns:a16="http://schemas.microsoft.com/office/drawing/2014/main" id="{010B3B13-7A56-6719-D79F-7C9B0021ADFC}"/>
              </a:ext>
            </a:extLst>
          </p:cNvPr>
          <p:cNvSpPr>
            <a:spLocks noGrp="1"/>
          </p:cNvSpPr>
          <p:nvPr>
            <p:ph type="ftr" sz="quarter" idx="3"/>
          </p:nvPr>
        </p:nvSpPr>
        <p:spPr/>
        <p:txBody>
          <a:bodyPr/>
          <a:lstStyle/>
          <a:p>
            <a:r>
              <a:rPr lang="en-US"/>
              <a:t>2023 Informatics Summit    |   amia.org</a:t>
            </a:r>
          </a:p>
        </p:txBody>
      </p:sp>
      <p:sp>
        <p:nvSpPr>
          <p:cNvPr id="6" name="Content Placeholder 2">
            <a:extLst>
              <a:ext uri="{FF2B5EF4-FFF2-40B4-BE49-F238E27FC236}">
                <a16:creationId xmlns:a16="http://schemas.microsoft.com/office/drawing/2014/main" id="{D28E3FA6-24E1-27C0-D9B6-F4CCAF1223E0}"/>
              </a:ext>
            </a:extLst>
          </p:cNvPr>
          <p:cNvSpPr txBox="1">
            <a:spLocks/>
          </p:cNvSpPr>
          <p:nvPr/>
        </p:nvSpPr>
        <p:spPr>
          <a:xfrm>
            <a:off x="672665" y="1455029"/>
            <a:ext cx="3073836" cy="2615321"/>
          </a:xfrm>
          <a:prstGeom prst="rect">
            <a:avLst/>
          </a:prstGeom>
        </p:spPr>
        <p:txBody>
          <a:bodyPr>
            <a:normAutofit lnSpcReduction="10000"/>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Roboto Regular"/>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Roboto Regular"/>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Roboto Regular"/>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Roboto Regular"/>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kern="0">
                <a:solidFill>
                  <a:srgbClr val="222222"/>
                </a:solidFill>
                <a:latin typeface="-apple-system"/>
              </a:rPr>
              <a:t>Using a federated international network, the authors systematically identified robust conditions associated with PASC compared to control groups, underscoring the multifaceted cardiovascular and neurological phenotype profiles of Long COVID</a:t>
            </a:r>
            <a:endParaRPr lang="en-US" kern="0"/>
          </a:p>
        </p:txBody>
      </p:sp>
      <p:pic>
        <p:nvPicPr>
          <p:cNvPr id="7" name="Content Placeholder 4">
            <a:extLst>
              <a:ext uri="{FF2B5EF4-FFF2-40B4-BE49-F238E27FC236}">
                <a16:creationId xmlns:a16="http://schemas.microsoft.com/office/drawing/2014/main" id="{D77B8DBC-AB41-895E-1A76-CA68A0E00DF2}"/>
              </a:ext>
            </a:extLst>
          </p:cNvPr>
          <p:cNvPicPr>
            <a:picLocks noChangeAspect="1"/>
          </p:cNvPicPr>
          <p:nvPr/>
        </p:nvPicPr>
        <p:blipFill>
          <a:blip r:embed="rId3"/>
          <a:stretch>
            <a:fillRect/>
          </a:stretch>
        </p:blipFill>
        <p:spPr>
          <a:xfrm>
            <a:off x="4826904" y="810683"/>
            <a:ext cx="3904012" cy="3904012"/>
          </a:xfrm>
          <a:prstGeom prst="rect">
            <a:avLst/>
          </a:prstGeom>
        </p:spPr>
      </p:pic>
    </p:spTree>
    <p:extLst>
      <p:ext uri="{BB962C8B-B14F-4D97-AF65-F5344CB8AC3E}">
        <p14:creationId xmlns:p14="http://schemas.microsoft.com/office/powerpoint/2010/main" val="2396580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CF8B4B1-3C0A-25D3-221C-4F5F138DA337}"/>
              </a:ext>
            </a:extLst>
          </p:cNvPr>
          <p:cNvSpPr>
            <a:spLocks noGrp="1"/>
          </p:cNvSpPr>
          <p:nvPr>
            <p:ph type="sldNum" sz="quarter" idx="4"/>
          </p:nvPr>
        </p:nvSpPr>
        <p:spPr/>
        <p:txBody>
          <a:bodyPr/>
          <a:lstStyle/>
          <a:p>
            <a:fld id="{42C32FFB-F9AE-46F0-A233-A2E628258990}" type="slidenum">
              <a:rPr lang="en-US" smtClean="0"/>
              <a:pPr/>
              <a:t>14</a:t>
            </a:fld>
            <a:endParaRPr lang="en-US" sz="1000"/>
          </a:p>
        </p:txBody>
      </p:sp>
      <p:sp>
        <p:nvSpPr>
          <p:cNvPr id="5" name="Footer Placeholder 4">
            <a:extLst>
              <a:ext uri="{FF2B5EF4-FFF2-40B4-BE49-F238E27FC236}">
                <a16:creationId xmlns:a16="http://schemas.microsoft.com/office/drawing/2014/main" id="{D15067EC-9BDF-3632-2685-DB589C902D7E}"/>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0E9E334D-9F74-8AE9-2569-AD2C5C6799A8}"/>
              </a:ext>
            </a:extLst>
          </p:cNvPr>
          <p:cNvPicPr>
            <a:picLocks noChangeAspect="1"/>
          </p:cNvPicPr>
          <p:nvPr/>
        </p:nvPicPr>
        <p:blipFill>
          <a:blip r:embed="rId3"/>
          <a:stretch>
            <a:fillRect/>
          </a:stretch>
        </p:blipFill>
        <p:spPr>
          <a:xfrm>
            <a:off x="688895" y="984403"/>
            <a:ext cx="6825147" cy="2831997"/>
          </a:xfrm>
          <a:prstGeom prst="rect">
            <a:avLst/>
          </a:prstGeom>
        </p:spPr>
      </p:pic>
      <p:sp>
        <p:nvSpPr>
          <p:cNvPr id="6" name="Title 1">
            <a:extLst>
              <a:ext uri="{FF2B5EF4-FFF2-40B4-BE49-F238E27FC236}">
                <a16:creationId xmlns:a16="http://schemas.microsoft.com/office/drawing/2014/main" id="{CD1B1295-2C4F-59DC-B8B8-17C1F2F5AD3E}"/>
              </a:ext>
            </a:extLst>
          </p:cNvPr>
          <p:cNvSpPr>
            <a:spLocks noGrp="1"/>
          </p:cNvSpPr>
          <p:nvPr>
            <p:ph type="title"/>
          </p:nvPr>
        </p:nvSpPr>
        <p:spPr>
          <a:xfrm>
            <a:off x="547730" y="402548"/>
            <a:ext cx="6783946" cy="320088"/>
          </a:xfrm>
        </p:spPr>
        <p:txBody>
          <a:bodyPr/>
          <a:lstStyle/>
          <a:p>
            <a:r>
              <a:rPr lang="en-US">
                <a:ea typeface="MS PGothic"/>
              </a:rPr>
              <a:t>Public and Global Health Informatics</a:t>
            </a:r>
            <a:endParaRPr lang="en-US"/>
          </a:p>
        </p:txBody>
      </p:sp>
    </p:spTree>
    <p:extLst>
      <p:ext uri="{BB962C8B-B14F-4D97-AF65-F5344CB8AC3E}">
        <p14:creationId xmlns:p14="http://schemas.microsoft.com/office/powerpoint/2010/main" val="29733205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88741-6FB4-42DE-05E6-FE1CFA5E77BD}"/>
              </a:ext>
            </a:extLst>
          </p:cNvPr>
          <p:cNvSpPr>
            <a:spLocks noGrp="1"/>
          </p:cNvSpPr>
          <p:nvPr>
            <p:ph type="title"/>
          </p:nvPr>
        </p:nvSpPr>
        <p:spPr>
          <a:xfrm>
            <a:off x="547730" y="402548"/>
            <a:ext cx="6783946" cy="320088"/>
          </a:xfrm>
        </p:spPr>
        <p:txBody>
          <a:bodyPr/>
          <a:lstStyle/>
          <a:p>
            <a:r>
              <a:rPr lang="en-US"/>
              <a:t>Identifying long-COVID </a:t>
            </a:r>
            <a:r>
              <a:rPr lang="en-US" err="1"/>
              <a:t>subphenotypes</a:t>
            </a:r>
            <a:endParaRPr lang="en-US"/>
          </a:p>
        </p:txBody>
      </p:sp>
      <p:sp>
        <p:nvSpPr>
          <p:cNvPr id="4" name="Slide Number Placeholder 3">
            <a:extLst>
              <a:ext uri="{FF2B5EF4-FFF2-40B4-BE49-F238E27FC236}">
                <a16:creationId xmlns:a16="http://schemas.microsoft.com/office/drawing/2014/main" id="{B01EE732-EADA-F6BD-8070-8C2C599E807F}"/>
              </a:ext>
            </a:extLst>
          </p:cNvPr>
          <p:cNvSpPr>
            <a:spLocks noGrp="1"/>
          </p:cNvSpPr>
          <p:nvPr>
            <p:ph type="sldNum" sz="quarter" idx="4"/>
          </p:nvPr>
        </p:nvSpPr>
        <p:spPr/>
        <p:txBody>
          <a:bodyPr/>
          <a:lstStyle/>
          <a:p>
            <a:fld id="{42C32FFB-F9AE-46F0-A233-A2E628258990}" type="slidenum">
              <a:rPr lang="en-US" smtClean="0"/>
              <a:pPr/>
              <a:t>15</a:t>
            </a:fld>
            <a:endParaRPr lang="en-US" sz="1000"/>
          </a:p>
        </p:txBody>
      </p:sp>
      <p:sp>
        <p:nvSpPr>
          <p:cNvPr id="5" name="Footer Placeholder 4">
            <a:extLst>
              <a:ext uri="{FF2B5EF4-FFF2-40B4-BE49-F238E27FC236}">
                <a16:creationId xmlns:a16="http://schemas.microsoft.com/office/drawing/2014/main" id="{B329DD23-91CD-D125-86FA-3856FBB9C84F}"/>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524EC67D-C3CC-388D-F724-928B2842D70A}"/>
              </a:ext>
            </a:extLst>
          </p:cNvPr>
          <p:cNvPicPr>
            <a:picLocks noChangeAspect="1"/>
          </p:cNvPicPr>
          <p:nvPr/>
        </p:nvPicPr>
        <p:blipFill>
          <a:blip r:embed="rId3"/>
          <a:stretch>
            <a:fillRect/>
          </a:stretch>
        </p:blipFill>
        <p:spPr>
          <a:xfrm>
            <a:off x="123018" y="808319"/>
            <a:ext cx="5361551" cy="3881822"/>
          </a:xfrm>
          <a:prstGeom prst="rect">
            <a:avLst/>
          </a:prstGeom>
        </p:spPr>
      </p:pic>
      <p:pic>
        <p:nvPicPr>
          <p:cNvPr id="7" name="Content Placeholder 4">
            <a:extLst>
              <a:ext uri="{FF2B5EF4-FFF2-40B4-BE49-F238E27FC236}">
                <a16:creationId xmlns:a16="http://schemas.microsoft.com/office/drawing/2014/main" id="{2CC35B9B-88DF-7C7C-80D6-3766C60ACE84}"/>
              </a:ext>
            </a:extLst>
          </p:cNvPr>
          <p:cNvPicPr>
            <a:picLocks noGrp="1" noChangeAspect="1"/>
          </p:cNvPicPr>
          <p:nvPr>
            <p:ph sz="quarter" idx="12"/>
          </p:nvPr>
        </p:nvPicPr>
        <p:blipFill>
          <a:blip r:embed="rId4"/>
          <a:stretch>
            <a:fillRect/>
          </a:stretch>
        </p:blipFill>
        <p:spPr>
          <a:xfrm>
            <a:off x="5719147" y="786606"/>
            <a:ext cx="3225058" cy="3570288"/>
          </a:xfrm>
        </p:spPr>
      </p:pic>
      <p:sp>
        <p:nvSpPr>
          <p:cNvPr id="9" name="TextBox 8">
            <a:extLst>
              <a:ext uri="{FF2B5EF4-FFF2-40B4-BE49-F238E27FC236}">
                <a16:creationId xmlns:a16="http://schemas.microsoft.com/office/drawing/2014/main" id="{25DBB87A-7FFE-6E67-04F0-08D1AFB3393E}"/>
              </a:ext>
            </a:extLst>
          </p:cNvPr>
          <p:cNvSpPr txBox="1"/>
          <p:nvPr/>
        </p:nvSpPr>
        <p:spPr>
          <a:xfrm>
            <a:off x="5795924" y="4414047"/>
            <a:ext cx="3225058" cy="338554"/>
          </a:xfrm>
          <a:prstGeom prst="rect">
            <a:avLst/>
          </a:prstGeom>
          <a:noFill/>
        </p:spPr>
        <p:txBody>
          <a:bodyPr wrap="square">
            <a:spAutoFit/>
          </a:bodyPr>
          <a:lstStyle/>
          <a:p>
            <a:r>
              <a:rPr lang="en-US" sz="800">
                <a:solidFill>
                  <a:schemeClr val="accent1"/>
                </a:solidFill>
              </a:rPr>
              <a:t>Zhang H et al, Data-driven identification of post-acute SARS-CoV-2 infection </a:t>
            </a:r>
            <a:r>
              <a:rPr lang="en-US" sz="800" err="1">
                <a:solidFill>
                  <a:schemeClr val="accent1"/>
                </a:solidFill>
              </a:rPr>
              <a:t>subphenotypes</a:t>
            </a:r>
            <a:r>
              <a:rPr lang="en-US" sz="800">
                <a:solidFill>
                  <a:schemeClr val="accent1"/>
                </a:solidFill>
              </a:rPr>
              <a:t>. Nat Med. 2023 Jan;29(1):226-235. </a:t>
            </a:r>
          </a:p>
        </p:txBody>
      </p:sp>
    </p:spTree>
    <p:extLst>
      <p:ext uri="{BB962C8B-B14F-4D97-AF65-F5344CB8AC3E}">
        <p14:creationId xmlns:p14="http://schemas.microsoft.com/office/powerpoint/2010/main" val="1954362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FB9C8-885B-6C68-6E65-BEA86666AB14}"/>
              </a:ext>
            </a:extLst>
          </p:cNvPr>
          <p:cNvSpPr>
            <a:spLocks noGrp="1"/>
          </p:cNvSpPr>
          <p:nvPr>
            <p:ph type="title"/>
          </p:nvPr>
        </p:nvSpPr>
        <p:spPr>
          <a:xfrm>
            <a:off x="547730" y="402548"/>
            <a:ext cx="6783946" cy="320088"/>
          </a:xfrm>
        </p:spPr>
        <p:txBody>
          <a:bodyPr/>
          <a:lstStyle/>
          <a:p>
            <a:r>
              <a:rPr lang="en-US"/>
              <a:t>Identifying long-COVID </a:t>
            </a:r>
            <a:r>
              <a:rPr lang="en-US" err="1"/>
              <a:t>subphenotypes</a:t>
            </a:r>
            <a:endParaRPr lang="en-US"/>
          </a:p>
        </p:txBody>
      </p:sp>
      <p:sp>
        <p:nvSpPr>
          <p:cNvPr id="4" name="Slide Number Placeholder 3">
            <a:extLst>
              <a:ext uri="{FF2B5EF4-FFF2-40B4-BE49-F238E27FC236}">
                <a16:creationId xmlns:a16="http://schemas.microsoft.com/office/drawing/2014/main" id="{7A53B180-9D41-1EBB-A5C5-9C3BAA2ED262}"/>
              </a:ext>
            </a:extLst>
          </p:cNvPr>
          <p:cNvSpPr>
            <a:spLocks noGrp="1"/>
          </p:cNvSpPr>
          <p:nvPr>
            <p:ph type="sldNum" sz="quarter" idx="4"/>
          </p:nvPr>
        </p:nvSpPr>
        <p:spPr/>
        <p:txBody>
          <a:bodyPr/>
          <a:lstStyle/>
          <a:p>
            <a:fld id="{42C32FFB-F9AE-46F0-A233-A2E628258990}" type="slidenum">
              <a:rPr lang="en-US" smtClean="0"/>
              <a:pPr/>
              <a:t>16</a:t>
            </a:fld>
            <a:endParaRPr lang="en-US" sz="1000"/>
          </a:p>
        </p:txBody>
      </p:sp>
      <p:sp>
        <p:nvSpPr>
          <p:cNvPr id="5" name="Footer Placeholder 4">
            <a:extLst>
              <a:ext uri="{FF2B5EF4-FFF2-40B4-BE49-F238E27FC236}">
                <a16:creationId xmlns:a16="http://schemas.microsoft.com/office/drawing/2014/main" id="{3885D4F7-45DE-4327-C9E9-39D67B997A3B}"/>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C185ADAE-E59F-FF07-963B-441953A4F92C}"/>
              </a:ext>
            </a:extLst>
          </p:cNvPr>
          <p:cNvPicPr>
            <a:picLocks noChangeAspect="1"/>
          </p:cNvPicPr>
          <p:nvPr/>
        </p:nvPicPr>
        <p:blipFill>
          <a:blip r:embed="rId3"/>
          <a:stretch>
            <a:fillRect/>
          </a:stretch>
        </p:blipFill>
        <p:spPr>
          <a:xfrm rot="5400000">
            <a:off x="408027" y="945809"/>
            <a:ext cx="3882445" cy="3606222"/>
          </a:xfrm>
          <a:prstGeom prst="rect">
            <a:avLst/>
          </a:prstGeom>
        </p:spPr>
      </p:pic>
      <p:pic>
        <p:nvPicPr>
          <p:cNvPr id="7" name="Picture 6">
            <a:extLst>
              <a:ext uri="{FF2B5EF4-FFF2-40B4-BE49-F238E27FC236}">
                <a16:creationId xmlns:a16="http://schemas.microsoft.com/office/drawing/2014/main" id="{B5FA304A-FA11-F158-708C-2749D52CCC80}"/>
              </a:ext>
            </a:extLst>
          </p:cNvPr>
          <p:cNvPicPr>
            <a:picLocks noChangeAspect="1"/>
          </p:cNvPicPr>
          <p:nvPr/>
        </p:nvPicPr>
        <p:blipFill>
          <a:blip r:embed="rId4"/>
          <a:stretch>
            <a:fillRect/>
          </a:stretch>
        </p:blipFill>
        <p:spPr>
          <a:xfrm>
            <a:off x="4850863" y="807697"/>
            <a:ext cx="3505751" cy="3882444"/>
          </a:xfrm>
          <a:prstGeom prst="rect">
            <a:avLst/>
          </a:prstGeom>
        </p:spPr>
      </p:pic>
    </p:spTree>
    <p:extLst>
      <p:ext uri="{BB962C8B-B14F-4D97-AF65-F5344CB8AC3E}">
        <p14:creationId xmlns:p14="http://schemas.microsoft.com/office/powerpoint/2010/main" val="15291214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A811908-7381-4881-A46D-88ECD8C2E001}"/>
              </a:ext>
            </a:extLst>
          </p:cNvPr>
          <p:cNvSpPr>
            <a:spLocks noGrp="1"/>
          </p:cNvSpPr>
          <p:nvPr>
            <p:ph type="sldNum" sz="quarter" idx="4"/>
          </p:nvPr>
        </p:nvSpPr>
        <p:spPr/>
        <p:txBody>
          <a:bodyPr/>
          <a:lstStyle/>
          <a:p>
            <a:fld id="{42C32FFB-F9AE-46F0-A233-A2E628258990}" type="slidenum">
              <a:rPr lang="en-US" smtClean="0"/>
              <a:pPr/>
              <a:t>17</a:t>
            </a:fld>
            <a:endParaRPr lang="en-US" sz="1000"/>
          </a:p>
        </p:txBody>
      </p:sp>
      <p:sp>
        <p:nvSpPr>
          <p:cNvPr id="5" name="Footer Placeholder 4">
            <a:extLst>
              <a:ext uri="{FF2B5EF4-FFF2-40B4-BE49-F238E27FC236}">
                <a16:creationId xmlns:a16="http://schemas.microsoft.com/office/drawing/2014/main" id="{6609ED52-905D-DF0C-3622-4D3DEF0D83FC}"/>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F78A4AD1-444A-FF2D-A3DD-EA5D96E44EF6}"/>
              </a:ext>
            </a:extLst>
          </p:cNvPr>
          <p:cNvPicPr>
            <a:picLocks noChangeAspect="1"/>
          </p:cNvPicPr>
          <p:nvPr/>
        </p:nvPicPr>
        <p:blipFill>
          <a:blip r:embed="rId3"/>
          <a:stretch>
            <a:fillRect/>
          </a:stretch>
        </p:blipFill>
        <p:spPr>
          <a:xfrm>
            <a:off x="599968" y="1011098"/>
            <a:ext cx="6687338" cy="2970342"/>
          </a:xfrm>
          <a:prstGeom prst="rect">
            <a:avLst/>
          </a:prstGeom>
        </p:spPr>
      </p:pic>
      <p:sp>
        <p:nvSpPr>
          <p:cNvPr id="8" name="Title 1">
            <a:extLst>
              <a:ext uri="{FF2B5EF4-FFF2-40B4-BE49-F238E27FC236}">
                <a16:creationId xmlns:a16="http://schemas.microsoft.com/office/drawing/2014/main" id="{0DF6B900-DB7D-1767-9279-53B57B9908A3}"/>
              </a:ext>
            </a:extLst>
          </p:cNvPr>
          <p:cNvSpPr>
            <a:spLocks noGrp="1"/>
          </p:cNvSpPr>
          <p:nvPr>
            <p:ph type="title"/>
          </p:nvPr>
        </p:nvSpPr>
        <p:spPr>
          <a:xfrm>
            <a:off x="547730" y="402548"/>
            <a:ext cx="6783946" cy="320088"/>
          </a:xfrm>
        </p:spPr>
        <p:txBody>
          <a:bodyPr/>
          <a:lstStyle/>
          <a:p>
            <a:r>
              <a:rPr lang="en-US">
                <a:ea typeface="MS PGothic"/>
              </a:rPr>
              <a:t>Public and Global Health Informatics</a:t>
            </a:r>
            <a:endParaRPr lang="en-US"/>
          </a:p>
        </p:txBody>
      </p:sp>
    </p:spTree>
    <p:extLst>
      <p:ext uri="{BB962C8B-B14F-4D97-AF65-F5344CB8AC3E}">
        <p14:creationId xmlns:p14="http://schemas.microsoft.com/office/powerpoint/2010/main" val="34156920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3C7BB3-7ADD-E9A5-22CD-B37434049C43}"/>
              </a:ext>
            </a:extLst>
          </p:cNvPr>
          <p:cNvSpPr>
            <a:spLocks noGrp="1"/>
          </p:cNvSpPr>
          <p:nvPr>
            <p:ph type="title"/>
          </p:nvPr>
        </p:nvSpPr>
        <p:spPr>
          <a:xfrm>
            <a:off x="547730" y="328683"/>
            <a:ext cx="6783946" cy="393954"/>
          </a:xfrm>
        </p:spPr>
        <p:txBody>
          <a:bodyPr/>
          <a:lstStyle/>
          <a:p>
            <a:r>
              <a:rPr lang="en-US" sz="1600"/>
              <a:t>Digital Exposure Notifications</a:t>
            </a:r>
            <a:br>
              <a:rPr lang="en-US" sz="1600"/>
            </a:br>
            <a:r>
              <a:rPr lang="en-US" sz="1600"/>
              <a:t>Trading-off privacy and utility: the Washington State experience</a:t>
            </a:r>
          </a:p>
        </p:txBody>
      </p:sp>
      <p:sp>
        <p:nvSpPr>
          <p:cNvPr id="4" name="Slide Number Placeholder 3">
            <a:extLst>
              <a:ext uri="{FF2B5EF4-FFF2-40B4-BE49-F238E27FC236}">
                <a16:creationId xmlns:a16="http://schemas.microsoft.com/office/drawing/2014/main" id="{4D6C60EB-E80A-A877-224F-00A31B3DA3FB}"/>
              </a:ext>
            </a:extLst>
          </p:cNvPr>
          <p:cNvSpPr>
            <a:spLocks noGrp="1"/>
          </p:cNvSpPr>
          <p:nvPr>
            <p:ph type="sldNum" sz="quarter" idx="4"/>
          </p:nvPr>
        </p:nvSpPr>
        <p:spPr/>
        <p:txBody>
          <a:bodyPr/>
          <a:lstStyle/>
          <a:p>
            <a:fld id="{42C32FFB-F9AE-46F0-A233-A2E628258990}" type="slidenum">
              <a:rPr lang="en-US" smtClean="0"/>
              <a:pPr/>
              <a:t>18</a:t>
            </a:fld>
            <a:endParaRPr lang="en-US" sz="1000"/>
          </a:p>
        </p:txBody>
      </p:sp>
      <p:sp>
        <p:nvSpPr>
          <p:cNvPr id="5" name="Footer Placeholder 4">
            <a:extLst>
              <a:ext uri="{FF2B5EF4-FFF2-40B4-BE49-F238E27FC236}">
                <a16:creationId xmlns:a16="http://schemas.microsoft.com/office/drawing/2014/main" id="{9E255601-8605-8854-BA91-9DB7C942F5FA}"/>
              </a:ext>
            </a:extLst>
          </p:cNvPr>
          <p:cNvSpPr>
            <a:spLocks noGrp="1"/>
          </p:cNvSpPr>
          <p:nvPr>
            <p:ph type="ftr" sz="quarter" idx="3"/>
          </p:nvPr>
        </p:nvSpPr>
        <p:spPr/>
        <p:txBody>
          <a:bodyPr/>
          <a:lstStyle/>
          <a:p>
            <a:r>
              <a:rPr lang="en-US"/>
              <a:t>2023 Informatics Summit  |   amia.org</a:t>
            </a:r>
          </a:p>
        </p:txBody>
      </p:sp>
      <p:pic>
        <p:nvPicPr>
          <p:cNvPr id="8" name="Picture 2">
            <a:extLst>
              <a:ext uri="{FF2B5EF4-FFF2-40B4-BE49-F238E27FC236}">
                <a16:creationId xmlns:a16="http://schemas.microsoft.com/office/drawing/2014/main" id="{D01E0888-7602-279C-6FAF-35321E8C42F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9880" y="914354"/>
            <a:ext cx="5067310" cy="367850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373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6505A-D716-A8F2-9391-4FABE35803C3}"/>
              </a:ext>
            </a:extLst>
          </p:cNvPr>
          <p:cNvSpPr>
            <a:spLocks noGrp="1"/>
          </p:cNvSpPr>
          <p:nvPr>
            <p:ph type="title"/>
          </p:nvPr>
        </p:nvSpPr>
        <p:spPr>
          <a:xfrm>
            <a:off x="547730" y="328683"/>
            <a:ext cx="6783946" cy="393954"/>
          </a:xfrm>
        </p:spPr>
        <p:txBody>
          <a:bodyPr/>
          <a:lstStyle/>
          <a:p>
            <a:r>
              <a:rPr lang="en-US" sz="1600"/>
              <a:t>Digital Exposure Notifications</a:t>
            </a:r>
            <a:br>
              <a:rPr lang="en-US" sz="1600"/>
            </a:br>
            <a:r>
              <a:rPr lang="en-US" sz="1600"/>
              <a:t>Trading-off privacy and utility: the Washington State experience</a:t>
            </a:r>
          </a:p>
        </p:txBody>
      </p:sp>
      <p:sp>
        <p:nvSpPr>
          <p:cNvPr id="4" name="Slide Number Placeholder 3">
            <a:extLst>
              <a:ext uri="{FF2B5EF4-FFF2-40B4-BE49-F238E27FC236}">
                <a16:creationId xmlns:a16="http://schemas.microsoft.com/office/drawing/2014/main" id="{10714C9D-9B8B-A904-D1F4-22E0DA223EAC}"/>
              </a:ext>
            </a:extLst>
          </p:cNvPr>
          <p:cNvSpPr>
            <a:spLocks noGrp="1"/>
          </p:cNvSpPr>
          <p:nvPr>
            <p:ph type="sldNum" sz="quarter" idx="4"/>
          </p:nvPr>
        </p:nvSpPr>
        <p:spPr/>
        <p:txBody>
          <a:bodyPr/>
          <a:lstStyle/>
          <a:p>
            <a:fld id="{42C32FFB-F9AE-46F0-A233-A2E628258990}" type="slidenum">
              <a:rPr lang="en-US" smtClean="0"/>
              <a:pPr/>
              <a:t>19</a:t>
            </a:fld>
            <a:endParaRPr lang="en-US" sz="1000"/>
          </a:p>
        </p:txBody>
      </p:sp>
      <p:sp>
        <p:nvSpPr>
          <p:cNvPr id="5" name="Footer Placeholder 4">
            <a:extLst>
              <a:ext uri="{FF2B5EF4-FFF2-40B4-BE49-F238E27FC236}">
                <a16:creationId xmlns:a16="http://schemas.microsoft.com/office/drawing/2014/main" id="{0DD2637F-3D0D-2542-CAA7-8FF1BD59FF47}"/>
              </a:ext>
            </a:extLst>
          </p:cNvPr>
          <p:cNvSpPr>
            <a:spLocks noGrp="1"/>
          </p:cNvSpPr>
          <p:nvPr>
            <p:ph type="ftr" sz="quarter" idx="3"/>
          </p:nvPr>
        </p:nvSpPr>
        <p:spPr/>
        <p:txBody>
          <a:bodyPr/>
          <a:lstStyle/>
          <a:p>
            <a:r>
              <a:rPr lang="en-US"/>
              <a:t>2023 Informatics Summit  |   amia.org</a:t>
            </a:r>
          </a:p>
        </p:txBody>
      </p:sp>
      <p:pic>
        <p:nvPicPr>
          <p:cNvPr id="9" name="Picture 8">
            <a:extLst>
              <a:ext uri="{FF2B5EF4-FFF2-40B4-BE49-F238E27FC236}">
                <a16:creationId xmlns:a16="http://schemas.microsoft.com/office/drawing/2014/main" id="{2ADBED82-72EF-A6BA-65A1-A4E6C2E3C40A}"/>
              </a:ext>
            </a:extLst>
          </p:cNvPr>
          <p:cNvPicPr>
            <a:picLocks noChangeAspect="1"/>
          </p:cNvPicPr>
          <p:nvPr/>
        </p:nvPicPr>
        <p:blipFill>
          <a:blip r:embed="rId3"/>
          <a:stretch>
            <a:fillRect/>
          </a:stretch>
        </p:blipFill>
        <p:spPr>
          <a:xfrm>
            <a:off x="660043" y="933866"/>
            <a:ext cx="7823914" cy="3605309"/>
          </a:xfrm>
          <a:prstGeom prst="rect">
            <a:avLst/>
          </a:prstGeom>
        </p:spPr>
      </p:pic>
    </p:spTree>
    <p:extLst>
      <p:ext uri="{BB962C8B-B14F-4D97-AF65-F5344CB8AC3E}">
        <p14:creationId xmlns:p14="http://schemas.microsoft.com/office/powerpoint/2010/main" val="1492720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Disclosure</a:t>
            </a:r>
          </a:p>
        </p:txBody>
      </p:sp>
      <p:sp>
        <p:nvSpPr>
          <p:cNvPr id="3" name="Content Placeholder 2"/>
          <p:cNvSpPr>
            <a:spLocks noGrp="1"/>
          </p:cNvSpPr>
          <p:nvPr>
            <p:ph sz="quarter" idx="12"/>
          </p:nvPr>
        </p:nvSpPr>
        <p:spPr/>
        <p:txBody>
          <a:bodyPr/>
          <a:lstStyle/>
          <a:p>
            <a:r>
              <a:rPr lang="en-US"/>
              <a:t>Industry: Walmart (Luo)</a:t>
            </a:r>
          </a:p>
          <a:p>
            <a:r>
              <a:rPr lang="en-US"/>
              <a:t>Funding Support: NIH</a:t>
            </a:r>
          </a:p>
          <a:p>
            <a:r>
              <a:rPr lang="en-US"/>
              <a:t>The content is solely our responsibility and does not necessarily represent the official views of our institutions or the National Institutes of Health.</a:t>
            </a:r>
          </a:p>
          <a:p>
            <a:r>
              <a:rPr lang="en-US"/>
              <a:t>Copyrights are reserved by the authors who provided the slides that we adapted from.</a:t>
            </a:r>
          </a:p>
        </p:txBody>
      </p:sp>
      <p:sp>
        <p:nvSpPr>
          <p:cNvPr id="4" name="Slide Number Placeholder 3"/>
          <p:cNvSpPr>
            <a:spLocks noGrp="1"/>
          </p:cNvSpPr>
          <p:nvPr>
            <p:ph type="sldNum" sz="quarter" idx="4"/>
          </p:nvPr>
        </p:nvSpPr>
        <p:spPr/>
        <p:txBody>
          <a:bodyPr/>
          <a:lstStyle/>
          <a:p>
            <a:fld id="{42C32FFB-F9AE-46F0-A233-A2E628258990}" type="slidenum">
              <a:rPr lang="en-US" smtClean="0"/>
              <a:pPr/>
              <a:t>2</a:t>
            </a:fld>
            <a:endParaRPr lang="en-US"/>
          </a:p>
        </p:txBody>
      </p:sp>
      <p:sp>
        <p:nvSpPr>
          <p:cNvPr id="5" name="Footer Placeholder 4"/>
          <p:cNvSpPr>
            <a:spLocks noGrp="1"/>
          </p:cNvSpPr>
          <p:nvPr>
            <p:ph type="ftr" sz="quarter" idx="3"/>
          </p:nvPr>
        </p:nvSpPr>
        <p:spPr/>
        <p:txBody>
          <a:bodyPr/>
          <a:lstStyle/>
          <a:p>
            <a:r>
              <a:rPr lang="en-US"/>
              <a:t>2022 Informatics Summit  |   amia.org</a:t>
            </a:r>
          </a:p>
        </p:txBody>
      </p:sp>
    </p:spTree>
    <p:extLst>
      <p:ext uri="{BB962C8B-B14F-4D97-AF65-F5344CB8AC3E}">
        <p14:creationId xmlns:p14="http://schemas.microsoft.com/office/powerpoint/2010/main" val="16167949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E723C1E-094B-9A50-C680-1EC7135B9E2A}"/>
              </a:ext>
            </a:extLst>
          </p:cNvPr>
          <p:cNvSpPr>
            <a:spLocks noGrp="1"/>
          </p:cNvSpPr>
          <p:nvPr>
            <p:ph type="sldNum" sz="quarter" idx="4"/>
          </p:nvPr>
        </p:nvSpPr>
        <p:spPr/>
        <p:txBody>
          <a:bodyPr/>
          <a:lstStyle/>
          <a:p>
            <a:fld id="{42C32FFB-F9AE-46F0-A233-A2E628258990}" type="slidenum">
              <a:rPr lang="en-US" smtClean="0"/>
              <a:pPr/>
              <a:t>20</a:t>
            </a:fld>
            <a:endParaRPr lang="en-US" sz="1000"/>
          </a:p>
        </p:txBody>
      </p:sp>
      <p:sp>
        <p:nvSpPr>
          <p:cNvPr id="5" name="Footer Placeholder 4">
            <a:extLst>
              <a:ext uri="{FF2B5EF4-FFF2-40B4-BE49-F238E27FC236}">
                <a16:creationId xmlns:a16="http://schemas.microsoft.com/office/drawing/2014/main" id="{62E94B0A-D7CF-B6AA-E2CB-77CC53F60B01}"/>
              </a:ext>
            </a:extLst>
          </p:cNvPr>
          <p:cNvSpPr>
            <a:spLocks noGrp="1"/>
          </p:cNvSpPr>
          <p:nvPr>
            <p:ph type="ftr" sz="quarter" idx="3"/>
          </p:nvPr>
        </p:nvSpPr>
        <p:spPr/>
        <p:txBody>
          <a:bodyPr/>
          <a:lstStyle/>
          <a:p>
            <a:r>
              <a:rPr lang="en-US"/>
              <a:t>2023 Informatics Summit  |   amia.org</a:t>
            </a:r>
          </a:p>
        </p:txBody>
      </p:sp>
      <p:pic>
        <p:nvPicPr>
          <p:cNvPr id="9" name="Picture 8">
            <a:extLst>
              <a:ext uri="{FF2B5EF4-FFF2-40B4-BE49-F238E27FC236}">
                <a16:creationId xmlns:a16="http://schemas.microsoft.com/office/drawing/2014/main" id="{5DCE556B-9E89-D50D-0DB0-227C09E2D9D1}"/>
              </a:ext>
            </a:extLst>
          </p:cNvPr>
          <p:cNvPicPr>
            <a:picLocks noChangeAspect="1"/>
          </p:cNvPicPr>
          <p:nvPr/>
        </p:nvPicPr>
        <p:blipFill>
          <a:blip r:embed="rId3"/>
          <a:stretch>
            <a:fillRect/>
          </a:stretch>
        </p:blipFill>
        <p:spPr>
          <a:xfrm>
            <a:off x="937550" y="1782081"/>
            <a:ext cx="1048705" cy="521390"/>
          </a:xfrm>
          <a:prstGeom prst="rect">
            <a:avLst/>
          </a:prstGeom>
        </p:spPr>
      </p:pic>
      <p:pic>
        <p:nvPicPr>
          <p:cNvPr id="10" name="Picture 9">
            <a:extLst>
              <a:ext uri="{FF2B5EF4-FFF2-40B4-BE49-F238E27FC236}">
                <a16:creationId xmlns:a16="http://schemas.microsoft.com/office/drawing/2014/main" id="{42074A15-E4FE-649C-9BAE-5FAD4FADC11C}"/>
              </a:ext>
            </a:extLst>
          </p:cNvPr>
          <p:cNvPicPr>
            <a:picLocks noChangeAspect="1"/>
          </p:cNvPicPr>
          <p:nvPr/>
        </p:nvPicPr>
        <p:blipFill>
          <a:blip r:embed="rId4"/>
          <a:stretch>
            <a:fillRect/>
          </a:stretch>
        </p:blipFill>
        <p:spPr>
          <a:xfrm>
            <a:off x="0" y="3181418"/>
            <a:ext cx="1875101" cy="1056875"/>
          </a:xfrm>
          <a:prstGeom prst="rect">
            <a:avLst/>
          </a:prstGeom>
        </p:spPr>
      </p:pic>
      <p:sp>
        <p:nvSpPr>
          <p:cNvPr id="11" name="Title 1">
            <a:extLst>
              <a:ext uri="{FF2B5EF4-FFF2-40B4-BE49-F238E27FC236}">
                <a16:creationId xmlns:a16="http://schemas.microsoft.com/office/drawing/2014/main" id="{2065DDFC-D000-D969-0211-F818648271CB}"/>
              </a:ext>
            </a:extLst>
          </p:cNvPr>
          <p:cNvSpPr>
            <a:spLocks noGrp="1"/>
          </p:cNvSpPr>
          <p:nvPr>
            <p:ph type="title"/>
          </p:nvPr>
        </p:nvSpPr>
        <p:spPr>
          <a:xfrm>
            <a:off x="466825" y="2639778"/>
            <a:ext cx="1345021" cy="295466"/>
          </a:xfrm>
        </p:spPr>
        <p:txBody>
          <a:bodyPr/>
          <a:lstStyle/>
          <a:p>
            <a:r>
              <a:rPr lang="en-US" sz="2400"/>
              <a:t>BUGS!!!</a:t>
            </a:r>
          </a:p>
        </p:txBody>
      </p:sp>
      <p:pic>
        <p:nvPicPr>
          <p:cNvPr id="13" name="Picture 12">
            <a:extLst>
              <a:ext uri="{FF2B5EF4-FFF2-40B4-BE49-F238E27FC236}">
                <a16:creationId xmlns:a16="http://schemas.microsoft.com/office/drawing/2014/main" id="{77985632-D589-A843-0E34-FF765CE961BA}"/>
              </a:ext>
            </a:extLst>
          </p:cNvPr>
          <p:cNvPicPr>
            <a:picLocks noChangeAspect="1"/>
          </p:cNvPicPr>
          <p:nvPr/>
        </p:nvPicPr>
        <p:blipFill>
          <a:blip r:embed="rId5"/>
          <a:stretch>
            <a:fillRect/>
          </a:stretch>
        </p:blipFill>
        <p:spPr>
          <a:xfrm>
            <a:off x="2023665" y="859582"/>
            <a:ext cx="6858091" cy="3803812"/>
          </a:xfrm>
          <a:prstGeom prst="rect">
            <a:avLst/>
          </a:prstGeom>
        </p:spPr>
      </p:pic>
    </p:spTree>
    <p:extLst>
      <p:ext uri="{BB962C8B-B14F-4D97-AF65-F5344CB8AC3E}">
        <p14:creationId xmlns:p14="http://schemas.microsoft.com/office/powerpoint/2010/main" val="32973496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D36BD4D-E9FB-6138-7A11-448274DAEF9E}"/>
              </a:ext>
            </a:extLst>
          </p:cNvPr>
          <p:cNvSpPr>
            <a:spLocks noGrp="1"/>
          </p:cNvSpPr>
          <p:nvPr>
            <p:ph type="sldNum" sz="quarter" idx="4"/>
          </p:nvPr>
        </p:nvSpPr>
        <p:spPr/>
        <p:txBody>
          <a:bodyPr/>
          <a:lstStyle/>
          <a:p>
            <a:fld id="{42C32FFB-F9AE-46F0-A233-A2E628258990}" type="slidenum">
              <a:rPr lang="en-US" smtClean="0"/>
              <a:pPr/>
              <a:t>21</a:t>
            </a:fld>
            <a:endParaRPr lang="en-US" sz="1000"/>
          </a:p>
        </p:txBody>
      </p:sp>
      <p:sp>
        <p:nvSpPr>
          <p:cNvPr id="5" name="Footer Placeholder 4">
            <a:extLst>
              <a:ext uri="{FF2B5EF4-FFF2-40B4-BE49-F238E27FC236}">
                <a16:creationId xmlns:a16="http://schemas.microsoft.com/office/drawing/2014/main" id="{3DF6FD96-066C-FA72-2866-9B62F0D1E80E}"/>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AE6FFACC-CA2A-4A96-A7E9-56479C805DDF}"/>
              </a:ext>
            </a:extLst>
          </p:cNvPr>
          <p:cNvPicPr>
            <a:picLocks noChangeAspect="1"/>
          </p:cNvPicPr>
          <p:nvPr/>
        </p:nvPicPr>
        <p:blipFill>
          <a:blip r:embed="rId3"/>
          <a:stretch>
            <a:fillRect/>
          </a:stretch>
        </p:blipFill>
        <p:spPr>
          <a:xfrm>
            <a:off x="1115492" y="845759"/>
            <a:ext cx="6924398" cy="3837748"/>
          </a:xfrm>
          <a:prstGeom prst="rect">
            <a:avLst/>
          </a:prstGeom>
        </p:spPr>
      </p:pic>
      <p:sp>
        <p:nvSpPr>
          <p:cNvPr id="15" name="Title 1">
            <a:extLst>
              <a:ext uri="{FF2B5EF4-FFF2-40B4-BE49-F238E27FC236}">
                <a16:creationId xmlns:a16="http://schemas.microsoft.com/office/drawing/2014/main" id="{D2DE9FDB-FB9A-9621-66BA-0A900A088902}"/>
              </a:ext>
            </a:extLst>
          </p:cNvPr>
          <p:cNvSpPr txBox="1">
            <a:spLocks/>
          </p:cNvSpPr>
          <p:nvPr/>
        </p:nvSpPr>
        <p:spPr bwMode="auto">
          <a:xfrm>
            <a:off x="547730" y="525660"/>
            <a:ext cx="6783946" cy="1969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a:lstStyle>
          <a:p>
            <a:r>
              <a:rPr lang="en-US" sz="1600" kern="0"/>
              <a:t>Mapping the global distribution of spotted fever group rickettsiae </a:t>
            </a:r>
          </a:p>
        </p:txBody>
      </p:sp>
    </p:spTree>
    <p:extLst>
      <p:ext uri="{BB962C8B-B14F-4D97-AF65-F5344CB8AC3E}">
        <p14:creationId xmlns:p14="http://schemas.microsoft.com/office/powerpoint/2010/main" val="12195787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754AB71-1C35-A3E5-3BE8-A9A9C743FA9C}"/>
              </a:ext>
            </a:extLst>
          </p:cNvPr>
          <p:cNvSpPr>
            <a:spLocks noGrp="1"/>
          </p:cNvSpPr>
          <p:nvPr>
            <p:ph type="sldNum" sz="quarter" idx="4"/>
          </p:nvPr>
        </p:nvSpPr>
        <p:spPr/>
        <p:txBody>
          <a:bodyPr/>
          <a:lstStyle/>
          <a:p>
            <a:fld id="{42C32FFB-F9AE-46F0-A233-A2E628258990}" type="slidenum">
              <a:rPr lang="en-US" smtClean="0"/>
              <a:pPr/>
              <a:t>22</a:t>
            </a:fld>
            <a:endParaRPr lang="en-US" sz="1000"/>
          </a:p>
        </p:txBody>
      </p:sp>
      <p:sp>
        <p:nvSpPr>
          <p:cNvPr id="5" name="Footer Placeholder 4">
            <a:extLst>
              <a:ext uri="{FF2B5EF4-FFF2-40B4-BE49-F238E27FC236}">
                <a16:creationId xmlns:a16="http://schemas.microsoft.com/office/drawing/2014/main" id="{0678E92D-5133-40D0-4AB7-60D97A35ACEA}"/>
              </a:ext>
            </a:extLst>
          </p:cNvPr>
          <p:cNvSpPr>
            <a:spLocks noGrp="1"/>
          </p:cNvSpPr>
          <p:nvPr>
            <p:ph type="ftr" sz="quarter" idx="3"/>
          </p:nvPr>
        </p:nvSpPr>
        <p:spPr/>
        <p:txBody>
          <a:bodyPr/>
          <a:lstStyle/>
          <a:p>
            <a:r>
              <a:rPr lang="en-US"/>
              <a:t>2023 Informatics Summit  |   amia.org</a:t>
            </a:r>
          </a:p>
        </p:txBody>
      </p:sp>
      <p:sp>
        <p:nvSpPr>
          <p:cNvPr id="6" name="Title 1">
            <a:extLst>
              <a:ext uri="{FF2B5EF4-FFF2-40B4-BE49-F238E27FC236}">
                <a16:creationId xmlns:a16="http://schemas.microsoft.com/office/drawing/2014/main" id="{2D2ECF2E-4C57-562D-A945-F1E146A5E9C1}"/>
              </a:ext>
            </a:extLst>
          </p:cNvPr>
          <p:cNvSpPr>
            <a:spLocks noGrp="1"/>
          </p:cNvSpPr>
          <p:nvPr>
            <p:ph type="title"/>
          </p:nvPr>
        </p:nvSpPr>
        <p:spPr>
          <a:xfrm>
            <a:off x="914400" y="1804178"/>
            <a:ext cx="6783946" cy="344710"/>
          </a:xfrm>
        </p:spPr>
        <p:txBody>
          <a:bodyPr/>
          <a:lstStyle/>
          <a:p>
            <a:r>
              <a:rPr lang="en-US" sz="2800"/>
              <a:t>Ethical, Legal and Social Issues</a:t>
            </a:r>
          </a:p>
        </p:txBody>
      </p:sp>
    </p:spTree>
    <p:extLst>
      <p:ext uri="{BB962C8B-B14F-4D97-AF65-F5344CB8AC3E}">
        <p14:creationId xmlns:p14="http://schemas.microsoft.com/office/powerpoint/2010/main" val="3574282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4EFCAA-9B11-26A1-48EF-EEC9DE1A81BB}"/>
              </a:ext>
            </a:extLst>
          </p:cNvPr>
          <p:cNvSpPr>
            <a:spLocks noGrp="1"/>
          </p:cNvSpPr>
          <p:nvPr>
            <p:ph type="sldNum" sz="quarter" idx="4"/>
          </p:nvPr>
        </p:nvSpPr>
        <p:spPr/>
        <p:txBody>
          <a:bodyPr/>
          <a:lstStyle/>
          <a:p>
            <a:fld id="{42C32FFB-F9AE-46F0-A233-A2E628258990}" type="slidenum">
              <a:rPr lang="en-US" smtClean="0"/>
              <a:pPr/>
              <a:t>23</a:t>
            </a:fld>
            <a:endParaRPr lang="en-US" sz="1000"/>
          </a:p>
        </p:txBody>
      </p:sp>
      <p:sp>
        <p:nvSpPr>
          <p:cNvPr id="5" name="Footer Placeholder 4">
            <a:extLst>
              <a:ext uri="{FF2B5EF4-FFF2-40B4-BE49-F238E27FC236}">
                <a16:creationId xmlns:a16="http://schemas.microsoft.com/office/drawing/2014/main" id="{C0903C0E-1974-5987-CD85-A3A81B40B280}"/>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63481EE2-896B-55C3-A763-FDE52CF1AB08}"/>
              </a:ext>
            </a:extLst>
          </p:cNvPr>
          <p:cNvPicPr>
            <a:picLocks noChangeAspect="1"/>
          </p:cNvPicPr>
          <p:nvPr/>
        </p:nvPicPr>
        <p:blipFill>
          <a:blip r:embed="rId3"/>
          <a:stretch>
            <a:fillRect/>
          </a:stretch>
        </p:blipFill>
        <p:spPr>
          <a:xfrm>
            <a:off x="394913" y="1179847"/>
            <a:ext cx="8269602" cy="2870070"/>
          </a:xfrm>
          <a:prstGeom prst="rect">
            <a:avLst/>
          </a:prstGeom>
        </p:spPr>
      </p:pic>
      <p:sp>
        <p:nvSpPr>
          <p:cNvPr id="8" name="Title 1">
            <a:extLst>
              <a:ext uri="{FF2B5EF4-FFF2-40B4-BE49-F238E27FC236}">
                <a16:creationId xmlns:a16="http://schemas.microsoft.com/office/drawing/2014/main" id="{C13903FF-163A-8F42-E941-F427A08B8C4C}"/>
              </a:ext>
            </a:extLst>
          </p:cNvPr>
          <p:cNvSpPr>
            <a:spLocks noGrp="1"/>
          </p:cNvSpPr>
          <p:nvPr>
            <p:ph type="title"/>
          </p:nvPr>
        </p:nvSpPr>
        <p:spPr>
          <a:xfrm>
            <a:off x="472296" y="402385"/>
            <a:ext cx="6783946" cy="344710"/>
          </a:xfrm>
        </p:spPr>
        <p:txBody>
          <a:bodyPr/>
          <a:lstStyle/>
          <a:p>
            <a:r>
              <a:rPr lang="en-US" sz="2800"/>
              <a:t>Ethical, Legal and Social Issues</a:t>
            </a:r>
          </a:p>
        </p:txBody>
      </p:sp>
    </p:spTree>
    <p:extLst>
      <p:ext uri="{BB962C8B-B14F-4D97-AF65-F5344CB8AC3E}">
        <p14:creationId xmlns:p14="http://schemas.microsoft.com/office/powerpoint/2010/main" val="2417664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8C3259-22EA-C55A-CC0E-7433C904CE53}"/>
              </a:ext>
            </a:extLst>
          </p:cNvPr>
          <p:cNvSpPr>
            <a:spLocks noGrp="1"/>
          </p:cNvSpPr>
          <p:nvPr>
            <p:ph type="title"/>
          </p:nvPr>
        </p:nvSpPr>
        <p:spPr>
          <a:xfrm>
            <a:off x="547730" y="476415"/>
            <a:ext cx="6783946" cy="246221"/>
          </a:xfrm>
        </p:spPr>
        <p:txBody>
          <a:bodyPr/>
          <a:lstStyle/>
          <a:p>
            <a:r>
              <a:rPr lang="en-US" sz="2000"/>
              <a:t>Multifaceted benchmarking of synthetic EHR generation</a:t>
            </a:r>
          </a:p>
        </p:txBody>
      </p:sp>
      <p:sp>
        <p:nvSpPr>
          <p:cNvPr id="3" name="Content Placeholder 2">
            <a:extLst>
              <a:ext uri="{FF2B5EF4-FFF2-40B4-BE49-F238E27FC236}">
                <a16:creationId xmlns:a16="http://schemas.microsoft.com/office/drawing/2014/main" id="{AA32FE2F-BE70-C24E-A155-3B0413CF654D}"/>
              </a:ext>
            </a:extLst>
          </p:cNvPr>
          <p:cNvSpPr>
            <a:spLocks noGrp="1"/>
          </p:cNvSpPr>
          <p:nvPr>
            <p:ph sz="quarter" idx="12"/>
          </p:nvPr>
        </p:nvSpPr>
        <p:spPr>
          <a:xfrm>
            <a:off x="547077" y="866296"/>
            <a:ext cx="8056358" cy="1632494"/>
          </a:xfrm>
        </p:spPr>
        <p:txBody>
          <a:bodyPr/>
          <a:lstStyle/>
          <a:p>
            <a:pPr>
              <a:lnSpc>
                <a:spcPct val="100000"/>
              </a:lnSpc>
              <a:spcBef>
                <a:spcPts val="600"/>
              </a:spcBef>
            </a:pPr>
            <a:r>
              <a:rPr lang="en-US" altLang="zh-CN" sz="1100" b="1">
                <a:latin typeface="Arial" panose="020B0604020202020204" pitchFamily="34" charset="0"/>
                <a:cs typeface="Arial" panose="020B0604020202020204" pitchFamily="34" charset="0"/>
              </a:rPr>
              <a:t>Synthetic</a:t>
            </a:r>
            <a:r>
              <a:rPr lang="zh-CN" altLang="en-US" sz="1100" b="1">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EHR</a:t>
            </a:r>
            <a:r>
              <a:rPr lang="zh-CN" altLang="en-US" sz="1100" b="1">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data</a:t>
            </a:r>
            <a:r>
              <a:rPr lang="zh-CN" altLang="en-US" sz="1100" b="1">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generation</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pPr lvl="1">
              <a:lnSpc>
                <a:spcPct val="100000"/>
              </a:lnSpc>
            </a:pPr>
            <a:r>
              <a:rPr lang="en-US" altLang="zh-CN" sz="1100">
                <a:latin typeface="Arial" panose="020B0604020202020204" pitchFamily="34" charset="0"/>
                <a:cs typeface="Arial" panose="020B0604020202020204" pitchFamily="34" charset="0"/>
              </a:rPr>
              <a:t>A</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solution</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to</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broaden</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data</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sharing</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at</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scale</a:t>
            </a:r>
          </a:p>
          <a:p>
            <a:pPr lvl="1">
              <a:lnSpc>
                <a:spcPct val="100000"/>
              </a:lnSpc>
            </a:pPr>
            <a:r>
              <a:rPr lang="en-US" altLang="zh-CN" sz="1100">
                <a:latin typeface="Arial" panose="020B0604020202020204" pitchFamily="34" charset="0"/>
                <a:cs typeface="Arial" panose="020B0604020202020204" pitchFamily="34" charset="0"/>
              </a:rPr>
              <a:t>Retain</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statistical</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nature</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of</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real</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data</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while</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protecting</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privacy</a:t>
            </a:r>
          </a:p>
          <a:p>
            <a:pPr>
              <a:lnSpc>
                <a:spcPct val="100000"/>
              </a:lnSpc>
              <a:spcBef>
                <a:spcPts val="600"/>
              </a:spcBef>
            </a:pPr>
            <a:r>
              <a:rPr lang="en-US" altLang="zh-CN" sz="1100" b="1">
                <a:latin typeface="Arial" panose="020B0604020202020204" pitchFamily="34" charset="0"/>
                <a:cs typeface="Arial" panose="020B0604020202020204" pitchFamily="34" charset="0"/>
              </a:rPr>
              <a:t>Status</a:t>
            </a:r>
            <a:r>
              <a:rPr lang="zh-CN" altLang="en-US" sz="1100" b="1">
                <a:latin typeface="Arial" panose="020B0604020202020204" pitchFamily="34" charset="0"/>
                <a:cs typeface="Arial" panose="020B0604020202020204" pitchFamily="34" charset="0"/>
              </a:rPr>
              <a:t> </a:t>
            </a:r>
            <a:r>
              <a:rPr lang="en-US" altLang="zh-CN" sz="1100" b="1">
                <a:latin typeface="Arial" panose="020B0604020202020204" pitchFamily="34" charset="0"/>
                <a:cs typeface="Arial" panose="020B0604020202020204" pitchFamily="34" charset="0"/>
              </a:rPr>
              <a:t>quo</a:t>
            </a:r>
            <a:r>
              <a:rPr lang="en-US" altLang="zh-CN" sz="1100">
                <a:latin typeface="Arial" panose="020B0604020202020204" pitchFamily="34" charset="0"/>
                <a:cs typeface="Arial" panose="020B0604020202020204" pitchFamily="34" charset="0"/>
              </a:rPr>
              <a:t>:</a:t>
            </a:r>
            <a:r>
              <a:rPr lang="zh-CN" altLang="en-US"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pPr lvl="1">
              <a:lnSpc>
                <a:spcPct val="100000"/>
              </a:lnSpc>
            </a:pPr>
            <a:r>
              <a:rPr lang="en-US" altLang="zh-CN" sz="1100">
                <a:latin typeface="Arial" panose="020B0604020202020204" pitchFamily="34" charset="0"/>
                <a:cs typeface="Arial" panose="020B0604020202020204" pitchFamily="34" charset="0"/>
              </a:rPr>
              <a:t>A</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lack</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of</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consensus</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on</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synthetic</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EHR</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data</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evaluation</a:t>
            </a:r>
            <a:r>
              <a:rPr lang="zh-CN" altLang="en-US" sz="1100">
                <a:latin typeface="Arial" panose="020B0604020202020204" pitchFamily="34" charset="0"/>
                <a:cs typeface="Arial" panose="020B0604020202020204" pitchFamily="34" charset="0"/>
              </a:rPr>
              <a:t> </a:t>
            </a:r>
            <a:endParaRPr lang="en-US" altLang="zh-CN" sz="1100">
              <a:latin typeface="Arial" panose="020B0604020202020204" pitchFamily="34" charset="0"/>
              <a:cs typeface="Arial" panose="020B0604020202020204" pitchFamily="34" charset="0"/>
            </a:endParaRPr>
          </a:p>
          <a:p>
            <a:pPr lvl="1">
              <a:lnSpc>
                <a:spcPct val="100000"/>
              </a:lnSpc>
            </a:pPr>
            <a:r>
              <a:rPr lang="en-US" altLang="zh-CN" sz="1100">
                <a:latin typeface="Arial" panose="020B0604020202020204" pitchFamily="34" charset="0"/>
                <a:cs typeface="Arial" panose="020B0604020202020204" pitchFamily="34" charset="0"/>
              </a:rPr>
              <a:t>A</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disconnection</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between</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evaluation</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to</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use</a:t>
            </a:r>
            <a:r>
              <a:rPr lang="zh-CN" altLang="en-US" sz="1100">
                <a:latin typeface="Arial" panose="020B0604020202020204" pitchFamily="34" charset="0"/>
                <a:cs typeface="Arial" panose="020B0604020202020204" pitchFamily="34" charset="0"/>
              </a:rPr>
              <a:t> </a:t>
            </a:r>
            <a:r>
              <a:rPr lang="en-US" altLang="zh-CN" sz="1100">
                <a:latin typeface="Arial" panose="020B0604020202020204" pitchFamily="34" charset="0"/>
                <a:cs typeface="Arial" panose="020B0604020202020204" pitchFamily="34" charset="0"/>
              </a:rPr>
              <a:t>cases</a:t>
            </a:r>
            <a:endParaRPr lang="en-US" sz="1100"/>
          </a:p>
        </p:txBody>
      </p:sp>
      <p:sp>
        <p:nvSpPr>
          <p:cNvPr id="4" name="Slide Number Placeholder 3">
            <a:extLst>
              <a:ext uri="{FF2B5EF4-FFF2-40B4-BE49-F238E27FC236}">
                <a16:creationId xmlns:a16="http://schemas.microsoft.com/office/drawing/2014/main" id="{A0CD2CC1-9260-3C6F-7438-DD8E0AAE3CA3}"/>
              </a:ext>
            </a:extLst>
          </p:cNvPr>
          <p:cNvSpPr>
            <a:spLocks noGrp="1"/>
          </p:cNvSpPr>
          <p:nvPr>
            <p:ph type="sldNum" sz="quarter" idx="4"/>
          </p:nvPr>
        </p:nvSpPr>
        <p:spPr/>
        <p:txBody>
          <a:bodyPr/>
          <a:lstStyle/>
          <a:p>
            <a:fld id="{42C32FFB-F9AE-46F0-A233-A2E628258990}" type="slidenum">
              <a:rPr lang="en-US" smtClean="0"/>
              <a:pPr/>
              <a:t>24</a:t>
            </a:fld>
            <a:endParaRPr lang="en-US" sz="1000"/>
          </a:p>
        </p:txBody>
      </p:sp>
      <p:sp>
        <p:nvSpPr>
          <p:cNvPr id="5" name="Footer Placeholder 4">
            <a:extLst>
              <a:ext uri="{FF2B5EF4-FFF2-40B4-BE49-F238E27FC236}">
                <a16:creationId xmlns:a16="http://schemas.microsoft.com/office/drawing/2014/main" id="{D4E1FBE4-CEBA-FC5E-964C-4ADFC15ADF7A}"/>
              </a:ext>
            </a:extLst>
          </p:cNvPr>
          <p:cNvSpPr>
            <a:spLocks noGrp="1"/>
          </p:cNvSpPr>
          <p:nvPr>
            <p:ph type="ftr" sz="quarter" idx="3"/>
          </p:nvPr>
        </p:nvSpPr>
        <p:spPr/>
        <p:txBody>
          <a:bodyPr/>
          <a:lstStyle/>
          <a:p>
            <a:r>
              <a:rPr lang="en-US"/>
              <a:t>2023 Informatics Summit    |   amia.org</a:t>
            </a:r>
          </a:p>
        </p:txBody>
      </p:sp>
      <p:pic>
        <p:nvPicPr>
          <p:cNvPr id="6" name="Graphic 7">
            <a:extLst>
              <a:ext uri="{FF2B5EF4-FFF2-40B4-BE49-F238E27FC236}">
                <a16:creationId xmlns:a16="http://schemas.microsoft.com/office/drawing/2014/main" id="{131EAD6D-348C-AB4F-9A23-B4A6B7F3AD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5098" y="2699323"/>
            <a:ext cx="8869680" cy="2092836"/>
          </a:xfrm>
          <a:prstGeom prst="rect">
            <a:avLst/>
          </a:prstGeom>
        </p:spPr>
      </p:pic>
    </p:spTree>
    <p:extLst>
      <p:ext uri="{BB962C8B-B14F-4D97-AF65-F5344CB8AC3E}">
        <p14:creationId xmlns:p14="http://schemas.microsoft.com/office/powerpoint/2010/main" val="2357373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E34B2-666C-7BD1-9CB8-68EE3540FCBD}"/>
              </a:ext>
            </a:extLst>
          </p:cNvPr>
          <p:cNvSpPr>
            <a:spLocks noGrp="1"/>
          </p:cNvSpPr>
          <p:nvPr>
            <p:ph type="title"/>
          </p:nvPr>
        </p:nvSpPr>
        <p:spPr>
          <a:xfrm>
            <a:off x="547730" y="476415"/>
            <a:ext cx="6783946" cy="246221"/>
          </a:xfrm>
        </p:spPr>
        <p:txBody>
          <a:bodyPr/>
          <a:lstStyle/>
          <a:p>
            <a:r>
              <a:rPr lang="en-US" sz="2000"/>
              <a:t>Multifaceted benchmarking of synthetic EHR generation</a:t>
            </a:r>
          </a:p>
        </p:txBody>
      </p:sp>
      <p:sp>
        <p:nvSpPr>
          <p:cNvPr id="3" name="Content Placeholder 2">
            <a:extLst>
              <a:ext uri="{FF2B5EF4-FFF2-40B4-BE49-F238E27FC236}">
                <a16:creationId xmlns:a16="http://schemas.microsoft.com/office/drawing/2014/main" id="{7227E5EA-1730-EC8C-21D4-86633673F241}"/>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86C7A512-5B27-C961-96D7-CEFF52B3D88A}"/>
              </a:ext>
            </a:extLst>
          </p:cNvPr>
          <p:cNvSpPr>
            <a:spLocks noGrp="1"/>
          </p:cNvSpPr>
          <p:nvPr>
            <p:ph type="sldNum" sz="quarter" idx="4"/>
          </p:nvPr>
        </p:nvSpPr>
        <p:spPr/>
        <p:txBody>
          <a:bodyPr/>
          <a:lstStyle/>
          <a:p>
            <a:fld id="{42C32FFB-F9AE-46F0-A233-A2E628258990}" type="slidenum">
              <a:rPr lang="en-US" smtClean="0"/>
              <a:pPr/>
              <a:t>25</a:t>
            </a:fld>
            <a:endParaRPr lang="en-US" sz="1000"/>
          </a:p>
        </p:txBody>
      </p:sp>
      <p:sp>
        <p:nvSpPr>
          <p:cNvPr id="5" name="Footer Placeholder 4">
            <a:extLst>
              <a:ext uri="{FF2B5EF4-FFF2-40B4-BE49-F238E27FC236}">
                <a16:creationId xmlns:a16="http://schemas.microsoft.com/office/drawing/2014/main" id="{6D4A25F7-D03E-7DBD-9688-1912A593276F}"/>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214FF598-F79D-BCDB-B535-C40CCBF0FC7C}"/>
              </a:ext>
            </a:extLst>
          </p:cNvPr>
          <p:cNvPicPr>
            <a:picLocks noChangeAspect="1"/>
          </p:cNvPicPr>
          <p:nvPr/>
        </p:nvPicPr>
        <p:blipFill>
          <a:blip r:embed="rId3"/>
          <a:stretch>
            <a:fillRect/>
          </a:stretch>
        </p:blipFill>
        <p:spPr>
          <a:xfrm>
            <a:off x="1113817" y="797667"/>
            <a:ext cx="6960140" cy="3832179"/>
          </a:xfrm>
          <a:prstGeom prst="rect">
            <a:avLst/>
          </a:prstGeom>
        </p:spPr>
      </p:pic>
    </p:spTree>
    <p:extLst>
      <p:ext uri="{BB962C8B-B14F-4D97-AF65-F5344CB8AC3E}">
        <p14:creationId xmlns:p14="http://schemas.microsoft.com/office/powerpoint/2010/main" val="29582439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BA9834C-D9B3-AB5D-FAB3-AA115858EE11}"/>
              </a:ext>
            </a:extLst>
          </p:cNvPr>
          <p:cNvSpPr>
            <a:spLocks noGrp="1"/>
          </p:cNvSpPr>
          <p:nvPr>
            <p:ph type="sldNum" sz="quarter" idx="4"/>
          </p:nvPr>
        </p:nvSpPr>
        <p:spPr/>
        <p:txBody>
          <a:bodyPr/>
          <a:lstStyle/>
          <a:p>
            <a:fld id="{42C32FFB-F9AE-46F0-A233-A2E628258990}" type="slidenum">
              <a:rPr lang="en-US" smtClean="0"/>
              <a:pPr/>
              <a:t>26</a:t>
            </a:fld>
            <a:endParaRPr lang="en-US" sz="1000"/>
          </a:p>
        </p:txBody>
      </p:sp>
      <p:sp>
        <p:nvSpPr>
          <p:cNvPr id="5" name="Footer Placeholder 4">
            <a:extLst>
              <a:ext uri="{FF2B5EF4-FFF2-40B4-BE49-F238E27FC236}">
                <a16:creationId xmlns:a16="http://schemas.microsoft.com/office/drawing/2014/main" id="{F6E7FC78-D7B0-A369-454C-CEFA678C1A29}"/>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C62F335F-7335-1F59-3A59-67E7A88CE26E}"/>
              </a:ext>
            </a:extLst>
          </p:cNvPr>
          <p:cNvPicPr>
            <a:picLocks noChangeAspect="1"/>
          </p:cNvPicPr>
          <p:nvPr/>
        </p:nvPicPr>
        <p:blipFill>
          <a:blip r:embed="rId3"/>
          <a:stretch>
            <a:fillRect/>
          </a:stretch>
        </p:blipFill>
        <p:spPr>
          <a:xfrm>
            <a:off x="435059" y="1145544"/>
            <a:ext cx="7531435" cy="2455561"/>
          </a:xfrm>
          <a:prstGeom prst="rect">
            <a:avLst/>
          </a:prstGeom>
        </p:spPr>
      </p:pic>
      <p:sp>
        <p:nvSpPr>
          <p:cNvPr id="8" name="Title 1">
            <a:extLst>
              <a:ext uri="{FF2B5EF4-FFF2-40B4-BE49-F238E27FC236}">
                <a16:creationId xmlns:a16="http://schemas.microsoft.com/office/drawing/2014/main" id="{5CEEC31A-9801-8193-127E-878700CE1E1D}"/>
              </a:ext>
            </a:extLst>
          </p:cNvPr>
          <p:cNvSpPr>
            <a:spLocks noGrp="1"/>
          </p:cNvSpPr>
          <p:nvPr>
            <p:ph type="title"/>
          </p:nvPr>
        </p:nvSpPr>
        <p:spPr>
          <a:xfrm>
            <a:off x="547777" y="316121"/>
            <a:ext cx="6783946" cy="344710"/>
          </a:xfrm>
        </p:spPr>
        <p:txBody>
          <a:bodyPr/>
          <a:lstStyle/>
          <a:p>
            <a:r>
              <a:rPr lang="en-US" sz="2800"/>
              <a:t>Ethical, Legal and Social Issues</a:t>
            </a:r>
          </a:p>
        </p:txBody>
      </p:sp>
    </p:spTree>
    <p:extLst>
      <p:ext uri="{BB962C8B-B14F-4D97-AF65-F5344CB8AC3E}">
        <p14:creationId xmlns:p14="http://schemas.microsoft.com/office/powerpoint/2010/main" val="12369635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8FBA6A-0B66-0FF0-EA39-443B90723D73}"/>
              </a:ext>
            </a:extLst>
          </p:cNvPr>
          <p:cNvSpPr>
            <a:spLocks noGrp="1"/>
          </p:cNvSpPr>
          <p:nvPr>
            <p:ph type="title"/>
          </p:nvPr>
        </p:nvSpPr>
        <p:spPr>
          <a:xfrm>
            <a:off x="547730" y="476416"/>
            <a:ext cx="6783946" cy="246221"/>
          </a:xfrm>
        </p:spPr>
        <p:txBody>
          <a:bodyPr/>
          <a:lstStyle/>
          <a:p>
            <a:r>
              <a:rPr lang="en-US" sz="2000"/>
              <a:t>Private Federated Learning for Genomic Data</a:t>
            </a:r>
          </a:p>
        </p:txBody>
      </p:sp>
      <p:sp>
        <p:nvSpPr>
          <p:cNvPr id="3" name="Content Placeholder 2">
            <a:extLst>
              <a:ext uri="{FF2B5EF4-FFF2-40B4-BE49-F238E27FC236}">
                <a16:creationId xmlns:a16="http://schemas.microsoft.com/office/drawing/2014/main" id="{665AC827-4B7F-4E4E-B20A-EDA71B29D1A5}"/>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B0AF6B69-AF6A-A285-619B-C21EEC2D45B0}"/>
              </a:ext>
            </a:extLst>
          </p:cNvPr>
          <p:cNvSpPr>
            <a:spLocks noGrp="1"/>
          </p:cNvSpPr>
          <p:nvPr>
            <p:ph type="sldNum" sz="quarter" idx="4"/>
          </p:nvPr>
        </p:nvSpPr>
        <p:spPr/>
        <p:txBody>
          <a:bodyPr/>
          <a:lstStyle/>
          <a:p>
            <a:fld id="{42C32FFB-F9AE-46F0-A233-A2E628258990}" type="slidenum">
              <a:rPr lang="en-US" smtClean="0"/>
              <a:pPr/>
              <a:t>27</a:t>
            </a:fld>
            <a:endParaRPr lang="en-US" sz="1000"/>
          </a:p>
        </p:txBody>
      </p:sp>
      <p:sp>
        <p:nvSpPr>
          <p:cNvPr id="5" name="Footer Placeholder 4">
            <a:extLst>
              <a:ext uri="{FF2B5EF4-FFF2-40B4-BE49-F238E27FC236}">
                <a16:creationId xmlns:a16="http://schemas.microsoft.com/office/drawing/2014/main" id="{CB7B1CCB-1420-71A2-F9B8-B75D233B4A86}"/>
              </a:ext>
            </a:extLst>
          </p:cNvPr>
          <p:cNvSpPr>
            <a:spLocks noGrp="1"/>
          </p:cNvSpPr>
          <p:nvPr>
            <p:ph type="ftr" sz="quarter" idx="3"/>
          </p:nvPr>
        </p:nvSpPr>
        <p:spPr/>
        <p:txBody>
          <a:bodyPr/>
          <a:lstStyle/>
          <a:p>
            <a:r>
              <a:rPr lang="en-US"/>
              <a:t>2023 Informatics Summit    |   amia.org</a:t>
            </a:r>
          </a:p>
        </p:txBody>
      </p:sp>
      <p:pic>
        <p:nvPicPr>
          <p:cNvPr id="6" name="Picture 6">
            <a:extLst>
              <a:ext uri="{FF2B5EF4-FFF2-40B4-BE49-F238E27FC236}">
                <a16:creationId xmlns:a16="http://schemas.microsoft.com/office/drawing/2014/main" id="{ECFE3F40-A0FA-2224-34C1-02A4C4F61E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4018" y="882445"/>
            <a:ext cx="6734466" cy="37846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22338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B361968-4D2A-EF34-6723-2E27EBFA2F2F}"/>
              </a:ext>
            </a:extLst>
          </p:cNvPr>
          <p:cNvSpPr>
            <a:spLocks noGrp="1"/>
          </p:cNvSpPr>
          <p:nvPr>
            <p:ph type="sldNum" sz="quarter" idx="4"/>
          </p:nvPr>
        </p:nvSpPr>
        <p:spPr/>
        <p:txBody>
          <a:bodyPr/>
          <a:lstStyle/>
          <a:p>
            <a:fld id="{42C32FFB-F9AE-46F0-A233-A2E628258990}" type="slidenum">
              <a:rPr lang="en-US" smtClean="0"/>
              <a:pPr/>
              <a:t>28</a:t>
            </a:fld>
            <a:endParaRPr lang="en-US" sz="1000"/>
          </a:p>
        </p:txBody>
      </p:sp>
      <p:sp>
        <p:nvSpPr>
          <p:cNvPr id="5" name="Footer Placeholder 4">
            <a:extLst>
              <a:ext uri="{FF2B5EF4-FFF2-40B4-BE49-F238E27FC236}">
                <a16:creationId xmlns:a16="http://schemas.microsoft.com/office/drawing/2014/main" id="{5D3C3EF5-BBB9-0664-9F84-9004C047B556}"/>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A52F0181-5774-3EC1-956E-5027D47815C6}"/>
              </a:ext>
            </a:extLst>
          </p:cNvPr>
          <p:cNvPicPr>
            <a:picLocks noChangeAspect="1"/>
          </p:cNvPicPr>
          <p:nvPr/>
        </p:nvPicPr>
        <p:blipFill>
          <a:blip r:embed="rId3"/>
          <a:stretch>
            <a:fillRect/>
          </a:stretch>
        </p:blipFill>
        <p:spPr>
          <a:xfrm>
            <a:off x="551894" y="936651"/>
            <a:ext cx="6973876" cy="3431943"/>
          </a:xfrm>
          <a:prstGeom prst="rect">
            <a:avLst/>
          </a:prstGeom>
        </p:spPr>
      </p:pic>
      <p:sp>
        <p:nvSpPr>
          <p:cNvPr id="8" name="Title 1">
            <a:extLst>
              <a:ext uri="{FF2B5EF4-FFF2-40B4-BE49-F238E27FC236}">
                <a16:creationId xmlns:a16="http://schemas.microsoft.com/office/drawing/2014/main" id="{C009E177-24FC-2234-E5B6-9B1E69717818}"/>
              </a:ext>
            </a:extLst>
          </p:cNvPr>
          <p:cNvSpPr>
            <a:spLocks noGrp="1"/>
          </p:cNvSpPr>
          <p:nvPr>
            <p:ph type="title"/>
          </p:nvPr>
        </p:nvSpPr>
        <p:spPr>
          <a:xfrm>
            <a:off x="547777" y="326904"/>
            <a:ext cx="6783946" cy="344710"/>
          </a:xfrm>
        </p:spPr>
        <p:txBody>
          <a:bodyPr/>
          <a:lstStyle/>
          <a:p>
            <a:r>
              <a:rPr lang="en-US" sz="2800"/>
              <a:t>Ethical, Legal and Social Issues</a:t>
            </a:r>
          </a:p>
        </p:txBody>
      </p:sp>
    </p:spTree>
    <p:extLst>
      <p:ext uri="{BB962C8B-B14F-4D97-AF65-F5344CB8AC3E}">
        <p14:creationId xmlns:p14="http://schemas.microsoft.com/office/powerpoint/2010/main" val="30802536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B81A7D-2D0D-E4D9-1F2E-6A40FB38D214}"/>
              </a:ext>
            </a:extLst>
          </p:cNvPr>
          <p:cNvSpPr>
            <a:spLocks noGrp="1"/>
          </p:cNvSpPr>
          <p:nvPr>
            <p:ph type="sldNum" sz="quarter" idx="10"/>
          </p:nvPr>
        </p:nvSpPr>
        <p:spPr/>
        <p:txBody>
          <a:bodyPr/>
          <a:lstStyle/>
          <a:p>
            <a:fld id="{42C32FFB-F9AE-46F0-A233-A2E628258990}" type="slidenum">
              <a:rPr lang="en-US" smtClean="0"/>
              <a:pPr/>
              <a:t>29</a:t>
            </a:fld>
            <a:endParaRPr lang="en-US" sz="1000"/>
          </a:p>
        </p:txBody>
      </p:sp>
      <p:sp>
        <p:nvSpPr>
          <p:cNvPr id="3" name="Footer Placeholder 2">
            <a:extLst>
              <a:ext uri="{FF2B5EF4-FFF2-40B4-BE49-F238E27FC236}">
                <a16:creationId xmlns:a16="http://schemas.microsoft.com/office/drawing/2014/main" id="{60F263E5-7E3B-D456-7D80-BD9EBCA14B0D}"/>
              </a:ext>
            </a:extLst>
          </p:cNvPr>
          <p:cNvSpPr>
            <a:spLocks noGrp="1"/>
          </p:cNvSpPr>
          <p:nvPr>
            <p:ph type="ftr" sz="quarter" idx="11"/>
          </p:nvPr>
        </p:nvSpPr>
        <p:spPr/>
        <p:txBody>
          <a:bodyPr/>
          <a:lstStyle/>
          <a:p>
            <a:r>
              <a:rPr lang="en-US"/>
              <a:t>2023 Informatics Summit    |   amia.org</a:t>
            </a:r>
          </a:p>
        </p:txBody>
      </p:sp>
      <p:pic>
        <p:nvPicPr>
          <p:cNvPr id="5" name="Picture 4">
            <a:extLst>
              <a:ext uri="{FF2B5EF4-FFF2-40B4-BE49-F238E27FC236}">
                <a16:creationId xmlns:a16="http://schemas.microsoft.com/office/drawing/2014/main" id="{AC254374-91E8-F084-E63E-3D07347274C1}"/>
              </a:ext>
            </a:extLst>
          </p:cNvPr>
          <p:cNvPicPr>
            <a:picLocks/>
          </p:cNvPicPr>
          <p:nvPr>
            <p:custDataLst>
              <p:tags r:id="rId2"/>
            </p:custDataLst>
          </p:nvPr>
        </p:nvPicPr>
        <p:blipFill>
          <a:blip r:embed="rId8"/>
          <a:stretch>
            <a:fillRect/>
          </a:stretch>
        </p:blipFill>
        <p:spPr>
          <a:xfrm>
            <a:off x="3785870" y="165100"/>
            <a:ext cx="914400" cy="382594"/>
          </a:xfrm>
          <a:prstGeom prst="rect">
            <a:avLst/>
          </a:prstGeom>
        </p:spPr>
      </p:pic>
      <p:pic>
        <p:nvPicPr>
          <p:cNvPr id="7" name="Picture 6">
            <a:extLst>
              <a:ext uri="{FF2B5EF4-FFF2-40B4-BE49-F238E27FC236}">
                <a16:creationId xmlns:a16="http://schemas.microsoft.com/office/drawing/2014/main" id="{7E61D226-C890-3501-20CF-57460DA4934B}"/>
              </a:ext>
            </a:extLst>
          </p:cNvPr>
          <p:cNvPicPr>
            <a:picLocks/>
          </p:cNvPicPr>
          <p:nvPr>
            <p:custDataLst>
              <p:tags r:id="rId3"/>
            </p:custDataLst>
          </p:nvPr>
        </p:nvPicPr>
        <p:blipFill>
          <a:blip r:embed="rId9"/>
          <a:stretch>
            <a:fillRect/>
          </a:stretch>
        </p:blipFill>
        <p:spPr>
          <a:xfrm>
            <a:off x="1701800" y="1314450"/>
            <a:ext cx="1828800" cy="1828800"/>
          </a:xfrm>
          <a:prstGeom prst="rect">
            <a:avLst/>
          </a:prstGeom>
        </p:spPr>
      </p:pic>
      <p:sp>
        <p:nvSpPr>
          <p:cNvPr id="8" name="Rectangle 7">
            <a:extLst>
              <a:ext uri="{FF2B5EF4-FFF2-40B4-BE49-F238E27FC236}">
                <a16:creationId xmlns:a16="http://schemas.microsoft.com/office/drawing/2014/main" id="{05B1B400-F129-C92D-7D18-ACDD7AB4F4AA}"/>
              </a:ext>
            </a:extLst>
          </p:cNvPr>
          <p:cNvSpPr/>
          <p:nvPr>
            <p:custDataLst>
              <p:tags r:id="rId4"/>
            </p:custDataLst>
          </p:nvPr>
        </p:nvSpPr>
        <p:spPr>
          <a:xfrm>
            <a:off x="4216589" y="1585912"/>
            <a:ext cx="4816291" cy="1285875"/>
          </a:xfrm>
          <a:prstGeom prst="rect">
            <a:avLst/>
          </a:prstGeom>
          <a:noFill/>
          <a:ln>
            <a:noFill/>
          </a:ln>
          <a:effectLst/>
          <a:scene3d>
            <a:camera prst="orthographicFront">
              <a:rot lat="0" lon="0" rev="0"/>
            </a:camera>
            <a:lightRig rig="threePt" dir="t">
              <a:rot lat="0" lon="0" rev="1200000"/>
            </a:lightRig>
          </a:scene3d>
          <a:sp3d/>
          <a:extLst>
            <a:ext uri="{909E8E84-426E-40DD-AFC4-6F175D3DCCD1}">
              <a14:hiddenFill xmlns:a14="http://schemas.microsoft.com/office/drawing/2010/main">
                <a:solidFill>
                  <a:schemeClr val="accent1"/>
                </a:solidFill>
              </a14:hiddenFill>
            </a:ext>
          </a:extLst>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r>
              <a:rPr lang="en-US" sz="3600" b="1">
                <a:solidFill>
                  <a:srgbClr val="5B5B5B"/>
                </a:solidFill>
                <a:latin typeface="Roboto Regular"/>
                <a:cs typeface="Roboto Regular"/>
              </a:rPr>
              <a:t>Pop Quiz!</a:t>
            </a:r>
          </a:p>
          <a:p>
            <a:r>
              <a:rPr lang="en-US" sz="3600" b="1">
                <a:solidFill>
                  <a:srgbClr val="5B5B5B"/>
                </a:solidFill>
                <a:latin typeface="Roboto Regular"/>
                <a:cs typeface="Roboto Regular"/>
              </a:rPr>
              <a:t>Is this patient Black?</a:t>
            </a:r>
          </a:p>
        </p:txBody>
      </p:sp>
      <p:sp>
        <p:nvSpPr>
          <p:cNvPr id="9" name="Rectangle 8">
            <a:extLst>
              <a:ext uri="{FF2B5EF4-FFF2-40B4-BE49-F238E27FC236}">
                <a16:creationId xmlns:a16="http://schemas.microsoft.com/office/drawing/2014/main" id="{D2D9BF35-8E57-EF45-082C-CEA2D32B7A25}"/>
              </a:ext>
            </a:extLst>
          </p:cNvPr>
          <p:cNvSpPr/>
          <p:nvPr>
            <p:custDataLst>
              <p:tags r:id="rId5"/>
            </p:custDataLst>
          </p:nvPr>
        </p:nvSpPr>
        <p:spPr>
          <a:xfrm>
            <a:off x="3784600" y="4038600"/>
            <a:ext cx="4816291" cy="355600"/>
          </a:xfrm>
          <a:prstGeom prst="rect">
            <a:avLst/>
          </a:prstGeom>
          <a:noFill/>
          <a:ln>
            <a:noFill/>
          </a:ln>
          <a:effectLst/>
          <a:scene3d>
            <a:camera prst="orthographicFront">
              <a:rot lat="0" lon="0" rev="0"/>
            </a:camera>
            <a:lightRig rig="threePt" dir="t">
              <a:rot lat="0" lon="0" rev="1200000"/>
            </a:lightRig>
          </a:scene3d>
          <a:sp3d/>
          <a:extLst>
            <a:ext uri="{909E8E84-426E-40DD-AFC4-6F175D3DCCD1}">
              <a14:hiddenFill xmlns:a14="http://schemas.microsoft.com/office/drawing/2010/main">
                <a:solidFill>
                  <a:schemeClr val="accent1"/>
                </a:solidFill>
              </a14:hiddenFill>
            </a:ext>
          </a:extLst>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r>
              <a:rPr lang="en-US" sz="1300" b="1">
                <a:solidFill>
                  <a:srgbClr val="5B5B5B"/>
                </a:solidFill>
                <a:latin typeface="Roboto Regular"/>
                <a:cs typeface="Roboto Regular"/>
              </a:rPr>
              <a:t>ⓘ</a:t>
            </a:r>
            <a:r>
              <a:rPr lang="en-US" sz="1400">
                <a:solidFill>
                  <a:srgbClr val="5B5B5B"/>
                </a:solidFill>
                <a:latin typeface="Roboto Regular"/>
                <a:cs typeface="Roboto Regular"/>
              </a:rPr>
              <a:t> Start presenting to display the poll results on this slide.</a:t>
            </a:r>
          </a:p>
        </p:txBody>
      </p:sp>
      <p:pic>
        <p:nvPicPr>
          <p:cNvPr id="6" name="Picture 5">
            <a:extLst>
              <a:ext uri="{FF2B5EF4-FFF2-40B4-BE49-F238E27FC236}">
                <a16:creationId xmlns:a16="http://schemas.microsoft.com/office/drawing/2014/main" id="{82C86F78-300F-8AA0-3DF4-94E3D143D7C5}"/>
              </a:ext>
            </a:extLst>
          </p:cNvPr>
          <p:cNvPicPr>
            <a:picLocks noChangeAspect="1"/>
          </p:cNvPicPr>
          <p:nvPr/>
        </p:nvPicPr>
        <p:blipFill>
          <a:blip r:embed="rId10"/>
          <a:stretch>
            <a:fillRect/>
          </a:stretch>
        </p:blipFill>
        <p:spPr>
          <a:xfrm>
            <a:off x="3815416" y="2945763"/>
            <a:ext cx="5217464" cy="1018861"/>
          </a:xfrm>
          <a:prstGeom prst="rect">
            <a:avLst/>
          </a:prstGeom>
        </p:spPr>
      </p:pic>
      <p:pic>
        <p:nvPicPr>
          <p:cNvPr id="11" name="Picture 10">
            <a:extLst>
              <a:ext uri="{FF2B5EF4-FFF2-40B4-BE49-F238E27FC236}">
                <a16:creationId xmlns:a16="http://schemas.microsoft.com/office/drawing/2014/main" id="{AC693EE7-8B0A-6DFD-B730-FD1F99C85DA6}"/>
              </a:ext>
            </a:extLst>
          </p:cNvPr>
          <p:cNvPicPr>
            <a:picLocks noChangeAspect="1"/>
          </p:cNvPicPr>
          <p:nvPr/>
        </p:nvPicPr>
        <p:blipFill>
          <a:blip r:embed="rId11"/>
          <a:stretch>
            <a:fillRect/>
          </a:stretch>
        </p:blipFill>
        <p:spPr>
          <a:xfrm>
            <a:off x="1637010" y="1266811"/>
            <a:ext cx="2071703" cy="1876439"/>
          </a:xfrm>
          <a:prstGeom prst="rect">
            <a:avLst/>
          </a:prstGeom>
        </p:spPr>
      </p:pic>
    </p:spTree>
    <p:custDataLst>
      <p:tags r:id="rId1"/>
    </p:custDataLst>
    <p:extLst>
      <p:ext uri="{BB962C8B-B14F-4D97-AF65-F5344CB8AC3E}">
        <p14:creationId xmlns:p14="http://schemas.microsoft.com/office/powerpoint/2010/main" val="108189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 tmFilter="0, 0; .2, .5; .8, .5; 1, 0"/>
                                        <p:tgtEl>
                                          <p:spTgt spid="8"/>
                                        </p:tgtEl>
                                      </p:cBhvr>
                                    </p:animEffect>
                                    <p:animScale>
                                      <p:cBhvr>
                                        <p:cTn id="7" dur="25"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0B7D2-324C-4736-A4D3-8B863A75C904}"/>
              </a:ext>
            </a:extLst>
          </p:cNvPr>
          <p:cNvSpPr>
            <a:spLocks noGrp="1"/>
          </p:cNvSpPr>
          <p:nvPr>
            <p:ph type="title"/>
          </p:nvPr>
        </p:nvSpPr>
        <p:spPr/>
        <p:txBody>
          <a:bodyPr/>
          <a:lstStyle/>
          <a:p>
            <a:r>
              <a:rPr lang="en-US"/>
              <a:t>Learning Objectives</a:t>
            </a:r>
          </a:p>
        </p:txBody>
      </p:sp>
      <p:sp>
        <p:nvSpPr>
          <p:cNvPr id="3" name="Content Placeholder 2">
            <a:extLst>
              <a:ext uri="{FF2B5EF4-FFF2-40B4-BE49-F238E27FC236}">
                <a16:creationId xmlns:a16="http://schemas.microsoft.com/office/drawing/2014/main" id="{0B8082D5-DA3E-4243-BBB8-B811169C8FD8}"/>
              </a:ext>
            </a:extLst>
          </p:cNvPr>
          <p:cNvSpPr>
            <a:spLocks noGrp="1"/>
          </p:cNvSpPr>
          <p:nvPr>
            <p:ph sz="quarter" idx="12"/>
          </p:nvPr>
        </p:nvSpPr>
        <p:spPr/>
        <p:txBody>
          <a:bodyPr/>
          <a:lstStyle/>
          <a:p>
            <a:r>
              <a:rPr lang="en-US" sz="2000">
                <a:ea typeface="MS PGothic"/>
              </a:rPr>
              <a:t>After participating in this session, the learner should be better able to:</a:t>
            </a:r>
          </a:p>
          <a:p>
            <a:pPr lvl="1">
              <a:lnSpc>
                <a:spcPct val="200000"/>
              </a:lnSpc>
            </a:pPr>
            <a:r>
              <a:rPr lang="en-US" sz="1600">
                <a:solidFill>
                  <a:schemeClr val="tx1"/>
                </a:solidFill>
              </a:rPr>
              <a:t>Have a sense of the scope of AI and Data Science for health care </a:t>
            </a:r>
          </a:p>
          <a:p>
            <a:pPr lvl="1">
              <a:lnSpc>
                <a:spcPct val="200000"/>
              </a:lnSpc>
            </a:pPr>
            <a:r>
              <a:rPr lang="en-US" sz="1600">
                <a:solidFill>
                  <a:schemeClr val="tx1"/>
                </a:solidFill>
              </a:rPr>
              <a:t>Summarize the state-of-the-art research in AI and Data Science for health care </a:t>
            </a:r>
          </a:p>
          <a:p>
            <a:pPr lvl="1">
              <a:lnSpc>
                <a:spcPct val="200000"/>
              </a:lnSpc>
            </a:pPr>
            <a:r>
              <a:rPr lang="en-US" sz="1600">
                <a:solidFill>
                  <a:schemeClr val="tx1"/>
                </a:solidFill>
              </a:rPr>
              <a:t>Identify research and development opportunities in this space and advance the field</a:t>
            </a:r>
          </a:p>
          <a:p>
            <a:pPr lvl="1"/>
            <a:endParaRPr lang="en-US" sz="1600"/>
          </a:p>
        </p:txBody>
      </p:sp>
      <p:sp>
        <p:nvSpPr>
          <p:cNvPr id="4" name="Slide Number Placeholder 3">
            <a:extLst>
              <a:ext uri="{FF2B5EF4-FFF2-40B4-BE49-F238E27FC236}">
                <a16:creationId xmlns:a16="http://schemas.microsoft.com/office/drawing/2014/main" id="{AE70FF5F-FD02-4F5E-A959-A21CD5525F3A}"/>
              </a:ext>
            </a:extLst>
          </p:cNvPr>
          <p:cNvSpPr>
            <a:spLocks noGrp="1"/>
          </p:cNvSpPr>
          <p:nvPr>
            <p:ph type="sldNum" sz="quarter" idx="4"/>
          </p:nvPr>
        </p:nvSpPr>
        <p:spPr/>
        <p:txBody>
          <a:bodyPr/>
          <a:lstStyle/>
          <a:p>
            <a:fld id="{42C32FFB-F9AE-46F0-A233-A2E628258990}" type="slidenum">
              <a:rPr lang="en-US" smtClean="0"/>
              <a:pPr/>
              <a:t>3</a:t>
            </a:fld>
            <a:endParaRPr lang="en-US"/>
          </a:p>
        </p:txBody>
      </p:sp>
      <p:sp>
        <p:nvSpPr>
          <p:cNvPr id="5" name="Footer Placeholder 4">
            <a:extLst>
              <a:ext uri="{FF2B5EF4-FFF2-40B4-BE49-F238E27FC236}">
                <a16:creationId xmlns:a16="http://schemas.microsoft.com/office/drawing/2014/main" id="{3DDE21D3-342C-46E7-81C2-45C6944D83E2}"/>
              </a:ext>
            </a:extLst>
          </p:cNvPr>
          <p:cNvSpPr>
            <a:spLocks noGrp="1"/>
          </p:cNvSpPr>
          <p:nvPr>
            <p:ph type="ftr" sz="quarter" idx="3"/>
          </p:nvPr>
        </p:nvSpPr>
        <p:spPr/>
        <p:txBody>
          <a:bodyPr/>
          <a:lstStyle/>
          <a:p>
            <a:r>
              <a:rPr lang="en-US"/>
              <a:t>2023 Informatics Summit  |   amia.org</a:t>
            </a:r>
          </a:p>
        </p:txBody>
      </p:sp>
    </p:spTree>
    <p:extLst>
      <p:ext uri="{BB962C8B-B14F-4D97-AF65-F5344CB8AC3E}">
        <p14:creationId xmlns:p14="http://schemas.microsoft.com/office/powerpoint/2010/main" val="3127157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9B96D-68E6-B7ED-6C52-B25B2C0B7DF1}"/>
              </a:ext>
            </a:extLst>
          </p:cNvPr>
          <p:cNvSpPr>
            <a:spLocks noGrp="1"/>
          </p:cNvSpPr>
          <p:nvPr>
            <p:ph type="title"/>
          </p:nvPr>
        </p:nvSpPr>
        <p:spPr>
          <a:xfrm>
            <a:off x="547730" y="476416"/>
            <a:ext cx="6783946" cy="246221"/>
          </a:xfrm>
        </p:spPr>
        <p:txBody>
          <a:bodyPr/>
          <a:lstStyle/>
          <a:p>
            <a:r>
              <a:rPr lang="en-US" sz="2000"/>
              <a:t>Pop Quiz!</a:t>
            </a:r>
          </a:p>
        </p:txBody>
      </p:sp>
      <p:pic>
        <p:nvPicPr>
          <p:cNvPr id="7" name="Content Placeholder 6">
            <a:extLst>
              <a:ext uri="{FF2B5EF4-FFF2-40B4-BE49-F238E27FC236}">
                <a16:creationId xmlns:a16="http://schemas.microsoft.com/office/drawing/2014/main" id="{F443B586-8D44-A5F1-F607-DF02C4723691}"/>
              </a:ext>
            </a:extLst>
          </p:cNvPr>
          <p:cNvPicPr>
            <a:picLocks noGrp="1" noChangeAspect="1"/>
          </p:cNvPicPr>
          <p:nvPr>
            <p:ph sz="quarter" idx="12"/>
          </p:nvPr>
        </p:nvPicPr>
        <p:blipFill>
          <a:blip r:embed="rId3"/>
          <a:stretch>
            <a:fillRect/>
          </a:stretch>
        </p:blipFill>
        <p:spPr>
          <a:xfrm>
            <a:off x="1031884" y="939800"/>
            <a:ext cx="7086582" cy="3570288"/>
          </a:xfrm>
        </p:spPr>
      </p:pic>
      <p:sp>
        <p:nvSpPr>
          <p:cNvPr id="4" name="Slide Number Placeholder 3">
            <a:extLst>
              <a:ext uri="{FF2B5EF4-FFF2-40B4-BE49-F238E27FC236}">
                <a16:creationId xmlns:a16="http://schemas.microsoft.com/office/drawing/2014/main" id="{D46A4109-17C4-9A02-4F14-1A45DE0CDD73}"/>
              </a:ext>
            </a:extLst>
          </p:cNvPr>
          <p:cNvSpPr>
            <a:spLocks noGrp="1"/>
          </p:cNvSpPr>
          <p:nvPr>
            <p:ph type="sldNum" sz="quarter" idx="4"/>
          </p:nvPr>
        </p:nvSpPr>
        <p:spPr/>
        <p:txBody>
          <a:bodyPr/>
          <a:lstStyle/>
          <a:p>
            <a:fld id="{42C32FFB-F9AE-46F0-A233-A2E628258990}" type="slidenum">
              <a:rPr lang="en-US" smtClean="0"/>
              <a:pPr/>
              <a:t>30</a:t>
            </a:fld>
            <a:endParaRPr lang="en-US" sz="1000"/>
          </a:p>
        </p:txBody>
      </p:sp>
      <p:sp>
        <p:nvSpPr>
          <p:cNvPr id="5" name="Footer Placeholder 4">
            <a:extLst>
              <a:ext uri="{FF2B5EF4-FFF2-40B4-BE49-F238E27FC236}">
                <a16:creationId xmlns:a16="http://schemas.microsoft.com/office/drawing/2014/main" id="{94CF2AD8-7E27-39D1-C556-F97535EE2B11}"/>
              </a:ext>
            </a:extLst>
          </p:cNvPr>
          <p:cNvSpPr>
            <a:spLocks noGrp="1"/>
          </p:cNvSpPr>
          <p:nvPr>
            <p:ph type="ftr" sz="quarter" idx="3"/>
          </p:nvPr>
        </p:nvSpPr>
        <p:spPr/>
        <p:txBody>
          <a:bodyPr/>
          <a:lstStyle/>
          <a:p>
            <a:r>
              <a:rPr lang="en-US"/>
              <a:t>2023 Informatics Summit    |   amia.org</a:t>
            </a:r>
          </a:p>
        </p:txBody>
      </p:sp>
      <p:sp>
        <p:nvSpPr>
          <p:cNvPr id="9" name="TextBox 8">
            <a:extLst>
              <a:ext uri="{FF2B5EF4-FFF2-40B4-BE49-F238E27FC236}">
                <a16:creationId xmlns:a16="http://schemas.microsoft.com/office/drawing/2014/main" id="{32328058-A1FE-6ED1-5D94-4C1D4539F4EC}"/>
              </a:ext>
            </a:extLst>
          </p:cNvPr>
          <p:cNvSpPr txBox="1"/>
          <p:nvPr/>
        </p:nvSpPr>
        <p:spPr>
          <a:xfrm>
            <a:off x="1162050" y="4203700"/>
            <a:ext cx="3346450" cy="461665"/>
          </a:xfrm>
          <a:prstGeom prst="rect">
            <a:avLst/>
          </a:prstGeom>
          <a:noFill/>
        </p:spPr>
        <p:txBody>
          <a:bodyPr wrap="square">
            <a:spAutoFit/>
          </a:bodyPr>
          <a:lstStyle/>
          <a:p>
            <a:r>
              <a:rPr lang="en-US" sz="2400" b="0" i="0" u="none" strike="noStrike" baseline="0">
                <a:latin typeface="font0000000029b64d0c"/>
              </a:rPr>
              <a:t>Is this patient Black?</a:t>
            </a:r>
            <a:endParaRPr lang="en-US"/>
          </a:p>
        </p:txBody>
      </p:sp>
    </p:spTree>
    <p:extLst>
      <p:ext uri="{BB962C8B-B14F-4D97-AF65-F5344CB8AC3E}">
        <p14:creationId xmlns:p14="http://schemas.microsoft.com/office/powerpoint/2010/main" val="30677092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7B5C2-23EF-7D21-1BEC-BA9EDEDA73C2}"/>
              </a:ext>
            </a:extLst>
          </p:cNvPr>
          <p:cNvSpPr>
            <a:spLocks noGrp="1"/>
          </p:cNvSpPr>
          <p:nvPr>
            <p:ph type="title"/>
          </p:nvPr>
        </p:nvSpPr>
        <p:spPr>
          <a:xfrm>
            <a:off x="547730" y="476416"/>
            <a:ext cx="6783946" cy="246221"/>
          </a:xfrm>
        </p:spPr>
        <p:txBody>
          <a:bodyPr/>
          <a:lstStyle/>
          <a:p>
            <a:r>
              <a:rPr lang="en-US" sz="2000"/>
              <a:t>Self-reported Race is Obvious to AI</a:t>
            </a:r>
          </a:p>
        </p:txBody>
      </p:sp>
      <p:sp>
        <p:nvSpPr>
          <p:cNvPr id="3" name="Content Placeholder 2">
            <a:extLst>
              <a:ext uri="{FF2B5EF4-FFF2-40B4-BE49-F238E27FC236}">
                <a16:creationId xmlns:a16="http://schemas.microsoft.com/office/drawing/2014/main" id="{1C132AA9-6ADA-7887-1FC5-ECDA433998E7}"/>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C9EE6725-A65D-9F92-3E15-DD3993EEAA14}"/>
              </a:ext>
            </a:extLst>
          </p:cNvPr>
          <p:cNvSpPr>
            <a:spLocks noGrp="1"/>
          </p:cNvSpPr>
          <p:nvPr>
            <p:ph type="sldNum" sz="quarter" idx="4"/>
          </p:nvPr>
        </p:nvSpPr>
        <p:spPr/>
        <p:txBody>
          <a:bodyPr/>
          <a:lstStyle/>
          <a:p>
            <a:fld id="{42C32FFB-F9AE-46F0-A233-A2E628258990}" type="slidenum">
              <a:rPr lang="en-US" smtClean="0"/>
              <a:pPr/>
              <a:t>31</a:t>
            </a:fld>
            <a:endParaRPr lang="en-US" sz="1000"/>
          </a:p>
        </p:txBody>
      </p:sp>
      <p:sp>
        <p:nvSpPr>
          <p:cNvPr id="5" name="Footer Placeholder 4">
            <a:extLst>
              <a:ext uri="{FF2B5EF4-FFF2-40B4-BE49-F238E27FC236}">
                <a16:creationId xmlns:a16="http://schemas.microsoft.com/office/drawing/2014/main" id="{16F97999-6D43-DB99-5EAA-E0DBD75B9EAB}"/>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C25F20F1-0F09-C0AC-65B8-691FA3B6421A}"/>
              </a:ext>
            </a:extLst>
          </p:cNvPr>
          <p:cNvPicPr>
            <a:picLocks noChangeAspect="1"/>
          </p:cNvPicPr>
          <p:nvPr/>
        </p:nvPicPr>
        <p:blipFill>
          <a:blip r:embed="rId3"/>
          <a:stretch>
            <a:fillRect/>
          </a:stretch>
        </p:blipFill>
        <p:spPr>
          <a:xfrm>
            <a:off x="137160" y="868300"/>
            <a:ext cx="8869680" cy="3843403"/>
          </a:xfrm>
          <a:prstGeom prst="rect">
            <a:avLst/>
          </a:prstGeom>
        </p:spPr>
      </p:pic>
    </p:spTree>
    <p:extLst>
      <p:ext uri="{BB962C8B-B14F-4D97-AF65-F5344CB8AC3E}">
        <p14:creationId xmlns:p14="http://schemas.microsoft.com/office/powerpoint/2010/main" val="20910397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B1C2BE-67A6-834B-9CE0-00D33F4ACBFD}"/>
              </a:ext>
            </a:extLst>
          </p:cNvPr>
          <p:cNvSpPr>
            <a:spLocks noGrp="1"/>
          </p:cNvSpPr>
          <p:nvPr>
            <p:ph type="title"/>
          </p:nvPr>
        </p:nvSpPr>
        <p:spPr>
          <a:xfrm>
            <a:off x="547730" y="501037"/>
            <a:ext cx="6783946" cy="221599"/>
          </a:xfrm>
        </p:spPr>
        <p:txBody>
          <a:bodyPr/>
          <a:lstStyle/>
          <a:p>
            <a:r>
              <a:rPr lang="en-US" sz="1800"/>
              <a:t>Improving fairness in the prediction of HF patient outcomes</a:t>
            </a:r>
          </a:p>
        </p:txBody>
      </p:sp>
      <p:sp>
        <p:nvSpPr>
          <p:cNvPr id="3" name="Content Placeholder 2">
            <a:extLst>
              <a:ext uri="{FF2B5EF4-FFF2-40B4-BE49-F238E27FC236}">
                <a16:creationId xmlns:a16="http://schemas.microsoft.com/office/drawing/2014/main" id="{74DC521D-6048-9364-458E-7AAA23B5D213}"/>
              </a:ext>
            </a:extLst>
          </p:cNvPr>
          <p:cNvSpPr>
            <a:spLocks noGrp="1"/>
          </p:cNvSpPr>
          <p:nvPr>
            <p:ph sz="quarter" idx="12"/>
          </p:nvPr>
        </p:nvSpPr>
        <p:spPr>
          <a:xfrm>
            <a:off x="547077" y="939255"/>
            <a:ext cx="3653448" cy="3570961"/>
          </a:xfrm>
        </p:spPr>
        <p:txBody>
          <a:bodyPr/>
          <a:lstStyle/>
          <a:p>
            <a:r>
              <a:rPr lang="en-US" sz="1400"/>
              <a:t>210,368 HF patients extracted from the Get With The Guidelines-Heart Failure (GWTG-HF) registry</a:t>
            </a:r>
          </a:p>
          <a:p>
            <a:r>
              <a:rPr lang="en-US" sz="1400"/>
              <a:t>Hospitalization LOS and in-hospital mortality </a:t>
            </a:r>
          </a:p>
          <a:p>
            <a:r>
              <a:rPr lang="en-US" sz="1400"/>
              <a:t>Stratified underdiagnosis and overdiagnosis rates</a:t>
            </a:r>
          </a:p>
          <a:p>
            <a:endParaRPr lang="en-US" sz="1400"/>
          </a:p>
        </p:txBody>
      </p:sp>
      <p:sp>
        <p:nvSpPr>
          <p:cNvPr id="4" name="Slide Number Placeholder 3">
            <a:extLst>
              <a:ext uri="{FF2B5EF4-FFF2-40B4-BE49-F238E27FC236}">
                <a16:creationId xmlns:a16="http://schemas.microsoft.com/office/drawing/2014/main" id="{9D776E23-B7BC-EB54-513B-5280AD0A84DD}"/>
              </a:ext>
            </a:extLst>
          </p:cNvPr>
          <p:cNvSpPr>
            <a:spLocks noGrp="1"/>
          </p:cNvSpPr>
          <p:nvPr>
            <p:ph type="sldNum" sz="quarter" idx="4"/>
          </p:nvPr>
        </p:nvSpPr>
        <p:spPr/>
        <p:txBody>
          <a:bodyPr/>
          <a:lstStyle/>
          <a:p>
            <a:fld id="{42C32FFB-F9AE-46F0-A233-A2E628258990}" type="slidenum">
              <a:rPr lang="en-US" smtClean="0"/>
              <a:pPr/>
              <a:t>32</a:t>
            </a:fld>
            <a:endParaRPr lang="en-US" sz="1000"/>
          </a:p>
        </p:txBody>
      </p:sp>
      <p:sp>
        <p:nvSpPr>
          <p:cNvPr id="5" name="Footer Placeholder 4">
            <a:extLst>
              <a:ext uri="{FF2B5EF4-FFF2-40B4-BE49-F238E27FC236}">
                <a16:creationId xmlns:a16="http://schemas.microsoft.com/office/drawing/2014/main" id="{3705D82B-8739-C471-460B-04407D8AC435}"/>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A7BF7F45-DD2D-56E4-0D8B-9B13377F9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0062" y="820753"/>
            <a:ext cx="4367213" cy="3881967"/>
          </a:xfrm>
          <a:prstGeom prst="rect">
            <a:avLst/>
          </a:prstGeom>
        </p:spPr>
      </p:pic>
      <p:pic>
        <p:nvPicPr>
          <p:cNvPr id="7" name="Content Placeholder 8">
            <a:extLst>
              <a:ext uri="{FF2B5EF4-FFF2-40B4-BE49-F238E27FC236}">
                <a16:creationId xmlns:a16="http://schemas.microsoft.com/office/drawing/2014/main" id="{E65B1CFF-C2A3-D96F-1BBC-BE1DB99CA7D9}"/>
              </a:ext>
            </a:extLst>
          </p:cNvPr>
          <p:cNvPicPr>
            <a:picLocks noChangeAspect="1"/>
          </p:cNvPicPr>
          <p:nvPr/>
        </p:nvPicPr>
        <p:blipFill>
          <a:blip r:embed="rId4"/>
          <a:stretch>
            <a:fillRect/>
          </a:stretch>
        </p:blipFill>
        <p:spPr>
          <a:xfrm>
            <a:off x="138112" y="2746509"/>
            <a:ext cx="4137701" cy="1544504"/>
          </a:xfrm>
          <a:prstGeom prst="rect">
            <a:avLst/>
          </a:prstGeom>
        </p:spPr>
      </p:pic>
    </p:spTree>
    <p:extLst>
      <p:ext uri="{BB962C8B-B14F-4D97-AF65-F5344CB8AC3E}">
        <p14:creationId xmlns:p14="http://schemas.microsoft.com/office/powerpoint/2010/main" val="36882634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7410F-690A-D2C1-5AFD-63E641A95DBD}"/>
              </a:ext>
            </a:extLst>
          </p:cNvPr>
          <p:cNvSpPr>
            <a:spLocks noGrp="1"/>
          </p:cNvSpPr>
          <p:nvPr>
            <p:ph type="title"/>
          </p:nvPr>
        </p:nvSpPr>
        <p:spPr>
          <a:xfrm>
            <a:off x="547730" y="501038"/>
            <a:ext cx="6783946" cy="221599"/>
          </a:xfrm>
        </p:spPr>
        <p:txBody>
          <a:bodyPr/>
          <a:lstStyle/>
          <a:p>
            <a:r>
              <a:rPr lang="en-US" sz="1800"/>
              <a:t>Improving fairness in the prediction of HF patient outcomes</a:t>
            </a:r>
          </a:p>
        </p:txBody>
      </p:sp>
      <p:sp>
        <p:nvSpPr>
          <p:cNvPr id="3" name="Content Placeholder 2">
            <a:extLst>
              <a:ext uri="{FF2B5EF4-FFF2-40B4-BE49-F238E27FC236}">
                <a16:creationId xmlns:a16="http://schemas.microsoft.com/office/drawing/2014/main" id="{8D4F8569-0F84-BA6E-5432-9FD2F5154953}"/>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EB92A945-353C-2E22-475B-EDEDEB4D03FF}"/>
              </a:ext>
            </a:extLst>
          </p:cNvPr>
          <p:cNvSpPr>
            <a:spLocks noGrp="1"/>
          </p:cNvSpPr>
          <p:nvPr>
            <p:ph type="sldNum" sz="quarter" idx="4"/>
          </p:nvPr>
        </p:nvSpPr>
        <p:spPr/>
        <p:txBody>
          <a:bodyPr/>
          <a:lstStyle/>
          <a:p>
            <a:fld id="{42C32FFB-F9AE-46F0-A233-A2E628258990}" type="slidenum">
              <a:rPr lang="en-US" smtClean="0"/>
              <a:pPr/>
              <a:t>33</a:t>
            </a:fld>
            <a:endParaRPr lang="en-US" sz="1000"/>
          </a:p>
        </p:txBody>
      </p:sp>
      <p:sp>
        <p:nvSpPr>
          <p:cNvPr id="5" name="Footer Placeholder 4">
            <a:extLst>
              <a:ext uri="{FF2B5EF4-FFF2-40B4-BE49-F238E27FC236}">
                <a16:creationId xmlns:a16="http://schemas.microsoft.com/office/drawing/2014/main" id="{BEAE02AC-063C-C981-1498-A28FA7EDC18F}"/>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F6DEB4FE-84DB-CDB6-8D17-D1178886CCBC}"/>
              </a:ext>
            </a:extLst>
          </p:cNvPr>
          <p:cNvPicPr>
            <a:picLocks noChangeAspect="1"/>
          </p:cNvPicPr>
          <p:nvPr/>
        </p:nvPicPr>
        <p:blipFill>
          <a:blip r:embed="rId3"/>
          <a:stretch>
            <a:fillRect/>
          </a:stretch>
        </p:blipFill>
        <p:spPr>
          <a:xfrm>
            <a:off x="4719638" y="933300"/>
            <a:ext cx="4304101" cy="3726103"/>
          </a:xfrm>
          <a:prstGeom prst="rect">
            <a:avLst/>
          </a:prstGeom>
        </p:spPr>
      </p:pic>
      <p:pic>
        <p:nvPicPr>
          <p:cNvPr id="7" name="Picture 6">
            <a:extLst>
              <a:ext uri="{FF2B5EF4-FFF2-40B4-BE49-F238E27FC236}">
                <a16:creationId xmlns:a16="http://schemas.microsoft.com/office/drawing/2014/main" id="{87421727-6A16-5C73-D4AE-90D2F03490BE}"/>
              </a:ext>
            </a:extLst>
          </p:cNvPr>
          <p:cNvPicPr>
            <a:picLocks noChangeAspect="1"/>
          </p:cNvPicPr>
          <p:nvPr/>
        </p:nvPicPr>
        <p:blipFill>
          <a:blip r:embed="rId4"/>
          <a:stretch>
            <a:fillRect/>
          </a:stretch>
        </p:blipFill>
        <p:spPr>
          <a:xfrm>
            <a:off x="126773" y="1076532"/>
            <a:ext cx="4565641" cy="3582871"/>
          </a:xfrm>
          <a:prstGeom prst="rect">
            <a:avLst/>
          </a:prstGeom>
        </p:spPr>
      </p:pic>
    </p:spTree>
    <p:extLst>
      <p:ext uri="{BB962C8B-B14F-4D97-AF65-F5344CB8AC3E}">
        <p14:creationId xmlns:p14="http://schemas.microsoft.com/office/powerpoint/2010/main" val="887015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D71AFE-4C6F-F322-F6CA-EFD853EB4806}"/>
              </a:ext>
            </a:extLst>
          </p:cNvPr>
          <p:cNvSpPr>
            <a:spLocks noGrp="1"/>
          </p:cNvSpPr>
          <p:nvPr>
            <p:ph type="sldNum" sz="quarter" idx="4"/>
          </p:nvPr>
        </p:nvSpPr>
        <p:spPr/>
        <p:txBody>
          <a:bodyPr/>
          <a:lstStyle/>
          <a:p>
            <a:fld id="{42C32FFB-F9AE-46F0-A233-A2E628258990}" type="slidenum">
              <a:rPr lang="en-US" smtClean="0"/>
              <a:pPr/>
              <a:t>34</a:t>
            </a:fld>
            <a:endParaRPr lang="en-US" sz="1000"/>
          </a:p>
        </p:txBody>
      </p:sp>
      <p:sp>
        <p:nvSpPr>
          <p:cNvPr id="5" name="Footer Placeholder 4">
            <a:extLst>
              <a:ext uri="{FF2B5EF4-FFF2-40B4-BE49-F238E27FC236}">
                <a16:creationId xmlns:a16="http://schemas.microsoft.com/office/drawing/2014/main" id="{08F13527-6D92-3AF6-3B0B-EF53CBC14D38}"/>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668E84AA-3CAE-7D6F-DD3A-EFF0E43D3B06}"/>
              </a:ext>
            </a:extLst>
          </p:cNvPr>
          <p:cNvPicPr>
            <a:picLocks noChangeAspect="1"/>
          </p:cNvPicPr>
          <p:nvPr/>
        </p:nvPicPr>
        <p:blipFill>
          <a:blip r:embed="rId3"/>
          <a:stretch>
            <a:fillRect/>
          </a:stretch>
        </p:blipFill>
        <p:spPr>
          <a:xfrm>
            <a:off x="503999" y="1047905"/>
            <a:ext cx="8099771" cy="2908045"/>
          </a:xfrm>
          <a:prstGeom prst="rect">
            <a:avLst/>
          </a:prstGeom>
        </p:spPr>
      </p:pic>
      <p:sp>
        <p:nvSpPr>
          <p:cNvPr id="8" name="Title 1">
            <a:extLst>
              <a:ext uri="{FF2B5EF4-FFF2-40B4-BE49-F238E27FC236}">
                <a16:creationId xmlns:a16="http://schemas.microsoft.com/office/drawing/2014/main" id="{41E281B1-40B5-5916-B706-E4656D753FDF}"/>
              </a:ext>
            </a:extLst>
          </p:cNvPr>
          <p:cNvSpPr>
            <a:spLocks noGrp="1"/>
          </p:cNvSpPr>
          <p:nvPr>
            <p:ph type="title"/>
          </p:nvPr>
        </p:nvSpPr>
        <p:spPr>
          <a:xfrm>
            <a:off x="547777" y="348470"/>
            <a:ext cx="6783946" cy="344710"/>
          </a:xfrm>
        </p:spPr>
        <p:txBody>
          <a:bodyPr/>
          <a:lstStyle/>
          <a:p>
            <a:r>
              <a:rPr lang="en-US" sz="2800"/>
              <a:t>Ethical, Legal and Social Issues</a:t>
            </a:r>
          </a:p>
        </p:txBody>
      </p:sp>
    </p:spTree>
    <p:extLst>
      <p:ext uri="{BB962C8B-B14F-4D97-AF65-F5344CB8AC3E}">
        <p14:creationId xmlns:p14="http://schemas.microsoft.com/office/powerpoint/2010/main" val="938669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AA82F-B5BB-0117-7E23-51C52C982C15}"/>
              </a:ext>
            </a:extLst>
          </p:cNvPr>
          <p:cNvSpPr>
            <a:spLocks noGrp="1"/>
          </p:cNvSpPr>
          <p:nvPr>
            <p:ph type="title"/>
          </p:nvPr>
        </p:nvSpPr>
        <p:spPr>
          <a:xfrm>
            <a:off x="547730" y="476415"/>
            <a:ext cx="6783946" cy="246221"/>
          </a:xfrm>
        </p:spPr>
        <p:txBody>
          <a:bodyPr/>
          <a:lstStyle/>
          <a:p>
            <a:r>
              <a:rPr lang="en-US" sz="2000"/>
              <a:t>Heterogeneity in Cardiovascular Risk Prediction</a:t>
            </a:r>
          </a:p>
        </p:txBody>
      </p:sp>
      <p:sp>
        <p:nvSpPr>
          <p:cNvPr id="4" name="Slide Number Placeholder 3">
            <a:extLst>
              <a:ext uri="{FF2B5EF4-FFF2-40B4-BE49-F238E27FC236}">
                <a16:creationId xmlns:a16="http://schemas.microsoft.com/office/drawing/2014/main" id="{A79D922A-D7F0-6645-F0B2-288C42849203}"/>
              </a:ext>
            </a:extLst>
          </p:cNvPr>
          <p:cNvSpPr>
            <a:spLocks noGrp="1"/>
          </p:cNvSpPr>
          <p:nvPr>
            <p:ph type="sldNum" sz="quarter" idx="4"/>
          </p:nvPr>
        </p:nvSpPr>
        <p:spPr/>
        <p:txBody>
          <a:bodyPr/>
          <a:lstStyle/>
          <a:p>
            <a:fld id="{42C32FFB-F9AE-46F0-A233-A2E628258990}" type="slidenum">
              <a:rPr lang="en-US" smtClean="0"/>
              <a:pPr/>
              <a:t>35</a:t>
            </a:fld>
            <a:endParaRPr lang="en-US" sz="1000"/>
          </a:p>
        </p:txBody>
      </p:sp>
      <p:sp>
        <p:nvSpPr>
          <p:cNvPr id="5" name="Footer Placeholder 4">
            <a:extLst>
              <a:ext uri="{FF2B5EF4-FFF2-40B4-BE49-F238E27FC236}">
                <a16:creationId xmlns:a16="http://schemas.microsoft.com/office/drawing/2014/main" id="{EF574F5C-AFF8-D48D-AA42-6D4C143B5D20}"/>
              </a:ext>
            </a:extLst>
          </p:cNvPr>
          <p:cNvSpPr>
            <a:spLocks noGrp="1"/>
          </p:cNvSpPr>
          <p:nvPr>
            <p:ph type="ftr" sz="quarter" idx="3"/>
          </p:nvPr>
        </p:nvSpPr>
        <p:spPr/>
        <p:txBody>
          <a:bodyPr/>
          <a:lstStyle/>
          <a:p>
            <a:r>
              <a:rPr lang="en-US"/>
              <a:t>2023 Informatics Summit  |   amia.org</a:t>
            </a:r>
          </a:p>
        </p:txBody>
      </p:sp>
      <p:pic>
        <p:nvPicPr>
          <p:cNvPr id="8" name="Picture 7">
            <a:extLst>
              <a:ext uri="{FF2B5EF4-FFF2-40B4-BE49-F238E27FC236}">
                <a16:creationId xmlns:a16="http://schemas.microsoft.com/office/drawing/2014/main" id="{3CB9F11D-3B43-8993-ADA3-3E53296490E8}"/>
              </a:ext>
            </a:extLst>
          </p:cNvPr>
          <p:cNvPicPr>
            <a:picLocks noChangeAspect="1"/>
          </p:cNvPicPr>
          <p:nvPr/>
        </p:nvPicPr>
        <p:blipFill>
          <a:blip r:embed="rId3"/>
          <a:stretch>
            <a:fillRect/>
          </a:stretch>
        </p:blipFill>
        <p:spPr>
          <a:xfrm>
            <a:off x="900013" y="875074"/>
            <a:ext cx="7343974" cy="3792011"/>
          </a:xfrm>
          <a:prstGeom prst="rect">
            <a:avLst/>
          </a:prstGeom>
        </p:spPr>
      </p:pic>
    </p:spTree>
    <p:extLst>
      <p:ext uri="{BB962C8B-B14F-4D97-AF65-F5344CB8AC3E}">
        <p14:creationId xmlns:p14="http://schemas.microsoft.com/office/powerpoint/2010/main" val="2092123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5E0C5-DC1B-2F94-853E-8FCFEBD46AAF}"/>
              </a:ext>
            </a:extLst>
          </p:cNvPr>
          <p:cNvSpPr>
            <a:spLocks noGrp="1"/>
          </p:cNvSpPr>
          <p:nvPr>
            <p:ph type="title"/>
          </p:nvPr>
        </p:nvSpPr>
        <p:spPr>
          <a:xfrm>
            <a:off x="547730" y="476416"/>
            <a:ext cx="6783946" cy="246221"/>
          </a:xfrm>
        </p:spPr>
        <p:txBody>
          <a:bodyPr/>
          <a:lstStyle/>
          <a:p>
            <a:r>
              <a:rPr lang="en-US" sz="2000"/>
              <a:t>Heterogeneity in Fairness / CHARGE-AF</a:t>
            </a:r>
          </a:p>
        </p:txBody>
      </p:sp>
      <p:sp>
        <p:nvSpPr>
          <p:cNvPr id="3" name="Content Placeholder 2">
            <a:extLst>
              <a:ext uri="{FF2B5EF4-FFF2-40B4-BE49-F238E27FC236}">
                <a16:creationId xmlns:a16="http://schemas.microsoft.com/office/drawing/2014/main" id="{BF44B845-2B2B-E0EF-6CD5-83307D26C738}"/>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5E08948F-77D5-636D-558C-D3396A74D0CC}"/>
              </a:ext>
            </a:extLst>
          </p:cNvPr>
          <p:cNvSpPr>
            <a:spLocks noGrp="1"/>
          </p:cNvSpPr>
          <p:nvPr>
            <p:ph type="sldNum" sz="quarter" idx="4"/>
          </p:nvPr>
        </p:nvSpPr>
        <p:spPr/>
        <p:txBody>
          <a:bodyPr/>
          <a:lstStyle/>
          <a:p>
            <a:fld id="{42C32FFB-F9AE-46F0-A233-A2E628258990}" type="slidenum">
              <a:rPr lang="en-US" smtClean="0"/>
              <a:pPr/>
              <a:t>36</a:t>
            </a:fld>
            <a:endParaRPr lang="en-US" sz="1000"/>
          </a:p>
        </p:txBody>
      </p:sp>
      <p:sp>
        <p:nvSpPr>
          <p:cNvPr id="5" name="Footer Placeholder 4">
            <a:extLst>
              <a:ext uri="{FF2B5EF4-FFF2-40B4-BE49-F238E27FC236}">
                <a16:creationId xmlns:a16="http://schemas.microsoft.com/office/drawing/2014/main" id="{94B020F3-CC6E-E720-8284-42578B921A6A}"/>
              </a:ext>
            </a:extLst>
          </p:cNvPr>
          <p:cNvSpPr>
            <a:spLocks noGrp="1"/>
          </p:cNvSpPr>
          <p:nvPr>
            <p:ph type="ftr" sz="quarter" idx="3"/>
          </p:nvPr>
        </p:nvSpPr>
        <p:spPr/>
        <p:txBody>
          <a:bodyPr/>
          <a:lstStyle/>
          <a:p>
            <a:r>
              <a:rPr lang="en-US"/>
              <a:t>2023 Informatics Summit  |   amia.org</a:t>
            </a:r>
          </a:p>
        </p:txBody>
      </p:sp>
      <p:pic>
        <p:nvPicPr>
          <p:cNvPr id="8" name="Picture 7">
            <a:extLst>
              <a:ext uri="{FF2B5EF4-FFF2-40B4-BE49-F238E27FC236}">
                <a16:creationId xmlns:a16="http://schemas.microsoft.com/office/drawing/2014/main" id="{2C119821-68E1-AABB-87E7-32AA2E091BEE}"/>
              </a:ext>
            </a:extLst>
          </p:cNvPr>
          <p:cNvPicPr>
            <a:picLocks noChangeAspect="1"/>
          </p:cNvPicPr>
          <p:nvPr/>
        </p:nvPicPr>
        <p:blipFill>
          <a:blip r:embed="rId3"/>
          <a:stretch>
            <a:fillRect/>
          </a:stretch>
        </p:blipFill>
        <p:spPr>
          <a:xfrm>
            <a:off x="952338" y="798885"/>
            <a:ext cx="7239324" cy="3994932"/>
          </a:xfrm>
          <a:prstGeom prst="rect">
            <a:avLst/>
          </a:prstGeom>
        </p:spPr>
      </p:pic>
    </p:spTree>
    <p:extLst>
      <p:ext uri="{BB962C8B-B14F-4D97-AF65-F5344CB8AC3E}">
        <p14:creationId xmlns:p14="http://schemas.microsoft.com/office/powerpoint/2010/main" val="27586190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0856028-2A24-E283-FD5D-06D384F83A25}"/>
              </a:ext>
            </a:extLst>
          </p:cNvPr>
          <p:cNvSpPr>
            <a:spLocks noGrp="1"/>
          </p:cNvSpPr>
          <p:nvPr>
            <p:ph type="sldNum" sz="quarter" idx="4"/>
          </p:nvPr>
        </p:nvSpPr>
        <p:spPr/>
        <p:txBody>
          <a:bodyPr/>
          <a:lstStyle/>
          <a:p>
            <a:fld id="{42C32FFB-F9AE-46F0-A233-A2E628258990}" type="slidenum">
              <a:rPr lang="en-US" smtClean="0"/>
              <a:pPr/>
              <a:t>37</a:t>
            </a:fld>
            <a:endParaRPr lang="en-US" sz="1000"/>
          </a:p>
        </p:txBody>
      </p:sp>
      <p:sp>
        <p:nvSpPr>
          <p:cNvPr id="5" name="Footer Placeholder 4">
            <a:extLst>
              <a:ext uri="{FF2B5EF4-FFF2-40B4-BE49-F238E27FC236}">
                <a16:creationId xmlns:a16="http://schemas.microsoft.com/office/drawing/2014/main" id="{9F166FDE-395B-EFD2-0C68-81543E82D16C}"/>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869326B8-056B-DC13-D1C1-5EB3828EA0FD}"/>
              </a:ext>
            </a:extLst>
          </p:cNvPr>
          <p:cNvPicPr>
            <a:picLocks noChangeAspect="1"/>
          </p:cNvPicPr>
          <p:nvPr/>
        </p:nvPicPr>
        <p:blipFill>
          <a:blip r:embed="rId3"/>
          <a:stretch>
            <a:fillRect/>
          </a:stretch>
        </p:blipFill>
        <p:spPr>
          <a:xfrm>
            <a:off x="545641" y="1003312"/>
            <a:ext cx="8094787" cy="2780559"/>
          </a:xfrm>
          <a:prstGeom prst="rect">
            <a:avLst/>
          </a:prstGeom>
        </p:spPr>
      </p:pic>
      <p:sp>
        <p:nvSpPr>
          <p:cNvPr id="8" name="Title 1">
            <a:extLst>
              <a:ext uri="{FF2B5EF4-FFF2-40B4-BE49-F238E27FC236}">
                <a16:creationId xmlns:a16="http://schemas.microsoft.com/office/drawing/2014/main" id="{EE17932D-199C-2DA9-1782-22ECEA3F6407}"/>
              </a:ext>
            </a:extLst>
          </p:cNvPr>
          <p:cNvSpPr>
            <a:spLocks noGrp="1"/>
          </p:cNvSpPr>
          <p:nvPr>
            <p:ph type="title"/>
          </p:nvPr>
        </p:nvSpPr>
        <p:spPr>
          <a:xfrm>
            <a:off x="547777" y="348470"/>
            <a:ext cx="6783946" cy="344710"/>
          </a:xfrm>
        </p:spPr>
        <p:txBody>
          <a:bodyPr/>
          <a:lstStyle/>
          <a:p>
            <a:r>
              <a:rPr lang="en-US" sz="2800"/>
              <a:t>Ethical, Legal and Social Issues</a:t>
            </a:r>
          </a:p>
        </p:txBody>
      </p:sp>
    </p:spTree>
    <p:extLst>
      <p:ext uri="{BB962C8B-B14F-4D97-AF65-F5344CB8AC3E}">
        <p14:creationId xmlns:p14="http://schemas.microsoft.com/office/powerpoint/2010/main" val="27578505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239FE-7E21-74F1-A20A-17684BE80953}"/>
              </a:ext>
            </a:extLst>
          </p:cNvPr>
          <p:cNvSpPr>
            <a:spLocks noGrp="1"/>
          </p:cNvSpPr>
          <p:nvPr>
            <p:ph type="title"/>
          </p:nvPr>
        </p:nvSpPr>
        <p:spPr>
          <a:xfrm>
            <a:off x="547730" y="230194"/>
            <a:ext cx="6783946" cy="492443"/>
          </a:xfrm>
        </p:spPr>
        <p:txBody>
          <a:bodyPr/>
          <a:lstStyle/>
          <a:p>
            <a:r>
              <a:rPr lang="en-US" sz="2000"/>
              <a:t>Disparate Impacts on Online Information Access during the COVID-19 Pandemic</a:t>
            </a:r>
          </a:p>
        </p:txBody>
      </p:sp>
      <p:sp>
        <p:nvSpPr>
          <p:cNvPr id="3" name="Content Placeholder 2">
            <a:extLst>
              <a:ext uri="{FF2B5EF4-FFF2-40B4-BE49-F238E27FC236}">
                <a16:creationId xmlns:a16="http://schemas.microsoft.com/office/drawing/2014/main" id="{14F284BF-70FD-15A1-B36C-8EF50EFFB503}"/>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7F5BA58F-FCAA-F1E3-A0BC-03A2BA770948}"/>
              </a:ext>
            </a:extLst>
          </p:cNvPr>
          <p:cNvSpPr>
            <a:spLocks noGrp="1"/>
          </p:cNvSpPr>
          <p:nvPr>
            <p:ph type="sldNum" sz="quarter" idx="4"/>
          </p:nvPr>
        </p:nvSpPr>
        <p:spPr/>
        <p:txBody>
          <a:bodyPr/>
          <a:lstStyle/>
          <a:p>
            <a:fld id="{42C32FFB-F9AE-46F0-A233-A2E628258990}" type="slidenum">
              <a:rPr lang="en-US" smtClean="0"/>
              <a:pPr/>
              <a:t>38</a:t>
            </a:fld>
            <a:endParaRPr lang="en-US" sz="1000"/>
          </a:p>
        </p:txBody>
      </p:sp>
      <p:sp>
        <p:nvSpPr>
          <p:cNvPr id="5" name="Footer Placeholder 4">
            <a:extLst>
              <a:ext uri="{FF2B5EF4-FFF2-40B4-BE49-F238E27FC236}">
                <a16:creationId xmlns:a16="http://schemas.microsoft.com/office/drawing/2014/main" id="{B1A32F09-8D5A-04FA-FEF1-301F6A045915}"/>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E4B18687-D295-AB86-A733-7CF59797132E}"/>
              </a:ext>
            </a:extLst>
          </p:cNvPr>
          <p:cNvPicPr>
            <a:picLocks noChangeAspect="1"/>
          </p:cNvPicPr>
          <p:nvPr/>
        </p:nvPicPr>
        <p:blipFill>
          <a:blip r:embed="rId3"/>
          <a:stretch>
            <a:fillRect/>
          </a:stretch>
        </p:blipFill>
        <p:spPr>
          <a:xfrm>
            <a:off x="584607" y="800391"/>
            <a:ext cx="7974785" cy="3889750"/>
          </a:xfrm>
          <a:prstGeom prst="rect">
            <a:avLst/>
          </a:prstGeom>
        </p:spPr>
      </p:pic>
    </p:spTree>
    <p:extLst>
      <p:ext uri="{BB962C8B-B14F-4D97-AF65-F5344CB8AC3E}">
        <p14:creationId xmlns:p14="http://schemas.microsoft.com/office/powerpoint/2010/main" val="21639903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D01C9-953E-E8E2-303C-F7226C8CD679}"/>
              </a:ext>
            </a:extLst>
          </p:cNvPr>
          <p:cNvSpPr>
            <a:spLocks noGrp="1"/>
          </p:cNvSpPr>
          <p:nvPr>
            <p:ph type="title"/>
          </p:nvPr>
        </p:nvSpPr>
        <p:spPr>
          <a:xfrm>
            <a:off x="547730" y="230194"/>
            <a:ext cx="6783946" cy="492443"/>
          </a:xfrm>
        </p:spPr>
        <p:txBody>
          <a:bodyPr/>
          <a:lstStyle/>
          <a:p>
            <a:r>
              <a:rPr lang="en-US" sz="2000"/>
              <a:t>Disparate Impacts on Online Information Access during the COVID-19 Pandemic</a:t>
            </a:r>
          </a:p>
        </p:txBody>
      </p:sp>
      <p:sp>
        <p:nvSpPr>
          <p:cNvPr id="3" name="Content Placeholder 2">
            <a:extLst>
              <a:ext uri="{FF2B5EF4-FFF2-40B4-BE49-F238E27FC236}">
                <a16:creationId xmlns:a16="http://schemas.microsoft.com/office/drawing/2014/main" id="{7E1A36A1-F382-E99C-BABF-85D13D9C6776}"/>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3BA925B5-1822-D13D-BD63-073A3E5797BA}"/>
              </a:ext>
            </a:extLst>
          </p:cNvPr>
          <p:cNvSpPr>
            <a:spLocks noGrp="1"/>
          </p:cNvSpPr>
          <p:nvPr>
            <p:ph type="sldNum" sz="quarter" idx="4"/>
          </p:nvPr>
        </p:nvSpPr>
        <p:spPr/>
        <p:txBody>
          <a:bodyPr/>
          <a:lstStyle/>
          <a:p>
            <a:fld id="{42C32FFB-F9AE-46F0-A233-A2E628258990}" type="slidenum">
              <a:rPr lang="en-US" smtClean="0"/>
              <a:pPr/>
              <a:t>39</a:t>
            </a:fld>
            <a:endParaRPr lang="en-US" sz="1000"/>
          </a:p>
        </p:txBody>
      </p:sp>
      <p:sp>
        <p:nvSpPr>
          <p:cNvPr id="5" name="Footer Placeholder 4">
            <a:extLst>
              <a:ext uri="{FF2B5EF4-FFF2-40B4-BE49-F238E27FC236}">
                <a16:creationId xmlns:a16="http://schemas.microsoft.com/office/drawing/2014/main" id="{75AFF441-E82D-7F34-7817-704DB416EE06}"/>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551DBDF6-B00B-D61E-1AC4-C237A2772AE1}"/>
              </a:ext>
            </a:extLst>
          </p:cNvPr>
          <p:cNvPicPr>
            <a:picLocks noChangeAspect="1"/>
          </p:cNvPicPr>
          <p:nvPr/>
        </p:nvPicPr>
        <p:blipFill>
          <a:blip r:embed="rId3"/>
          <a:stretch>
            <a:fillRect/>
          </a:stretch>
        </p:blipFill>
        <p:spPr>
          <a:xfrm>
            <a:off x="547077" y="817218"/>
            <a:ext cx="8082699" cy="3815034"/>
          </a:xfrm>
          <a:prstGeom prst="rect">
            <a:avLst/>
          </a:prstGeom>
        </p:spPr>
      </p:pic>
    </p:spTree>
    <p:extLst>
      <p:ext uri="{BB962C8B-B14F-4D97-AF65-F5344CB8AC3E}">
        <p14:creationId xmlns:p14="http://schemas.microsoft.com/office/powerpoint/2010/main" val="2377101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D22CEB-AADE-3EF4-9898-4B6A907EB7B6}"/>
              </a:ext>
            </a:extLst>
          </p:cNvPr>
          <p:cNvSpPr>
            <a:spLocks noGrp="1"/>
          </p:cNvSpPr>
          <p:nvPr>
            <p:ph type="sldNum" sz="quarter" idx="10"/>
          </p:nvPr>
        </p:nvSpPr>
        <p:spPr/>
        <p:txBody>
          <a:bodyPr/>
          <a:lstStyle/>
          <a:p>
            <a:fld id="{42C32FFB-F9AE-46F0-A233-A2E628258990}" type="slidenum">
              <a:rPr lang="en-US" smtClean="0"/>
              <a:pPr/>
              <a:t>4</a:t>
            </a:fld>
            <a:endParaRPr lang="en-US" sz="1000"/>
          </a:p>
        </p:txBody>
      </p:sp>
      <p:sp>
        <p:nvSpPr>
          <p:cNvPr id="3" name="Footer Placeholder 2">
            <a:extLst>
              <a:ext uri="{FF2B5EF4-FFF2-40B4-BE49-F238E27FC236}">
                <a16:creationId xmlns:a16="http://schemas.microsoft.com/office/drawing/2014/main" id="{83BCABF2-56CB-60AC-EA06-8B35250C9BBD}"/>
              </a:ext>
            </a:extLst>
          </p:cNvPr>
          <p:cNvSpPr>
            <a:spLocks noGrp="1"/>
          </p:cNvSpPr>
          <p:nvPr>
            <p:ph type="ftr" sz="quarter" idx="11"/>
          </p:nvPr>
        </p:nvSpPr>
        <p:spPr/>
        <p:txBody>
          <a:bodyPr/>
          <a:lstStyle/>
          <a:p>
            <a:r>
              <a:rPr lang="en-US"/>
              <a:t>2023 Informatics Summit    |   amia.org</a:t>
            </a:r>
          </a:p>
        </p:txBody>
      </p:sp>
      <p:pic>
        <p:nvPicPr>
          <p:cNvPr id="5" name="Picture 4">
            <a:extLst>
              <a:ext uri="{FF2B5EF4-FFF2-40B4-BE49-F238E27FC236}">
                <a16:creationId xmlns:a16="http://schemas.microsoft.com/office/drawing/2014/main" id="{5FED9FCE-C1E7-97ED-FDE3-5A97B3EC9733}"/>
              </a:ext>
            </a:extLst>
          </p:cNvPr>
          <p:cNvPicPr>
            <a:picLocks/>
          </p:cNvPicPr>
          <p:nvPr>
            <p:custDataLst>
              <p:tags r:id="rId2"/>
            </p:custDataLst>
          </p:nvPr>
        </p:nvPicPr>
        <p:blipFill>
          <a:blip r:embed="rId8"/>
          <a:stretch>
            <a:fillRect/>
          </a:stretch>
        </p:blipFill>
        <p:spPr>
          <a:xfrm>
            <a:off x="421626" y="121139"/>
            <a:ext cx="914400" cy="382594"/>
          </a:xfrm>
          <a:prstGeom prst="rect">
            <a:avLst/>
          </a:prstGeom>
        </p:spPr>
      </p:pic>
      <p:pic>
        <p:nvPicPr>
          <p:cNvPr id="7" name="Picture 6">
            <a:extLst>
              <a:ext uri="{FF2B5EF4-FFF2-40B4-BE49-F238E27FC236}">
                <a16:creationId xmlns:a16="http://schemas.microsoft.com/office/drawing/2014/main" id="{7D87B9BE-262B-6FA0-CD13-489C3125F4FA}"/>
              </a:ext>
            </a:extLst>
          </p:cNvPr>
          <p:cNvPicPr>
            <a:picLocks/>
          </p:cNvPicPr>
          <p:nvPr>
            <p:custDataLst>
              <p:tags r:id="rId3"/>
            </p:custDataLst>
          </p:nvPr>
        </p:nvPicPr>
        <p:blipFill>
          <a:blip r:embed="rId9"/>
          <a:stretch>
            <a:fillRect/>
          </a:stretch>
        </p:blipFill>
        <p:spPr>
          <a:xfrm>
            <a:off x="508000" y="1657350"/>
            <a:ext cx="1828800" cy="1828800"/>
          </a:xfrm>
          <a:prstGeom prst="rect">
            <a:avLst/>
          </a:prstGeom>
        </p:spPr>
      </p:pic>
      <p:sp>
        <p:nvSpPr>
          <p:cNvPr id="8" name="Rectangle 7">
            <a:extLst>
              <a:ext uri="{FF2B5EF4-FFF2-40B4-BE49-F238E27FC236}">
                <a16:creationId xmlns:a16="http://schemas.microsoft.com/office/drawing/2014/main" id="{CACE6B61-F3BF-C209-B4C5-DB0319DB5B4B}"/>
              </a:ext>
            </a:extLst>
          </p:cNvPr>
          <p:cNvSpPr/>
          <p:nvPr>
            <p:custDataLst>
              <p:tags r:id="rId4"/>
            </p:custDataLst>
          </p:nvPr>
        </p:nvSpPr>
        <p:spPr>
          <a:xfrm>
            <a:off x="2717800" y="134934"/>
            <a:ext cx="6045200" cy="882682"/>
          </a:xfrm>
          <a:prstGeom prst="rect">
            <a:avLst/>
          </a:prstGeom>
          <a:noFill/>
          <a:ln>
            <a:noFill/>
          </a:ln>
          <a:effectLst/>
          <a:scene3d>
            <a:camera prst="orthographicFront">
              <a:rot lat="0" lon="0" rev="0"/>
            </a:camera>
            <a:lightRig rig="threePt" dir="t">
              <a:rot lat="0" lon="0" rev="1200000"/>
            </a:lightRig>
          </a:scene3d>
          <a:sp3d/>
          <a:extLst>
            <a:ext uri="{909E8E84-426E-40DD-AFC4-6F175D3DCCD1}">
              <a14:hiddenFill xmlns:a14="http://schemas.microsoft.com/office/drawing/2010/main">
                <a:solidFill>
                  <a:schemeClr val="accent1"/>
                </a:solidFill>
              </a14:hiddenFill>
            </a:ext>
          </a:extLst>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r>
              <a:rPr lang="en-US" b="1" dirty="0">
                <a:solidFill>
                  <a:srgbClr val="5B5B5B"/>
                </a:solidFill>
                <a:latin typeface="Roboto Regular"/>
                <a:cs typeface="Roboto Regular"/>
              </a:rPr>
              <a:t>What best describes your interest (select one)?</a:t>
            </a:r>
          </a:p>
        </p:txBody>
      </p:sp>
      <p:sp>
        <p:nvSpPr>
          <p:cNvPr id="9" name="Rectangle 8">
            <a:extLst>
              <a:ext uri="{FF2B5EF4-FFF2-40B4-BE49-F238E27FC236}">
                <a16:creationId xmlns:a16="http://schemas.microsoft.com/office/drawing/2014/main" id="{193DADCF-33BC-1247-1A05-8D30B71CB133}"/>
              </a:ext>
            </a:extLst>
          </p:cNvPr>
          <p:cNvSpPr/>
          <p:nvPr>
            <p:custDataLst>
              <p:tags r:id="rId5"/>
            </p:custDataLst>
          </p:nvPr>
        </p:nvSpPr>
        <p:spPr>
          <a:xfrm>
            <a:off x="2590800" y="4381500"/>
            <a:ext cx="6299200" cy="382594"/>
          </a:xfrm>
          <a:prstGeom prst="rect">
            <a:avLst/>
          </a:prstGeom>
          <a:noFill/>
          <a:ln>
            <a:noFill/>
          </a:ln>
          <a:effectLst/>
          <a:scene3d>
            <a:camera prst="orthographicFront">
              <a:rot lat="0" lon="0" rev="0"/>
            </a:camera>
            <a:lightRig rig="threePt" dir="t">
              <a:rot lat="0" lon="0" rev="1200000"/>
            </a:lightRig>
          </a:scene3d>
          <a:sp3d/>
          <a:extLst>
            <a:ext uri="{909E8E84-426E-40DD-AFC4-6F175D3DCCD1}">
              <a14:hiddenFill xmlns:a14="http://schemas.microsoft.com/office/drawing/2010/main">
                <a:solidFill>
                  <a:schemeClr val="accent1"/>
                </a:solidFill>
              </a14:hiddenFill>
            </a:ext>
          </a:extLst>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r>
              <a:rPr lang="en-US" sz="1300" b="1">
                <a:solidFill>
                  <a:srgbClr val="5B5B5B"/>
                </a:solidFill>
                <a:latin typeface="Roboto Regular"/>
                <a:cs typeface="Roboto Regular"/>
              </a:rPr>
              <a:t>ⓘ</a:t>
            </a:r>
            <a:r>
              <a:rPr lang="en-US" sz="1400">
                <a:solidFill>
                  <a:srgbClr val="5B5B5B"/>
                </a:solidFill>
                <a:latin typeface="Roboto Regular"/>
                <a:cs typeface="Roboto Regular"/>
              </a:rPr>
              <a:t> Start presenting to display the poll results on this slide.</a:t>
            </a:r>
            <a:endParaRPr lang="en-US" sz="1400" err="1">
              <a:solidFill>
                <a:srgbClr val="5B5B5B"/>
              </a:solidFill>
              <a:latin typeface="Roboto Regular"/>
              <a:cs typeface="Roboto Regular"/>
            </a:endParaRPr>
          </a:p>
        </p:txBody>
      </p:sp>
      <p:pic>
        <p:nvPicPr>
          <p:cNvPr id="6" name="Picture 5">
            <a:extLst>
              <a:ext uri="{FF2B5EF4-FFF2-40B4-BE49-F238E27FC236}">
                <a16:creationId xmlns:a16="http://schemas.microsoft.com/office/drawing/2014/main" id="{CA8B5A35-75AC-7BD2-4058-FC8462593F4F}"/>
              </a:ext>
            </a:extLst>
          </p:cNvPr>
          <p:cNvPicPr>
            <a:picLocks noChangeAspect="1"/>
          </p:cNvPicPr>
          <p:nvPr/>
        </p:nvPicPr>
        <p:blipFill>
          <a:blip r:embed="rId10"/>
          <a:stretch>
            <a:fillRect/>
          </a:stretch>
        </p:blipFill>
        <p:spPr>
          <a:xfrm>
            <a:off x="2681234" y="1017616"/>
            <a:ext cx="5267011" cy="4033191"/>
          </a:xfrm>
          <a:prstGeom prst="rect">
            <a:avLst/>
          </a:prstGeom>
        </p:spPr>
      </p:pic>
    </p:spTree>
    <p:custDataLst>
      <p:tags r:id="rId1"/>
    </p:custDataLst>
    <p:extLst>
      <p:ext uri="{BB962C8B-B14F-4D97-AF65-F5344CB8AC3E}">
        <p14:creationId xmlns:p14="http://schemas.microsoft.com/office/powerpoint/2010/main" val="1009202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AD6CF-A269-1905-E32B-97822E9832F0}"/>
              </a:ext>
            </a:extLst>
          </p:cNvPr>
          <p:cNvSpPr>
            <a:spLocks noGrp="1"/>
          </p:cNvSpPr>
          <p:nvPr>
            <p:ph type="title"/>
          </p:nvPr>
        </p:nvSpPr>
        <p:spPr>
          <a:xfrm>
            <a:off x="914400" y="1804178"/>
            <a:ext cx="6783946" cy="344710"/>
          </a:xfrm>
        </p:spPr>
        <p:txBody>
          <a:bodyPr/>
          <a:lstStyle/>
          <a:p>
            <a:r>
              <a:rPr lang="en-US" sz="2800"/>
              <a:t>Clinical Decision Support</a:t>
            </a:r>
          </a:p>
        </p:txBody>
      </p:sp>
      <p:sp>
        <p:nvSpPr>
          <p:cNvPr id="4" name="Slide Number Placeholder 3">
            <a:extLst>
              <a:ext uri="{FF2B5EF4-FFF2-40B4-BE49-F238E27FC236}">
                <a16:creationId xmlns:a16="http://schemas.microsoft.com/office/drawing/2014/main" id="{353997F4-C7C5-8A5C-1689-1EF85C66523F}"/>
              </a:ext>
            </a:extLst>
          </p:cNvPr>
          <p:cNvSpPr>
            <a:spLocks noGrp="1"/>
          </p:cNvSpPr>
          <p:nvPr>
            <p:ph type="sldNum" sz="quarter" idx="4"/>
          </p:nvPr>
        </p:nvSpPr>
        <p:spPr/>
        <p:txBody>
          <a:bodyPr/>
          <a:lstStyle/>
          <a:p>
            <a:fld id="{42C32FFB-F9AE-46F0-A233-A2E628258990}" type="slidenum">
              <a:rPr lang="en-US" smtClean="0"/>
              <a:pPr/>
              <a:t>40</a:t>
            </a:fld>
            <a:endParaRPr lang="en-US" sz="1000"/>
          </a:p>
        </p:txBody>
      </p:sp>
      <p:sp>
        <p:nvSpPr>
          <p:cNvPr id="5" name="Footer Placeholder 4">
            <a:extLst>
              <a:ext uri="{FF2B5EF4-FFF2-40B4-BE49-F238E27FC236}">
                <a16:creationId xmlns:a16="http://schemas.microsoft.com/office/drawing/2014/main" id="{9A16212B-5283-89E2-0612-186A325410F9}"/>
              </a:ext>
            </a:extLst>
          </p:cNvPr>
          <p:cNvSpPr>
            <a:spLocks noGrp="1"/>
          </p:cNvSpPr>
          <p:nvPr>
            <p:ph type="ftr" sz="quarter" idx="3"/>
          </p:nvPr>
        </p:nvSpPr>
        <p:spPr/>
        <p:txBody>
          <a:bodyPr/>
          <a:lstStyle/>
          <a:p>
            <a:r>
              <a:rPr lang="en-US"/>
              <a:t>2023 Informatics Summit    |   amia.org</a:t>
            </a:r>
          </a:p>
        </p:txBody>
      </p:sp>
    </p:spTree>
    <p:extLst>
      <p:ext uri="{BB962C8B-B14F-4D97-AF65-F5344CB8AC3E}">
        <p14:creationId xmlns:p14="http://schemas.microsoft.com/office/powerpoint/2010/main" val="35218979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01-9E9F-B213-4B33-424D32870DF9}"/>
              </a:ext>
            </a:extLst>
          </p:cNvPr>
          <p:cNvSpPr>
            <a:spLocks noGrp="1"/>
          </p:cNvSpPr>
          <p:nvPr>
            <p:ph type="title"/>
          </p:nvPr>
        </p:nvSpPr>
        <p:spPr>
          <a:xfrm>
            <a:off x="547729" y="476264"/>
            <a:ext cx="7013003" cy="295466"/>
          </a:xfrm>
        </p:spPr>
        <p:txBody>
          <a:bodyPr/>
          <a:lstStyle/>
          <a:p>
            <a:r>
              <a:rPr lang="en-US" sz="2400"/>
              <a:t>Clinical Decision Support </a:t>
            </a:r>
          </a:p>
        </p:txBody>
      </p:sp>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41</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836FBF75-902D-0249-3279-34B692B29FEB}"/>
              </a:ext>
            </a:extLst>
          </p:cNvPr>
          <p:cNvPicPr>
            <a:picLocks noChangeAspect="1"/>
          </p:cNvPicPr>
          <p:nvPr/>
        </p:nvPicPr>
        <p:blipFill>
          <a:blip r:embed="rId3"/>
          <a:stretch>
            <a:fillRect/>
          </a:stretch>
        </p:blipFill>
        <p:spPr>
          <a:xfrm>
            <a:off x="793230" y="996832"/>
            <a:ext cx="6445770" cy="3406633"/>
          </a:xfrm>
          <a:prstGeom prst="rect">
            <a:avLst/>
          </a:prstGeom>
        </p:spPr>
      </p:pic>
    </p:spTree>
    <p:extLst>
      <p:ext uri="{BB962C8B-B14F-4D97-AF65-F5344CB8AC3E}">
        <p14:creationId xmlns:p14="http://schemas.microsoft.com/office/powerpoint/2010/main" val="4112578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54A95-9800-B18C-492E-4D15BCCAE8BC}"/>
              </a:ext>
            </a:extLst>
          </p:cNvPr>
          <p:cNvSpPr>
            <a:spLocks noGrp="1"/>
          </p:cNvSpPr>
          <p:nvPr>
            <p:ph type="title"/>
          </p:nvPr>
        </p:nvSpPr>
        <p:spPr>
          <a:xfrm>
            <a:off x="547730" y="402548"/>
            <a:ext cx="6783946" cy="320088"/>
          </a:xfrm>
        </p:spPr>
        <p:txBody>
          <a:bodyPr/>
          <a:lstStyle/>
          <a:p>
            <a:r>
              <a:rPr lang="en-US"/>
              <a:t>Triaging ‘high risk’</a:t>
            </a:r>
          </a:p>
        </p:txBody>
      </p:sp>
      <p:sp>
        <p:nvSpPr>
          <p:cNvPr id="3" name="Content Placeholder 2">
            <a:extLst>
              <a:ext uri="{FF2B5EF4-FFF2-40B4-BE49-F238E27FC236}">
                <a16:creationId xmlns:a16="http://schemas.microsoft.com/office/drawing/2014/main" id="{67B011DA-9A47-6B65-601B-7BA2320C683B}"/>
              </a:ext>
            </a:extLst>
          </p:cNvPr>
          <p:cNvSpPr>
            <a:spLocks noGrp="1"/>
          </p:cNvSpPr>
          <p:nvPr>
            <p:ph sz="quarter" idx="12"/>
          </p:nvPr>
        </p:nvSpPr>
        <p:spPr>
          <a:xfrm>
            <a:off x="389745" y="1257829"/>
            <a:ext cx="2839394" cy="3252388"/>
          </a:xfrm>
        </p:spPr>
        <p:txBody>
          <a:bodyPr/>
          <a:lstStyle/>
          <a:p>
            <a:r>
              <a:rPr lang="en-US"/>
              <a:t>Can we identify patients with covid-19 at risk of clinical deterioration?</a:t>
            </a:r>
          </a:p>
          <a:p>
            <a:r>
              <a:rPr lang="en-US"/>
              <a:t>Task: Identify individuals who will experience an adverse outcome within the first 5 days of admission</a:t>
            </a:r>
            <a:br>
              <a:rPr lang="en-US"/>
            </a:br>
            <a:endParaRPr lang="en-US"/>
          </a:p>
          <a:p>
            <a:r>
              <a:rPr lang="en-US"/>
              <a:t>Validation cohort: 956 (21.6%)</a:t>
            </a:r>
          </a:p>
          <a:p>
            <a:endParaRPr lang="en-US"/>
          </a:p>
          <a:p>
            <a:endParaRPr lang="en-US"/>
          </a:p>
          <a:p>
            <a:endParaRPr lang="en-US"/>
          </a:p>
        </p:txBody>
      </p:sp>
      <p:sp>
        <p:nvSpPr>
          <p:cNvPr id="4" name="Slide Number Placeholder 3">
            <a:extLst>
              <a:ext uri="{FF2B5EF4-FFF2-40B4-BE49-F238E27FC236}">
                <a16:creationId xmlns:a16="http://schemas.microsoft.com/office/drawing/2014/main" id="{EEFD283C-7799-4D0F-2EFB-5F8AB8DDE895}"/>
              </a:ext>
            </a:extLst>
          </p:cNvPr>
          <p:cNvSpPr>
            <a:spLocks noGrp="1"/>
          </p:cNvSpPr>
          <p:nvPr>
            <p:ph type="sldNum" sz="quarter" idx="4"/>
          </p:nvPr>
        </p:nvSpPr>
        <p:spPr/>
        <p:txBody>
          <a:bodyPr/>
          <a:lstStyle/>
          <a:p>
            <a:fld id="{42C32FFB-F9AE-46F0-A233-A2E628258990}" type="slidenum">
              <a:rPr lang="en-US" smtClean="0"/>
              <a:pPr/>
              <a:t>42</a:t>
            </a:fld>
            <a:endParaRPr lang="en-US" sz="1000"/>
          </a:p>
        </p:txBody>
      </p:sp>
      <p:sp>
        <p:nvSpPr>
          <p:cNvPr id="5" name="Footer Placeholder 4">
            <a:extLst>
              <a:ext uri="{FF2B5EF4-FFF2-40B4-BE49-F238E27FC236}">
                <a16:creationId xmlns:a16="http://schemas.microsoft.com/office/drawing/2014/main" id="{4FC369B9-537A-15EE-8679-5C4492AB3C2A}"/>
              </a:ext>
            </a:extLst>
          </p:cNvPr>
          <p:cNvSpPr>
            <a:spLocks noGrp="1"/>
          </p:cNvSpPr>
          <p:nvPr>
            <p:ph type="ftr" sz="quarter" idx="3"/>
          </p:nvPr>
        </p:nvSpPr>
        <p:spPr/>
        <p:txBody>
          <a:bodyPr/>
          <a:lstStyle/>
          <a:p>
            <a:r>
              <a:rPr lang="en-US"/>
              <a:t>2023 Informatics Summit    |   amia.org</a:t>
            </a:r>
          </a:p>
        </p:txBody>
      </p:sp>
      <p:pic>
        <p:nvPicPr>
          <p:cNvPr id="18" name="Picture 17">
            <a:extLst>
              <a:ext uri="{FF2B5EF4-FFF2-40B4-BE49-F238E27FC236}">
                <a16:creationId xmlns:a16="http://schemas.microsoft.com/office/drawing/2014/main" id="{A95FF105-A4E1-73A0-5B04-A965A491CC96}"/>
              </a:ext>
            </a:extLst>
          </p:cNvPr>
          <p:cNvPicPr>
            <a:picLocks noChangeAspect="1"/>
          </p:cNvPicPr>
          <p:nvPr/>
        </p:nvPicPr>
        <p:blipFill>
          <a:blip r:embed="rId3"/>
          <a:stretch>
            <a:fillRect/>
          </a:stretch>
        </p:blipFill>
        <p:spPr>
          <a:xfrm>
            <a:off x="3776657" y="-5245"/>
            <a:ext cx="5367343" cy="4973651"/>
          </a:xfrm>
          <a:prstGeom prst="rect">
            <a:avLst/>
          </a:prstGeom>
        </p:spPr>
      </p:pic>
      <p:sp>
        <p:nvSpPr>
          <p:cNvPr id="6" name="TextBox 5">
            <a:extLst>
              <a:ext uri="{FF2B5EF4-FFF2-40B4-BE49-F238E27FC236}">
                <a16:creationId xmlns:a16="http://schemas.microsoft.com/office/drawing/2014/main" id="{244ACA34-65F2-98DC-13EF-022F06F2B2A9}"/>
              </a:ext>
            </a:extLst>
          </p:cNvPr>
          <p:cNvSpPr txBox="1"/>
          <p:nvPr/>
        </p:nvSpPr>
        <p:spPr>
          <a:xfrm>
            <a:off x="386033" y="4370358"/>
            <a:ext cx="830723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i="1">
                <a:solidFill>
                  <a:srgbClr val="0070C0"/>
                </a:solidFill>
                <a:latin typeface="Arial"/>
                <a:ea typeface="MS PGothic"/>
                <a:cs typeface="Calibri"/>
              </a:rPr>
              <a:t>nine clinical and personal characteristic variables selected from 2686 variables </a:t>
            </a:r>
          </a:p>
        </p:txBody>
      </p:sp>
    </p:spTree>
    <p:extLst>
      <p:ext uri="{BB962C8B-B14F-4D97-AF65-F5344CB8AC3E}">
        <p14:creationId xmlns:p14="http://schemas.microsoft.com/office/powerpoint/2010/main" val="59528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80FB-34F9-9F07-92F5-EF9FD3610739}"/>
              </a:ext>
            </a:extLst>
          </p:cNvPr>
          <p:cNvSpPr>
            <a:spLocks noGrp="1"/>
          </p:cNvSpPr>
          <p:nvPr>
            <p:ph type="title"/>
          </p:nvPr>
        </p:nvSpPr>
        <p:spPr>
          <a:xfrm>
            <a:off x="547730" y="402548"/>
            <a:ext cx="6783946" cy="320088"/>
          </a:xfrm>
        </p:spPr>
        <p:txBody>
          <a:bodyPr/>
          <a:lstStyle/>
          <a:p>
            <a:r>
              <a:rPr lang="en-US"/>
              <a:t>External Validation</a:t>
            </a:r>
          </a:p>
        </p:txBody>
      </p:sp>
      <p:sp>
        <p:nvSpPr>
          <p:cNvPr id="3" name="Content Placeholder 2">
            <a:extLst>
              <a:ext uri="{FF2B5EF4-FFF2-40B4-BE49-F238E27FC236}">
                <a16:creationId xmlns:a16="http://schemas.microsoft.com/office/drawing/2014/main" id="{A96B5504-B59E-8CE3-C489-8DBF87CAD13D}"/>
              </a:ext>
            </a:extLst>
          </p:cNvPr>
          <p:cNvSpPr>
            <a:spLocks noGrp="1"/>
          </p:cNvSpPr>
          <p:nvPr>
            <p:ph sz="quarter" idx="12"/>
          </p:nvPr>
        </p:nvSpPr>
        <p:spPr/>
        <p:txBody>
          <a:bodyPr/>
          <a:lstStyle/>
          <a:p>
            <a:r>
              <a:rPr lang="en-US" sz="1800"/>
              <a:t>validated on over 9,000 COVID-19 positive individuals at Michigan Medicine and 12 other external hospitals.</a:t>
            </a:r>
          </a:p>
          <a:p>
            <a:endParaRPr lang="en-US"/>
          </a:p>
        </p:txBody>
      </p:sp>
      <p:sp>
        <p:nvSpPr>
          <p:cNvPr id="4" name="Slide Number Placeholder 3">
            <a:extLst>
              <a:ext uri="{FF2B5EF4-FFF2-40B4-BE49-F238E27FC236}">
                <a16:creationId xmlns:a16="http://schemas.microsoft.com/office/drawing/2014/main" id="{A8299F74-DE82-75A0-5235-15697A863998}"/>
              </a:ext>
            </a:extLst>
          </p:cNvPr>
          <p:cNvSpPr>
            <a:spLocks noGrp="1"/>
          </p:cNvSpPr>
          <p:nvPr>
            <p:ph type="sldNum" sz="quarter" idx="4"/>
          </p:nvPr>
        </p:nvSpPr>
        <p:spPr/>
        <p:txBody>
          <a:bodyPr/>
          <a:lstStyle/>
          <a:p>
            <a:fld id="{42C32FFB-F9AE-46F0-A233-A2E628258990}" type="slidenum">
              <a:rPr lang="en-US" smtClean="0"/>
              <a:pPr/>
              <a:t>43</a:t>
            </a:fld>
            <a:endParaRPr lang="en-US" sz="1000"/>
          </a:p>
        </p:txBody>
      </p:sp>
      <p:sp>
        <p:nvSpPr>
          <p:cNvPr id="5" name="Footer Placeholder 4">
            <a:extLst>
              <a:ext uri="{FF2B5EF4-FFF2-40B4-BE49-F238E27FC236}">
                <a16:creationId xmlns:a16="http://schemas.microsoft.com/office/drawing/2014/main" id="{7B7EAB4E-B9CF-713A-BEBC-4036129819DB}"/>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00E54A41-E8C5-350C-A889-A782E17500A2}"/>
              </a:ext>
            </a:extLst>
          </p:cNvPr>
          <p:cNvPicPr>
            <a:picLocks noChangeAspect="1"/>
          </p:cNvPicPr>
          <p:nvPr/>
        </p:nvPicPr>
        <p:blipFill>
          <a:blip r:embed="rId3"/>
          <a:stretch>
            <a:fillRect/>
          </a:stretch>
        </p:blipFill>
        <p:spPr>
          <a:xfrm>
            <a:off x="928708" y="1613107"/>
            <a:ext cx="2973118" cy="2963434"/>
          </a:xfrm>
          <a:prstGeom prst="rect">
            <a:avLst/>
          </a:prstGeom>
        </p:spPr>
      </p:pic>
      <p:pic>
        <p:nvPicPr>
          <p:cNvPr id="7" name="Picture 6">
            <a:extLst>
              <a:ext uri="{FF2B5EF4-FFF2-40B4-BE49-F238E27FC236}">
                <a16:creationId xmlns:a16="http://schemas.microsoft.com/office/drawing/2014/main" id="{A2D85D10-3E87-8E86-863C-F6AD50A227D9}"/>
              </a:ext>
            </a:extLst>
          </p:cNvPr>
          <p:cNvPicPr>
            <a:picLocks noChangeAspect="1"/>
          </p:cNvPicPr>
          <p:nvPr/>
        </p:nvPicPr>
        <p:blipFill>
          <a:blip r:embed="rId4"/>
          <a:stretch>
            <a:fillRect/>
          </a:stretch>
        </p:blipFill>
        <p:spPr>
          <a:xfrm>
            <a:off x="5379049" y="1613106"/>
            <a:ext cx="2774832" cy="2497349"/>
          </a:xfrm>
          <a:prstGeom prst="rect">
            <a:avLst/>
          </a:prstGeom>
        </p:spPr>
      </p:pic>
    </p:spTree>
    <p:extLst>
      <p:ext uri="{BB962C8B-B14F-4D97-AF65-F5344CB8AC3E}">
        <p14:creationId xmlns:p14="http://schemas.microsoft.com/office/powerpoint/2010/main" val="9387275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E90E1-C954-57FE-9C06-D50C16D6F99E}"/>
              </a:ext>
            </a:extLst>
          </p:cNvPr>
          <p:cNvSpPr>
            <a:spLocks noGrp="1"/>
          </p:cNvSpPr>
          <p:nvPr>
            <p:ph type="title"/>
          </p:nvPr>
        </p:nvSpPr>
        <p:spPr>
          <a:xfrm>
            <a:off x="547730" y="476415"/>
            <a:ext cx="6783946" cy="246221"/>
          </a:xfrm>
        </p:spPr>
        <p:txBody>
          <a:bodyPr/>
          <a:lstStyle/>
          <a:p>
            <a:r>
              <a:rPr lang="en-US" sz="2000"/>
              <a:t>Building Risk Stratification Models that Generalize</a:t>
            </a:r>
          </a:p>
        </p:txBody>
      </p:sp>
      <p:sp>
        <p:nvSpPr>
          <p:cNvPr id="3" name="Content Placeholder 2">
            <a:extLst>
              <a:ext uri="{FF2B5EF4-FFF2-40B4-BE49-F238E27FC236}">
                <a16:creationId xmlns:a16="http://schemas.microsoft.com/office/drawing/2014/main" id="{D80EB62D-D693-4070-12FF-053DEDB243F0}"/>
              </a:ext>
            </a:extLst>
          </p:cNvPr>
          <p:cNvSpPr>
            <a:spLocks noGrp="1"/>
          </p:cNvSpPr>
          <p:nvPr>
            <p:ph sz="quarter" idx="12"/>
          </p:nvPr>
        </p:nvSpPr>
        <p:spPr>
          <a:xfrm>
            <a:off x="546139" y="1124263"/>
            <a:ext cx="8057296" cy="3385954"/>
          </a:xfrm>
        </p:spPr>
        <p:txBody>
          <a:bodyPr/>
          <a:lstStyle/>
          <a:p>
            <a:r>
              <a:rPr lang="en-US"/>
              <a:t>Leverage data from related tasks when data are limited – trained on a related cohort of individuals presenting in the emergency department with shortness of breath</a:t>
            </a:r>
          </a:p>
          <a:p>
            <a:r>
              <a:rPr lang="en-US"/>
              <a:t>Clinician-in-the-loop validation – small number of COVID-19 cases on which to validate, scrutinize the model and ensure that it aligns with clinical intuition</a:t>
            </a:r>
          </a:p>
          <a:p>
            <a:r>
              <a:rPr lang="en-US"/>
              <a:t>Share code when you cannot share data – to assess generalizability worked with other hospital centers to share code and test model on different patient populations </a:t>
            </a:r>
          </a:p>
          <a:p>
            <a:endParaRPr lang="en-US"/>
          </a:p>
        </p:txBody>
      </p:sp>
      <p:sp>
        <p:nvSpPr>
          <p:cNvPr id="4" name="Slide Number Placeholder 3">
            <a:extLst>
              <a:ext uri="{FF2B5EF4-FFF2-40B4-BE49-F238E27FC236}">
                <a16:creationId xmlns:a16="http://schemas.microsoft.com/office/drawing/2014/main" id="{D4123AEB-106E-EAD6-16B1-A1276B59D6A1}"/>
              </a:ext>
            </a:extLst>
          </p:cNvPr>
          <p:cNvSpPr>
            <a:spLocks noGrp="1"/>
          </p:cNvSpPr>
          <p:nvPr>
            <p:ph type="sldNum" sz="quarter" idx="4"/>
          </p:nvPr>
        </p:nvSpPr>
        <p:spPr/>
        <p:txBody>
          <a:bodyPr/>
          <a:lstStyle/>
          <a:p>
            <a:fld id="{42C32FFB-F9AE-46F0-A233-A2E628258990}" type="slidenum">
              <a:rPr lang="en-US" smtClean="0"/>
              <a:pPr/>
              <a:t>44</a:t>
            </a:fld>
            <a:endParaRPr lang="en-US" sz="1000"/>
          </a:p>
        </p:txBody>
      </p:sp>
      <p:sp>
        <p:nvSpPr>
          <p:cNvPr id="5" name="Footer Placeholder 4">
            <a:extLst>
              <a:ext uri="{FF2B5EF4-FFF2-40B4-BE49-F238E27FC236}">
                <a16:creationId xmlns:a16="http://schemas.microsoft.com/office/drawing/2014/main" id="{06E88415-A48D-65E1-56E7-D57016E3A472}"/>
              </a:ext>
            </a:extLst>
          </p:cNvPr>
          <p:cNvSpPr>
            <a:spLocks noGrp="1"/>
          </p:cNvSpPr>
          <p:nvPr>
            <p:ph type="ftr" sz="quarter" idx="3"/>
          </p:nvPr>
        </p:nvSpPr>
        <p:spPr/>
        <p:txBody>
          <a:bodyPr/>
          <a:lstStyle/>
          <a:p>
            <a:r>
              <a:rPr lang="en-US"/>
              <a:t>2023 Informatics Summit    |   amia.org</a:t>
            </a:r>
          </a:p>
        </p:txBody>
      </p:sp>
    </p:spTree>
    <p:extLst>
      <p:ext uri="{BB962C8B-B14F-4D97-AF65-F5344CB8AC3E}">
        <p14:creationId xmlns:p14="http://schemas.microsoft.com/office/powerpoint/2010/main" val="2140873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01-9E9F-B213-4B33-424D32870DF9}"/>
              </a:ext>
            </a:extLst>
          </p:cNvPr>
          <p:cNvSpPr>
            <a:spLocks noGrp="1"/>
          </p:cNvSpPr>
          <p:nvPr>
            <p:ph type="title"/>
          </p:nvPr>
        </p:nvSpPr>
        <p:spPr>
          <a:xfrm>
            <a:off x="547729" y="476264"/>
            <a:ext cx="7013003" cy="295466"/>
          </a:xfrm>
        </p:spPr>
        <p:txBody>
          <a:bodyPr/>
          <a:lstStyle/>
          <a:p>
            <a:r>
              <a:rPr lang="en-US" sz="2400"/>
              <a:t>Clinical Decision Support </a:t>
            </a:r>
          </a:p>
        </p:txBody>
      </p:sp>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45</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318DD701-50CC-6BCC-68DD-8519F3F3D376}"/>
              </a:ext>
            </a:extLst>
          </p:cNvPr>
          <p:cNvPicPr>
            <a:picLocks noChangeAspect="1"/>
          </p:cNvPicPr>
          <p:nvPr/>
        </p:nvPicPr>
        <p:blipFill>
          <a:blip r:embed="rId3"/>
          <a:stretch>
            <a:fillRect/>
          </a:stretch>
        </p:blipFill>
        <p:spPr>
          <a:xfrm>
            <a:off x="413680" y="771730"/>
            <a:ext cx="7695026" cy="3740923"/>
          </a:xfrm>
          <a:prstGeom prst="rect">
            <a:avLst/>
          </a:prstGeom>
        </p:spPr>
      </p:pic>
    </p:spTree>
    <p:extLst>
      <p:ext uri="{BB962C8B-B14F-4D97-AF65-F5344CB8AC3E}">
        <p14:creationId xmlns:p14="http://schemas.microsoft.com/office/powerpoint/2010/main" val="33988030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26713-4B62-2954-65C2-2EFA5CCB4CFF}"/>
              </a:ext>
            </a:extLst>
          </p:cNvPr>
          <p:cNvSpPr>
            <a:spLocks noGrp="1"/>
          </p:cNvSpPr>
          <p:nvPr>
            <p:ph type="title"/>
          </p:nvPr>
        </p:nvSpPr>
        <p:spPr>
          <a:xfrm>
            <a:off x="547730" y="476415"/>
            <a:ext cx="6783946" cy="246221"/>
          </a:xfrm>
        </p:spPr>
        <p:txBody>
          <a:bodyPr/>
          <a:lstStyle/>
          <a:p>
            <a:r>
              <a:rPr lang="en-US" sz="2000"/>
              <a:t>Targeted Real-time Early Warning System (TREWS) </a:t>
            </a:r>
          </a:p>
        </p:txBody>
      </p:sp>
      <p:sp>
        <p:nvSpPr>
          <p:cNvPr id="3" name="Content Placeholder 2">
            <a:extLst>
              <a:ext uri="{FF2B5EF4-FFF2-40B4-BE49-F238E27FC236}">
                <a16:creationId xmlns:a16="http://schemas.microsoft.com/office/drawing/2014/main" id="{D7E7CBE6-4C92-CB92-B854-42394318431F}"/>
              </a:ext>
            </a:extLst>
          </p:cNvPr>
          <p:cNvSpPr>
            <a:spLocks noGrp="1"/>
          </p:cNvSpPr>
          <p:nvPr>
            <p:ph sz="quarter" idx="12"/>
          </p:nvPr>
        </p:nvSpPr>
        <p:spPr>
          <a:xfrm>
            <a:off x="547077" y="939255"/>
            <a:ext cx="5104423" cy="3570961"/>
          </a:xfrm>
        </p:spPr>
        <p:txBody>
          <a:bodyPr/>
          <a:lstStyle/>
          <a:p>
            <a:r>
              <a:rPr lang="en-US" sz="1600" b="1"/>
              <a:t>Sepsis</a:t>
            </a:r>
            <a:r>
              <a:rPr lang="en-US" sz="1600"/>
              <a:t> is one of the leading causes of in-hospital mortality and </a:t>
            </a:r>
            <a:r>
              <a:rPr lang="en-US" sz="1600" b="1"/>
              <a:t>early identification and treatment</a:t>
            </a:r>
            <a:r>
              <a:rPr lang="en-US" sz="1600"/>
              <a:t> key to successful outcomes.</a:t>
            </a:r>
          </a:p>
          <a:p>
            <a:r>
              <a:rPr lang="en-US" sz="1600"/>
              <a:t>The Targeted Real-time Early Warning System (TREWS) for sepsis uses machine learning to detect early sepsis symptoms</a:t>
            </a:r>
          </a:p>
          <a:p>
            <a:pPr marL="651933" lvl="1" indent="-270933" algn="l">
              <a:buSzPct val="123000"/>
              <a:buChar char="-"/>
              <a:defRPr sz="2800">
                <a:solidFill>
                  <a:srgbClr val="000000"/>
                </a:solidFill>
              </a:defRPr>
            </a:pPr>
            <a:r>
              <a:rPr lang="en-US" sz="1600"/>
              <a:t>Delivers </a:t>
            </a:r>
            <a:r>
              <a:rPr lang="en-US" sz="1600" b="1"/>
              <a:t>bedside</a:t>
            </a:r>
            <a:r>
              <a:rPr lang="en-US" sz="1600"/>
              <a:t> alerts</a:t>
            </a:r>
          </a:p>
          <a:p>
            <a:pPr marL="651933" lvl="1" indent="-270933" algn="l">
              <a:buSzPct val="123000"/>
              <a:buChar char="-"/>
              <a:defRPr sz="2800">
                <a:solidFill>
                  <a:srgbClr val="000000"/>
                </a:solidFill>
              </a:defRPr>
            </a:pPr>
            <a:r>
              <a:rPr lang="en-US" sz="1600"/>
              <a:t>Deployed enterprise-wide across </a:t>
            </a:r>
            <a:r>
              <a:rPr lang="en-US" sz="1600" b="1"/>
              <a:t>five Johns Hopkins hospitals</a:t>
            </a:r>
            <a:r>
              <a:rPr lang="en-US" sz="1600"/>
              <a:t> in partnership with Bayesian Health (a Health AI platform company)</a:t>
            </a:r>
          </a:p>
          <a:p>
            <a:pPr marL="651933" lvl="1" indent="-270933" algn="l">
              <a:buSzPct val="123000"/>
              <a:buChar char="-"/>
              <a:defRPr sz="2800">
                <a:solidFill>
                  <a:srgbClr val="000000"/>
                </a:solidFill>
              </a:defRPr>
            </a:pPr>
            <a:r>
              <a:rPr lang="en-US" sz="1600"/>
              <a:t>Results reflect data from </a:t>
            </a:r>
            <a:r>
              <a:rPr lang="en-US" sz="1600" b="1"/>
              <a:t>over 500k screened patients</a:t>
            </a:r>
          </a:p>
        </p:txBody>
      </p:sp>
      <p:sp>
        <p:nvSpPr>
          <p:cNvPr id="4" name="Slide Number Placeholder 3">
            <a:extLst>
              <a:ext uri="{FF2B5EF4-FFF2-40B4-BE49-F238E27FC236}">
                <a16:creationId xmlns:a16="http://schemas.microsoft.com/office/drawing/2014/main" id="{4745727D-B8AE-8BE1-E3C5-0EE1E22B5BE5}"/>
              </a:ext>
            </a:extLst>
          </p:cNvPr>
          <p:cNvSpPr>
            <a:spLocks noGrp="1"/>
          </p:cNvSpPr>
          <p:nvPr>
            <p:ph type="sldNum" sz="quarter" idx="4"/>
          </p:nvPr>
        </p:nvSpPr>
        <p:spPr/>
        <p:txBody>
          <a:bodyPr/>
          <a:lstStyle/>
          <a:p>
            <a:fld id="{42C32FFB-F9AE-46F0-A233-A2E628258990}" type="slidenum">
              <a:rPr lang="en-US" smtClean="0"/>
              <a:pPr/>
              <a:t>46</a:t>
            </a:fld>
            <a:endParaRPr lang="en-US" sz="1000"/>
          </a:p>
        </p:txBody>
      </p:sp>
      <p:sp>
        <p:nvSpPr>
          <p:cNvPr id="5" name="Footer Placeholder 4">
            <a:extLst>
              <a:ext uri="{FF2B5EF4-FFF2-40B4-BE49-F238E27FC236}">
                <a16:creationId xmlns:a16="http://schemas.microsoft.com/office/drawing/2014/main" id="{9ACA0E72-B101-5886-C5B7-846F834E642F}"/>
              </a:ext>
            </a:extLst>
          </p:cNvPr>
          <p:cNvSpPr>
            <a:spLocks noGrp="1"/>
          </p:cNvSpPr>
          <p:nvPr>
            <p:ph type="ftr" sz="quarter" idx="3"/>
          </p:nvPr>
        </p:nvSpPr>
        <p:spPr/>
        <p:txBody>
          <a:bodyPr/>
          <a:lstStyle/>
          <a:p>
            <a:r>
              <a:rPr lang="en-US"/>
              <a:t>2023 Informatics Summit  |   amia.org</a:t>
            </a:r>
          </a:p>
        </p:txBody>
      </p:sp>
      <p:pic>
        <p:nvPicPr>
          <p:cNvPr id="1026" name="Picture 2" descr="Image preview">
            <a:extLst>
              <a:ext uri="{FF2B5EF4-FFF2-40B4-BE49-F238E27FC236}">
                <a16:creationId xmlns:a16="http://schemas.microsoft.com/office/drawing/2014/main" id="{5B94EBA8-6CDB-598E-00F3-2D53AF5EBE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0401" y="836688"/>
            <a:ext cx="2959100" cy="3830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8941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E638218-CF38-CFEB-C5C8-E7CF61DDD0A5}"/>
              </a:ext>
            </a:extLst>
          </p:cNvPr>
          <p:cNvPicPr>
            <a:picLocks noChangeAspect="1"/>
          </p:cNvPicPr>
          <p:nvPr/>
        </p:nvPicPr>
        <p:blipFill>
          <a:blip r:embed="rId3"/>
          <a:stretch>
            <a:fillRect/>
          </a:stretch>
        </p:blipFill>
        <p:spPr>
          <a:xfrm>
            <a:off x="4434643" y="1159908"/>
            <a:ext cx="4708529" cy="2832723"/>
          </a:xfrm>
          <a:prstGeom prst="rect">
            <a:avLst/>
          </a:prstGeom>
        </p:spPr>
      </p:pic>
      <p:sp>
        <p:nvSpPr>
          <p:cNvPr id="2" name="Title 1">
            <a:extLst>
              <a:ext uri="{FF2B5EF4-FFF2-40B4-BE49-F238E27FC236}">
                <a16:creationId xmlns:a16="http://schemas.microsoft.com/office/drawing/2014/main" id="{AAECD27B-6F66-124F-30B5-F9AA360B37A0}"/>
              </a:ext>
            </a:extLst>
          </p:cNvPr>
          <p:cNvSpPr>
            <a:spLocks noGrp="1"/>
          </p:cNvSpPr>
          <p:nvPr>
            <p:ph type="title"/>
          </p:nvPr>
        </p:nvSpPr>
        <p:spPr>
          <a:xfrm>
            <a:off x="547730" y="402548"/>
            <a:ext cx="6783946" cy="320088"/>
          </a:xfrm>
        </p:spPr>
        <p:txBody>
          <a:bodyPr/>
          <a:lstStyle/>
          <a:p>
            <a:r>
              <a:rPr lang="en-US"/>
              <a:t>Patient outcomes</a:t>
            </a:r>
          </a:p>
        </p:txBody>
      </p:sp>
      <p:sp>
        <p:nvSpPr>
          <p:cNvPr id="3" name="Content Placeholder 2">
            <a:extLst>
              <a:ext uri="{FF2B5EF4-FFF2-40B4-BE49-F238E27FC236}">
                <a16:creationId xmlns:a16="http://schemas.microsoft.com/office/drawing/2014/main" id="{2035A75E-3AD9-23AA-ED6F-D52039B245BD}"/>
              </a:ext>
            </a:extLst>
          </p:cNvPr>
          <p:cNvSpPr>
            <a:spLocks noGrp="1"/>
          </p:cNvSpPr>
          <p:nvPr>
            <p:ph sz="quarter" idx="12"/>
          </p:nvPr>
        </p:nvSpPr>
        <p:spPr>
          <a:xfrm>
            <a:off x="136603" y="723595"/>
            <a:ext cx="4306958" cy="3872885"/>
          </a:xfrm>
        </p:spPr>
        <p:txBody>
          <a:bodyPr/>
          <a:lstStyle/>
          <a:p>
            <a:pPr marL="285750" indent="-285750">
              <a:buFont typeface="Arial" panose="020B0604020202020204" pitchFamily="34" charset="0"/>
              <a:buChar char="•"/>
            </a:pPr>
            <a:r>
              <a:rPr lang="en-US">
                <a:solidFill>
                  <a:srgbClr val="000000"/>
                </a:solidFill>
              </a:rPr>
              <a:t>Confirmation of TREWS within 3 hours also associated with improvements in sepsis outcomes:</a:t>
            </a:r>
          </a:p>
          <a:p>
            <a:pPr marL="788670" lvl="1" indent="-285750">
              <a:buFont typeface="Arial" panose="020B0604020202020204" pitchFamily="34" charset="0"/>
              <a:buChar char="•"/>
            </a:pPr>
            <a:r>
              <a:rPr lang="en-US">
                <a:solidFill>
                  <a:srgbClr val="000000"/>
                </a:solidFill>
              </a:rPr>
              <a:t>In-hospital mortality: 3.3% absolute and 18.2% relative reduction</a:t>
            </a:r>
          </a:p>
          <a:p>
            <a:pPr marL="788670" lvl="1" indent="-285750">
              <a:buFont typeface="Arial" panose="020B0604020202020204" pitchFamily="34" charset="0"/>
              <a:buChar char="•"/>
            </a:pPr>
            <a:r>
              <a:rPr lang="en-US">
                <a:solidFill>
                  <a:srgbClr val="000000"/>
                </a:solidFill>
              </a:rPr>
              <a:t>Median length of stay:  11.5 hour reduction</a:t>
            </a:r>
          </a:p>
          <a:p>
            <a:pPr marL="788670" lvl="1" indent="-285750">
              <a:buFont typeface="Arial" panose="020B0604020202020204" pitchFamily="34" charset="0"/>
              <a:buChar char="•"/>
            </a:pPr>
            <a:r>
              <a:rPr lang="en-US">
                <a:solidFill>
                  <a:srgbClr val="000000"/>
                </a:solidFill>
              </a:rPr>
              <a:t>Organ failure: 0.26 point reduction in average SOFA score</a:t>
            </a:r>
          </a:p>
          <a:p>
            <a:pPr marL="285750" indent="-285750">
              <a:buFont typeface="Arial" panose="020B0604020202020204" pitchFamily="34" charset="0"/>
              <a:buChar char="•"/>
            </a:pPr>
            <a:r>
              <a:rPr lang="en-US">
                <a:solidFill>
                  <a:srgbClr val="000000"/>
                </a:solidFill>
              </a:rPr>
              <a:t>Associations larger among high-risk patients</a:t>
            </a:r>
          </a:p>
          <a:p>
            <a:pPr marL="788670" lvl="1" indent="-285750">
              <a:buFont typeface="Arial" panose="020B0604020202020204" pitchFamily="34" charset="0"/>
              <a:buChar char="•"/>
            </a:pPr>
            <a:r>
              <a:rPr lang="en-US">
                <a:solidFill>
                  <a:srgbClr val="000000"/>
                </a:solidFill>
              </a:rPr>
              <a:t>In-hospital mortality: 4.5% absolute and 13% relative reduction</a:t>
            </a:r>
          </a:p>
          <a:p>
            <a:pPr marL="788670" lvl="1" indent="-285750">
              <a:buFont typeface="Arial" panose="020B0604020202020204" pitchFamily="34" charset="0"/>
              <a:buChar char="•"/>
            </a:pPr>
            <a:r>
              <a:rPr lang="en-US">
                <a:solidFill>
                  <a:srgbClr val="000000"/>
                </a:solidFill>
              </a:rPr>
              <a:t>Median length of stay:  14.2 hour reduction</a:t>
            </a:r>
          </a:p>
          <a:p>
            <a:pPr marL="788670" lvl="1" indent="-285750">
              <a:buFont typeface="Arial" panose="020B0604020202020204" pitchFamily="34" charset="0"/>
              <a:buChar char="•"/>
            </a:pPr>
            <a:r>
              <a:rPr lang="en-US">
                <a:solidFill>
                  <a:srgbClr val="000000"/>
                </a:solidFill>
              </a:rPr>
              <a:t>Organ failure: 0.38 point reduction in average SOFA score</a:t>
            </a:r>
          </a:p>
          <a:p>
            <a:pPr marL="285750" indent="-285750">
              <a:buFont typeface="Arial" panose="020B0604020202020204" pitchFamily="34" charset="0"/>
              <a:buChar char="•"/>
            </a:pPr>
            <a:endParaRPr lang="en-US">
              <a:solidFill>
                <a:srgbClr val="000000"/>
              </a:solidFill>
            </a:endParaRPr>
          </a:p>
          <a:p>
            <a:pPr marL="285750" indent="-285750">
              <a:buFont typeface="Arial" panose="020B0604020202020204" pitchFamily="34" charset="0"/>
              <a:buChar char="•"/>
            </a:pPr>
            <a:endParaRPr lang="en-US">
              <a:solidFill>
                <a:srgbClr val="000000"/>
              </a:solidFill>
            </a:endParaRPr>
          </a:p>
        </p:txBody>
      </p:sp>
      <p:sp>
        <p:nvSpPr>
          <p:cNvPr id="4" name="Slide Number Placeholder 3">
            <a:extLst>
              <a:ext uri="{FF2B5EF4-FFF2-40B4-BE49-F238E27FC236}">
                <a16:creationId xmlns:a16="http://schemas.microsoft.com/office/drawing/2014/main" id="{6F372294-4A9F-C05B-3BF5-951D4FA2BCE2}"/>
              </a:ext>
            </a:extLst>
          </p:cNvPr>
          <p:cNvSpPr>
            <a:spLocks noGrp="1"/>
          </p:cNvSpPr>
          <p:nvPr>
            <p:ph type="sldNum" sz="quarter" idx="4"/>
          </p:nvPr>
        </p:nvSpPr>
        <p:spPr/>
        <p:txBody>
          <a:bodyPr/>
          <a:lstStyle/>
          <a:p>
            <a:fld id="{42C32FFB-F9AE-46F0-A233-A2E628258990}" type="slidenum">
              <a:rPr lang="en-US" smtClean="0"/>
              <a:pPr/>
              <a:t>47</a:t>
            </a:fld>
            <a:endParaRPr lang="en-US" sz="1000"/>
          </a:p>
        </p:txBody>
      </p:sp>
      <p:sp>
        <p:nvSpPr>
          <p:cNvPr id="5" name="Footer Placeholder 4">
            <a:extLst>
              <a:ext uri="{FF2B5EF4-FFF2-40B4-BE49-F238E27FC236}">
                <a16:creationId xmlns:a16="http://schemas.microsoft.com/office/drawing/2014/main" id="{B12CB3C9-5AA9-C43A-2B17-BEE3026B4E3D}"/>
              </a:ext>
            </a:extLst>
          </p:cNvPr>
          <p:cNvSpPr>
            <a:spLocks noGrp="1"/>
          </p:cNvSpPr>
          <p:nvPr>
            <p:ph type="ftr" sz="quarter" idx="3"/>
          </p:nvPr>
        </p:nvSpPr>
        <p:spPr/>
        <p:txBody>
          <a:bodyPr/>
          <a:lstStyle/>
          <a:p>
            <a:r>
              <a:rPr lang="en-US"/>
              <a:t>2023 Informatics Summit  |   amia.org</a:t>
            </a:r>
          </a:p>
        </p:txBody>
      </p:sp>
    </p:spTree>
    <p:extLst>
      <p:ext uri="{BB962C8B-B14F-4D97-AF65-F5344CB8AC3E}">
        <p14:creationId xmlns:p14="http://schemas.microsoft.com/office/powerpoint/2010/main" val="3262913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ED0B4-AC62-BF17-C398-A832CAED7554}"/>
              </a:ext>
            </a:extLst>
          </p:cNvPr>
          <p:cNvSpPr>
            <a:spLocks noGrp="1"/>
          </p:cNvSpPr>
          <p:nvPr>
            <p:ph type="title"/>
          </p:nvPr>
        </p:nvSpPr>
        <p:spPr>
          <a:xfrm>
            <a:off x="547730" y="402548"/>
            <a:ext cx="6783946" cy="320088"/>
          </a:xfrm>
        </p:spPr>
        <p:txBody>
          <a:bodyPr/>
          <a:lstStyle/>
          <a:p>
            <a:r>
              <a:rPr lang="en-US"/>
              <a:t>Provider adoption of TREWS</a:t>
            </a:r>
          </a:p>
        </p:txBody>
      </p:sp>
      <p:sp>
        <p:nvSpPr>
          <p:cNvPr id="4" name="Slide Number Placeholder 3">
            <a:extLst>
              <a:ext uri="{FF2B5EF4-FFF2-40B4-BE49-F238E27FC236}">
                <a16:creationId xmlns:a16="http://schemas.microsoft.com/office/drawing/2014/main" id="{6E83FCC6-2A7C-72F6-7F9B-ADF36DEB8F3A}"/>
              </a:ext>
            </a:extLst>
          </p:cNvPr>
          <p:cNvSpPr>
            <a:spLocks noGrp="1"/>
          </p:cNvSpPr>
          <p:nvPr>
            <p:ph type="sldNum" sz="quarter" idx="4"/>
          </p:nvPr>
        </p:nvSpPr>
        <p:spPr/>
        <p:txBody>
          <a:bodyPr/>
          <a:lstStyle/>
          <a:p>
            <a:fld id="{42C32FFB-F9AE-46F0-A233-A2E628258990}" type="slidenum">
              <a:rPr lang="en-US" smtClean="0"/>
              <a:pPr/>
              <a:t>48</a:t>
            </a:fld>
            <a:endParaRPr lang="en-US" sz="1000"/>
          </a:p>
        </p:txBody>
      </p:sp>
      <p:sp>
        <p:nvSpPr>
          <p:cNvPr id="5" name="Footer Placeholder 4">
            <a:extLst>
              <a:ext uri="{FF2B5EF4-FFF2-40B4-BE49-F238E27FC236}">
                <a16:creationId xmlns:a16="http://schemas.microsoft.com/office/drawing/2014/main" id="{C30DC68C-6E78-A0C2-285A-32645673646F}"/>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B3B02EBF-41CC-D340-251F-5AF8BBB0B6CD}"/>
              </a:ext>
            </a:extLst>
          </p:cNvPr>
          <p:cNvPicPr>
            <a:picLocks noChangeAspect="1"/>
          </p:cNvPicPr>
          <p:nvPr/>
        </p:nvPicPr>
        <p:blipFill>
          <a:blip r:embed="rId3"/>
          <a:stretch>
            <a:fillRect/>
          </a:stretch>
        </p:blipFill>
        <p:spPr>
          <a:xfrm>
            <a:off x="815867" y="726102"/>
            <a:ext cx="6429545" cy="3909089"/>
          </a:xfrm>
          <a:prstGeom prst="rect">
            <a:avLst/>
          </a:prstGeom>
        </p:spPr>
      </p:pic>
    </p:spTree>
    <p:extLst>
      <p:ext uri="{BB962C8B-B14F-4D97-AF65-F5344CB8AC3E}">
        <p14:creationId xmlns:p14="http://schemas.microsoft.com/office/powerpoint/2010/main" val="920376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01-9E9F-B213-4B33-424D32870DF9}"/>
              </a:ext>
            </a:extLst>
          </p:cNvPr>
          <p:cNvSpPr>
            <a:spLocks noGrp="1"/>
          </p:cNvSpPr>
          <p:nvPr>
            <p:ph type="title"/>
          </p:nvPr>
        </p:nvSpPr>
        <p:spPr>
          <a:xfrm>
            <a:off x="547729" y="476264"/>
            <a:ext cx="7013003" cy="295466"/>
          </a:xfrm>
        </p:spPr>
        <p:txBody>
          <a:bodyPr/>
          <a:lstStyle/>
          <a:p>
            <a:r>
              <a:rPr lang="en-US" sz="2400"/>
              <a:t>Clinical Decision Support</a:t>
            </a:r>
          </a:p>
        </p:txBody>
      </p:sp>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49</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2DFFCB4A-F7F3-E6F4-3BA4-F86FA0936617}"/>
              </a:ext>
            </a:extLst>
          </p:cNvPr>
          <p:cNvPicPr>
            <a:picLocks noChangeAspect="1"/>
          </p:cNvPicPr>
          <p:nvPr/>
        </p:nvPicPr>
        <p:blipFill>
          <a:blip r:embed="rId3"/>
          <a:stretch>
            <a:fillRect/>
          </a:stretch>
        </p:blipFill>
        <p:spPr>
          <a:xfrm>
            <a:off x="581153" y="1216916"/>
            <a:ext cx="8019738" cy="3392407"/>
          </a:xfrm>
          <a:prstGeom prst="rect">
            <a:avLst/>
          </a:prstGeom>
        </p:spPr>
      </p:pic>
    </p:spTree>
    <p:extLst>
      <p:ext uri="{BB962C8B-B14F-4D97-AF65-F5344CB8AC3E}">
        <p14:creationId xmlns:p14="http://schemas.microsoft.com/office/powerpoint/2010/main" val="27452208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205C9-DC13-5687-069F-57123559A0D7}"/>
              </a:ext>
            </a:extLst>
          </p:cNvPr>
          <p:cNvSpPr>
            <a:spLocks noGrp="1"/>
          </p:cNvSpPr>
          <p:nvPr>
            <p:ph type="title"/>
          </p:nvPr>
        </p:nvSpPr>
        <p:spPr>
          <a:xfrm>
            <a:off x="547730" y="402548"/>
            <a:ext cx="6783946" cy="320088"/>
          </a:xfrm>
        </p:spPr>
        <p:txBody>
          <a:bodyPr/>
          <a:lstStyle/>
          <a:p>
            <a:r>
              <a:rPr lang="en-US"/>
              <a:t>Process and caveats</a:t>
            </a:r>
          </a:p>
        </p:txBody>
      </p:sp>
      <p:sp>
        <p:nvSpPr>
          <p:cNvPr id="3" name="Content Placeholder 2">
            <a:extLst>
              <a:ext uri="{FF2B5EF4-FFF2-40B4-BE49-F238E27FC236}">
                <a16:creationId xmlns:a16="http://schemas.microsoft.com/office/drawing/2014/main" id="{1B730D83-66A7-1CFB-386E-A064C8CDD3A4}"/>
              </a:ext>
            </a:extLst>
          </p:cNvPr>
          <p:cNvSpPr>
            <a:spLocks noGrp="1"/>
          </p:cNvSpPr>
          <p:nvPr>
            <p:ph sz="quarter" idx="12"/>
          </p:nvPr>
        </p:nvSpPr>
        <p:spPr/>
        <p:txBody>
          <a:bodyPr/>
          <a:lstStyle/>
          <a:p>
            <a:r>
              <a:rPr lang="en-US" sz="1400">
                <a:ea typeface="MS PGothic"/>
              </a:rPr>
              <a:t>The content is developed by the informatics community, for the informatics community, we are not boiling the ocean</a:t>
            </a:r>
          </a:p>
          <a:p>
            <a:r>
              <a:rPr lang="en-US" sz="1400">
                <a:ea typeface="MS PGothic"/>
              </a:rPr>
              <a:t>Teamwork makes dreamwork, we thank talented volunteers from JAMIA and JBI student editorial boards++ (Brian Tran, Hong Sun, </a:t>
            </a:r>
            <a:r>
              <a:rPr lang="en-US" sz="1400" err="1">
                <a:ea typeface="MS PGothic"/>
              </a:rPr>
              <a:t>Xinmeng</a:t>
            </a:r>
            <a:r>
              <a:rPr lang="en-US" sz="1400">
                <a:ea typeface="MS PGothic"/>
              </a:rPr>
              <a:t> Zhang, Joshua Anderson, </a:t>
            </a:r>
            <a:r>
              <a:rPr lang="en-US" sz="1400" err="1">
                <a:ea typeface="MS PGothic"/>
              </a:rPr>
              <a:t>Yikuan</a:t>
            </a:r>
            <a:r>
              <a:rPr lang="en-US" sz="1400">
                <a:ea typeface="MS PGothic"/>
              </a:rPr>
              <a:t> Li, Elaine Sang, </a:t>
            </a:r>
            <a:r>
              <a:rPr lang="en-US" sz="1400" err="1">
                <a:ea typeface="MS PGothic"/>
              </a:rPr>
              <a:t>Hanyin</a:t>
            </a:r>
            <a:r>
              <a:rPr lang="en-US" sz="1400">
                <a:ea typeface="MS PGothic"/>
              </a:rPr>
              <a:t> Wang, Meghan Hutch), generous help from Jim Cimino</a:t>
            </a:r>
          </a:p>
          <a:p>
            <a:r>
              <a:rPr lang="en-US" sz="1400">
                <a:ea typeface="MS PGothic"/>
              </a:rPr>
              <a:t>Each volunteer picked a topic, for which they were asked to nominate papers that are significant (new model, new insights, new task)</a:t>
            </a:r>
          </a:p>
          <a:p>
            <a:r>
              <a:rPr lang="en-US" sz="1400">
                <a:ea typeface="MS PGothic"/>
              </a:rPr>
              <a:t>Focused on original research of AI and data science for health care, exclude reviews, viewpoints …</a:t>
            </a:r>
          </a:p>
          <a:p>
            <a:r>
              <a:rPr lang="en-US" sz="1400">
                <a:ea typeface="MS PGothic"/>
              </a:rPr>
              <a:t>I picked “interesting” ones to request audiovisual materials from authors</a:t>
            </a:r>
          </a:p>
          <a:p>
            <a:r>
              <a:rPr lang="en-US" sz="1400" err="1">
                <a:ea typeface="MS PGothic"/>
              </a:rPr>
              <a:t>Hongfang</a:t>
            </a:r>
            <a:r>
              <a:rPr lang="en-US" sz="1400">
                <a:ea typeface="MS PGothic"/>
              </a:rPr>
              <a:t> and I finalized the selection, organized the slides and divide-and-conquer the presentation</a:t>
            </a:r>
          </a:p>
          <a:p>
            <a:r>
              <a:rPr lang="en-US" sz="1400">
                <a:ea typeface="MS PGothic"/>
              </a:rPr>
              <a:t>Apologies for things I missed or misjudged, mistakes are all mine</a:t>
            </a:r>
          </a:p>
          <a:p>
            <a:endParaRPr lang="en-US" sz="1400"/>
          </a:p>
        </p:txBody>
      </p:sp>
      <p:sp>
        <p:nvSpPr>
          <p:cNvPr id="4" name="Slide Number Placeholder 3">
            <a:extLst>
              <a:ext uri="{FF2B5EF4-FFF2-40B4-BE49-F238E27FC236}">
                <a16:creationId xmlns:a16="http://schemas.microsoft.com/office/drawing/2014/main" id="{5DC37E1F-00B6-E7C2-6FE4-F279B503550E}"/>
              </a:ext>
            </a:extLst>
          </p:cNvPr>
          <p:cNvSpPr>
            <a:spLocks noGrp="1"/>
          </p:cNvSpPr>
          <p:nvPr>
            <p:ph type="sldNum" sz="quarter" idx="4"/>
          </p:nvPr>
        </p:nvSpPr>
        <p:spPr/>
        <p:txBody>
          <a:bodyPr/>
          <a:lstStyle/>
          <a:p>
            <a:fld id="{42C32FFB-F9AE-46F0-A233-A2E628258990}" type="slidenum">
              <a:rPr lang="en-US" smtClean="0"/>
              <a:pPr/>
              <a:t>5</a:t>
            </a:fld>
            <a:endParaRPr lang="en-US" sz="1000"/>
          </a:p>
        </p:txBody>
      </p:sp>
      <p:sp>
        <p:nvSpPr>
          <p:cNvPr id="5" name="Footer Placeholder 4">
            <a:extLst>
              <a:ext uri="{FF2B5EF4-FFF2-40B4-BE49-F238E27FC236}">
                <a16:creationId xmlns:a16="http://schemas.microsoft.com/office/drawing/2014/main" id="{4F338720-5E28-BF3B-A71C-D7FD0A33C9BD}"/>
              </a:ext>
            </a:extLst>
          </p:cNvPr>
          <p:cNvSpPr>
            <a:spLocks noGrp="1"/>
          </p:cNvSpPr>
          <p:nvPr>
            <p:ph type="ftr" sz="quarter" idx="3"/>
          </p:nvPr>
        </p:nvSpPr>
        <p:spPr/>
        <p:txBody>
          <a:bodyPr/>
          <a:lstStyle/>
          <a:p>
            <a:r>
              <a:rPr lang="en-US"/>
              <a:t>2023 Informatics Summit  |   amia.org</a:t>
            </a:r>
          </a:p>
        </p:txBody>
      </p:sp>
    </p:spTree>
    <p:extLst>
      <p:ext uri="{BB962C8B-B14F-4D97-AF65-F5344CB8AC3E}">
        <p14:creationId xmlns:p14="http://schemas.microsoft.com/office/powerpoint/2010/main" val="13450143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155C5E2-0FC8-1B9C-1A4B-73AFE57D9AF7}"/>
              </a:ext>
            </a:extLst>
          </p:cNvPr>
          <p:cNvSpPr>
            <a:spLocks noGrp="1"/>
          </p:cNvSpPr>
          <p:nvPr>
            <p:ph type="sldNum" sz="quarter" idx="4"/>
          </p:nvPr>
        </p:nvSpPr>
        <p:spPr/>
        <p:txBody>
          <a:bodyPr/>
          <a:lstStyle/>
          <a:p>
            <a:fld id="{42C32FFB-F9AE-46F0-A233-A2E628258990}" type="slidenum">
              <a:rPr lang="en-US" smtClean="0"/>
              <a:pPr/>
              <a:t>50</a:t>
            </a:fld>
            <a:endParaRPr lang="en-US" sz="1000"/>
          </a:p>
        </p:txBody>
      </p:sp>
      <p:sp>
        <p:nvSpPr>
          <p:cNvPr id="5" name="Footer Placeholder 4">
            <a:extLst>
              <a:ext uri="{FF2B5EF4-FFF2-40B4-BE49-F238E27FC236}">
                <a16:creationId xmlns:a16="http://schemas.microsoft.com/office/drawing/2014/main" id="{349073A9-0EF8-6634-4AD5-28C7F8ABF45C}"/>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5E4673D4-D097-6278-2347-E66BF668BF1C}"/>
              </a:ext>
            </a:extLst>
          </p:cNvPr>
          <p:cNvPicPr>
            <a:picLocks noChangeAspect="1"/>
          </p:cNvPicPr>
          <p:nvPr/>
        </p:nvPicPr>
        <p:blipFill rotWithShape="1">
          <a:blip r:embed="rId3"/>
          <a:srcRect l="1" t="13009" r="-603" b="-14588"/>
          <a:stretch/>
        </p:blipFill>
        <p:spPr>
          <a:xfrm>
            <a:off x="352483" y="658435"/>
            <a:ext cx="8245378" cy="4462205"/>
          </a:xfrm>
          <a:prstGeom prst="rect">
            <a:avLst/>
          </a:prstGeom>
        </p:spPr>
      </p:pic>
      <p:sp>
        <p:nvSpPr>
          <p:cNvPr id="2" name="Title 1">
            <a:extLst>
              <a:ext uri="{FF2B5EF4-FFF2-40B4-BE49-F238E27FC236}">
                <a16:creationId xmlns:a16="http://schemas.microsoft.com/office/drawing/2014/main" id="{D5D04E29-5E43-199C-2B74-D78DE30C5D4A}"/>
              </a:ext>
            </a:extLst>
          </p:cNvPr>
          <p:cNvSpPr>
            <a:spLocks noGrp="1"/>
          </p:cNvSpPr>
          <p:nvPr>
            <p:ph type="title"/>
          </p:nvPr>
        </p:nvSpPr>
        <p:spPr>
          <a:xfrm>
            <a:off x="547730" y="402548"/>
            <a:ext cx="6783946" cy="320088"/>
          </a:xfrm>
        </p:spPr>
        <p:txBody>
          <a:bodyPr/>
          <a:lstStyle/>
          <a:p>
            <a:r>
              <a:rPr lang="en-US"/>
              <a:t>EHR Documentation for CDS </a:t>
            </a:r>
            <a:endParaRPr lang="en-IT"/>
          </a:p>
        </p:txBody>
      </p:sp>
    </p:spTree>
    <p:extLst>
      <p:ext uri="{BB962C8B-B14F-4D97-AF65-F5344CB8AC3E}">
        <p14:creationId xmlns:p14="http://schemas.microsoft.com/office/powerpoint/2010/main" val="3745362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01-9E9F-B213-4B33-424D32870DF9}"/>
              </a:ext>
            </a:extLst>
          </p:cNvPr>
          <p:cNvSpPr>
            <a:spLocks noGrp="1"/>
          </p:cNvSpPr>
          <p:nvPr>
            <p:ph type="title"/>
          </p:nvPr>
        </p:nvSpPr>
        <p:spPr>
          <a:xfrm>
            <a:off x="547729" y="476264"/>
            <a:ext cx="7013003" cy="295466"/>
          </a:xfrm>
        </p:spPr>
        <p:txBody>
          <a:bodyPr/>
          <a:lstStyle/>
          <a:p>
            <a:r>
              <a:rPr lang="en-US" sz="2400">
                <a:ea typeface="MS PGothic"/>
              </a:rPr>
              <a:t>Clinical Decision Support</a:t>
            </a:r>
          </a:p>
        </p:txBody>
      </p:sp>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51</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7B328828-BE56-41FD-199D-5EFBF10BC876}"/>
              </a:ext>
            </a:extLst>
          </p:cNvPr>
          <p:cNvPicPr>
            <a:picLocks noChangeAspect="1"/>
          </p:cNvPicPr>
          <p:nvPr/>
        </p:nvPicPr>
        <p:blipFill>
          <a:blip r:embed="rId3"/>
          <a:stretch>
            <a:fillRect/>
          </a:stretch>
        </p:blipFill>
        <p:spPr>
          <a:xfrm>
            <a:off x="523406" y="1007185"/>
            <a:ext cx="7661224" cy="3569746"/>
          </a:xfrm>
          <a:prstGeom prst="rect">
            <a:avLst/>
          </a:prstGeom>
        </p:spPr>
      </p:pic>
    </p:spTree>
    <p:extLst>
      <p:ext uri="{BB962C8B-B14F-4D97-AF65-F5344CB8AC3E}">
        <p14:creationId xmlns:p14="http://schemas.microsoft.com/office/powerpoint/2010/main" val="388319671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Qr code&#10;&#10;Description automatically generated">
            <a:extLst>
              <a:ext uri="{FF2B5EF4-FFF2-40B4-BE49-F238E27FC236}">
                <a16:creationId xmlns:a16="http://schemas.microsoft.com/office/drawing/2014/main" id="{FF64B5B3-62EC-EA8A-F84C-FF73B43A4BC1}"/>
              </a:ext>
            </a:extLst>
          </p:cNvPr>
          <p:cNvPicPr>
            <a:picLocks noChangeAspect="1"/>
          </p:cNvPicPr>
          <p:nvPr/>
        </p:nvPicPr>
        <p:blipFill>
          <a:blip r:embed="rId4"/>
          <a:stretch>
            <a:fillRect/>
          </a:stretch>
        </p:blipFill>
        <p:spPr>
          <a:xfrm>
            <a:off x="8309450" y="3851750"/>
            <a:ext cx="834550" cy="834550"/>
          </a:xfrm>
          <a:prstGeom prst="rect">
            <a:avLst/>
          </a:prstGeom>
        </p:spPr>
      </p:pic>
      <p:sp>
        <p:nvSpPr>
          <p:cNvPr id="4" name="Content Placeholder 6">
            <a:extLst>
              <a:ext uri="{FF2B5EF4-FFF2-40B4-BE49-F238E27FC236}">
                <a16:creationId xmlns:a16="http://schemas.microsoft.com/office/drawing/2014/main" id="{01DD10D7-E3E2-3ADB-6A9A-484F854138D8}"/>
              </a:ext>
            </a:extLst>
          </p:cNvPr>
          <p:cNvSpPr txBox="1">
            <a:spLocks/>
          </p:cNvSpPr>
          <p:nvPr/>
        </p:nvSpPr>
        <p:spPr>
          <a:xfrm>
            <a:off x="215999" y="1028901"/>
            <a:ext cx="5551859" cy="3228911"/>
          </a:xfrm>
          <a:prstGeom prst="rect">
            <a:avLst/>
          </a:prstGeom>
        </p:spPr>
        <p:txBody>
          <a:bodyPr vert="horz" lIns="91440" tIns="45720" rIns="91440" bIns="45720" rtlCol="0">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fontAlgn="auto">
              <a:spcAft>
                <a:spcPts val="0"/>
              </a:spcAft>
              <a:buNone/>
            </a:pPr>
            <a:r>
              <a:rPr lang="en-US" sz="1400" b="1"/>
              <a:t>Problem</a:t>
            </a:r>
            <a:r>
              <a:rPr lang="en-US" sz="1400"/>
              <a:t>: No formal screening program at most hospitals despite recommendation from US Preventive Services Taskforce</a:t>
            </a:r>
            <a:endParaRPr lang="en-US" sz="1400" u="sng"/>
          </a:p>
          <a:p>
            <a:pPr marL="0" indent="0" fontAlgn="auto">
              <a:spcAft>
                <a:spcPts val="0"/>
              </a:spcAft>
              <a:buNone/>
            </a:pPr>
            <a:r>
              <a:rPr lang="en-US" sz="1400" b="1"/>
              <a:t>Solution: </a:t>
            </a:r>
            <a:r>
              <a:rPr lang="en-US" sz="1400"/>
              <a:t>Leveraging data collected during usual care clinical documentation for automated screening </a:t>
            </a:r>
            <a:endParaRPr lang="en-US" sz="1400" u="sng"/>
          </a:p>
          <a:p>
            <a:pPr marL="0" indent="0" fontAlgn="auto">
              <a:spcAft>
                <a:spcPts val="0"/>
              </a:spcAft>
              <a:buNone/>
            </a:pPr>
            <a:r>
              <a:rPr lang="en-US" sz="1400" b="1"/>
              <a:t>Inclusion Cohort</a:t>
            </a:r>
            <a:r>
              <a:rPr lang="en-US" sz="1400"/>
              <a:t>: All Hospitalized Adults</a:t>
            </a:r>
          </a:p>
          <a:p>
            <a:pPr marL="0" indent="0" fontAlgn="auto">
              <a:spcAft>
                <a:spcPts val="0"/>
              </a:spcAft>
              <a:buNone/>
            </a:pPr>
            <a:r>
              <a:rPr lang="en-US" sz="1400" b="1"/>
              <a:t>Training Data</a:t>
            </a:r>
            <a:r>
              <a:rPr lang="en-US" sz="1400"/>
              <a:t>: 1</a:t>
            </a:r>
            <a:r>
              <a:rPr lang="en-US" sz="1400" baseline="30000"/>
              <a:t>st</a:t>
            </a:r>
            <a:r>
              <a:rPr lang="en-US" sz="1400"/>
              <a:t> 24 hours of all notes and reports in the EHR</a:t>
            </a:r>
          </a:p>
          <a:p>
            <a:pPr marL="0" indent="0" fontAlgn="auto">
              <a:spcAft>
                <a:spcPts val="0"/>
              </a:spcAft>
              <a:buNone/>
            </a:pPr>
            <a:r>
              <a:rPr lang="en-US" sz="1400" b="1"/>
              <a:t>Training Labels</a:t>
            </a:r>
            <a:r>
              <a:rPr lang="en-US" sz="1400"/>
              <a:t>: Manual screening with validated questionnaire on substance misuse (alcohol, opioid, and non-alcohol) in over 60,000 patients</a:t>
            </a:r>
          </a:p>
          <a:p>
            <a:pPr marL="0" indent="0" fontAlgn="auto">
              <a:spcAft>
                <a:spcPts val="0"/>
              </a:spcAft>
              <a:buNone/>
            </a:pPr>
            <a:r>
              <a:rPr lang="en-US" sz="1400" b="1"/>
              <a:t>Models Evaluated</a:t>
            </a:r>
            <a:r>
              <a:rPr lang="en-US" sz="1400"/>
              <a:t>: Keyword rule-based, linear machine learning, non-linear deep learning</a:t>
            </a:r>
          </a:p>
          <a:p>
            <a:pPr marL="0" indent="0" fontAlgn="auto">
              <a:spcAft>
                <a:spcPts val="0"/>
              </a:spcAft>
              <a:buNone/>
            </a:pPr>
            <a:r>
              <a:rPr lang="en-US" sz="1400" b="1"/>
              <a:t>Validation</a:t>
            </a:r>
            <a:r>
              <a:rPr lang="en-US" sz="1400"/>
              <a:t>: Internal temporal validation in prospective cohort; External validation at another health system</a:t>
            </a:r>
          </a:p>
        </p:txBody>
      </p:sp>
      <p:sp>
        <p:nvSpPr>
          <p:cNvPr id="5" name="Title 2">
            <a:extLst>
              <a:ext uri="{FF2B5EF4-FFF2-40B4-BE49-F238E27FC236}">
                <a16:creationId xmlns:a16="http://schemas.microsoft.com/office/drawing/2014/main" id="{5D8B9F5D-CCE9-6B61-DEAF-E129B80BAD7A}"/>
              </a:ext>
            </a:extLst>
          </p:cNvPr>
          <p:cNvSpPr txBox="1">
            <a:spLocks/>
          </p:cNvSpPr>
          <p:nvPr/>
        </p:nvSpPr>
        <p:spPr>
          <a:xfrm>
            <a:off x="-1969614" y="0"/>
            <a:ext cx="7972378" cy="857250"/>
          </a:xfrm>
          <a:prstGeom prst="rect">
            <a:avLst/>
          </a:prstGeom>
        </p:spPr>
        <p:txBody>
          <a:bodyPr vert="horz" lIns="91440" tIns="45720" rIns="91440" bIns="45720" rtlCol="0" anchor="ctr">
            <a:normAutofit/>
          </a:bodyPr>
          <a:lstStyle>
            <a:lvl1pPr algn="ctr" defTabSz="342900" rtl="0" eaLnBrk="1" latinLnBrk="0" hangingPunct="1">
              <a:lnSpc>
                <a:spcPct val="80000"/>
              </a:lnSpc>
              <a:spcBef>
                <a:spcPct val="0"/>
              </a:spcBef>
              <a:buNone/>
              <a:defRPr sz="2700" b="1" kern="1200">
                <a:solidFill>
                  <a:srgbClr val="C5050C"/>
                </a:solidFill>
                <a:latin typeface="+mj-lt"/>
                <a:ea typeface="+mj-ea"/>
                <a:cs typeface="+mj-cs"/>
              </a:defRPr>
            </a:lvl1pPr>
          </a:lstStyle>
          <a:p>
            <a:pPr fontAlgn="auto">
              <a:spcAft>
                <a:spcPts val="0"/>
              </a:spcAft>
            </a:pPr>
            <a:r>
              <a:rPr lang="en-US">
                <a:solidFill>
                  <a:schemeClr val="bg1"/>
                </a:solidFill>
              </a:rPr>
              <a:t>SMART-AI</a:t>
            </a:r>
          </a:p>
        </p:txBody>
      </p:sp>
      <p:pic>
        <p:nvPicPr>
          <p:cNvPr id="2" name="Picture 61">
            <a:extLst>
              <a:ext uri="{FF2B5EF4-FFF2-40B4-BE49-F238E27FC236}">
                <a16:creationId xmlns:a16="http://schemas.microsoft.com/office/drawing/2014/main" id="{B82D59DE-5BAD-6955-77A6-EAC647A389E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995"/>
          <a:stretch/>
        </p:blipFill>
        <p:spPr bwMode="auto">
          <a:xfrm>
            <a:off x="5433586" y="1629182"/>
            <a:ext cx="3631046" cy="1806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a:extLst>
              <a:ext uri="{FF2B5EF4-FFF2-40B4-BE49-F238E27FC236}">
                <a16:creationId xmlns:a16="http://schemas.microsoft.com/office/drawing/2014/main" id="{8AD06DFF-06BF-1277-AA66-DE6D7F01E610}"/>
              </a:ext>
            </a:extLst>
          </p:cNvPr>
          <p:cNvSpPr txBox="1"/>
          <p:nvPr/>
        </p:nvSpPr>
        <p:spPr>
          <a:xfrm>
            <a:off x="5251125" y="789394"/>
            <a:ext cx="4382479" cy="461665"/>
          </a:xfrm>
          <a:prstGeom prst="rect">
            <a:avLst/>
          </a:prstGeom>
          <a:noFill/>
        </p:spPr>
        <p:txBody>
          <a:bodyPr wrap="square">
            <a:spAutoFit/>
          </a:bodyPr>
          <a:lstStyle/>
          <a:p>
            <a:pPr lvl="1" fontAlgn="auto">
              <a:spcAft>
                <a:spcPts val="0"/>
              </a:spcAft>
            </a:pPr>
            <a:r>
              <a:rPr lang="en-US" sz="1200"/>
              <a:t>Best model was a Multilabel CNN using concept embeddings as features</a:t>
            </a:r>
          </a:p>
        </p:txBody>
      </p:sp>
      <p:sp>
        <p:nvSpPr>
          <p:cNvPr id="8" name="TextBox 7">
            <a:extLst>
              <a:ext uri="{FF2B5EF4-FFF2-40B4-BE49-F238E27FC236}">
                <a16:creationId xmlns:a16="http://schemas.microsoft.com/office/drawing/2014/main" id="{CFBB24C6-1D91-FDE0-6B4B-34530A20C79F}"/>
              </a:ext>
            </a:extLst>
          </p:cNvPr>
          <p:cNvSpPr txBox="1"/>
          <p:nvPr/>
        </p:nvSpPr>
        <p:spPr>
          <a:xfrm>
            <a:off x="1599946" y="4306169"/>
            <a:ext cx="8033658" cy="276999"/>
          </a:xfrm>
          <a:prstGeom prst="rect">
            <a:avLst/>
          </a:prstGeom>
          <a:noFill/>
        </p:spPr>
        <p:txBody>
          <a:bodyPr wrap="square">
            <a:spAutoFit/>
          </a:bodyPr>
          <a:lstStyle/>
          <a:p>
            <a:r>
              <a:rPr lang="en-US" sz="1200" b="0" i="0" u="none" strike="noStrike">
                <a:effectLst/>
                <a:latin typeface="Source Sans Pro" panose="020B0503030403020204" pitchFamily="34" charset="0"/>
                <a:hlinkClick r:id="rId6">
                  <a:extLst>
                    <a:ext uri="{A12FA001-AC4F-418D-AE19-62706E023703}">
                      <ahyp:hlinkClr xmlns:ahyp="http://schemas.microsoft.com/office/drawing/2018/hyperlinkcolor" val="tx"/>
                    </a:ext>
                  </a:extLst>
                </a:hlinkClick>
              </a:rPr>
              <a:t>Trained Model at https://github.com/Rush-SubstanceUse-AILab/SMART-AI</a:t>
            </a:r>
            <a:endParaRPr lang="en-US" sz="1200"/>
          </a:p>
        </p:txBody>
      </p:sp>
      <p:sp>
        <p:nvSpPr>
          <p:cNvPr id="3" name="Title 1">
            <a:extLst>
              <a:ext uri="{FF2B5EF4-FFF2-40B4-BE49-F238E27FC236}">
                <a16:creationId xmlns:a16="http://schemas.microsoft.com/office/drawing/2014/main" id="{2368A120-E003-8378-008A-367760FD876B}"/>
              </a:ext>
            </a:extLst>
          </p:cNvPr>
          <p:cNvSpPr>
            <a:spLocks noGrp="1"/>
          </p:cNvSpPr>
          <p:nvPr>
            <p:ph type="title"/>
          </p:nvPr>
        </p:nvSpPr>
        <p:spPr>
          <a:xfrm>
            <a:off x="546139" y="402548"/>
            <a:ext cx="6783946" cy="320088"/>
          </a:xfrm>
        </p:spPr>
        <p:txBody>
          <a:bodyPr/>
          <a:lstStyle/>
          <a:p>
            <a:r>
              <a:rPr lang="en-US">
                <a:ea typeface="MS PGothic"/>
              </a:rPr>
              <a:t>Deep Learning for Substance Use </a:t>
            </a:r>
            <a:endParaRPr lang="en-IT"/>
          </a:p>
        </p:txBody>
      </p:sp>
    </p:spTree>
    <p:custDataLst>
      <p:tags r:id="rId1"/>
    </p:custDataLst>
    <p:extLst>
      <p:ext uri="{BB962C8B-B14F-4D97-AF65-F5344CB8AC3E}">
        <p14:creationId xmlns:p14="http://schemas.microsoft.com/office/powerpoint/2010/main" val="3853604385"/>
      </p:ext>
    </p:extLst>
  </p:cSld>
  <p:clrMapOvr>
    <a:masterClrMapping/>
  </p:clrMapOvr>
  <mc:AlternateContent xmlns:mc="http://schemas.openxmlformats.org/markup-compatibility/2006" xmlns:p14="http://schemas.microsoft.com/office/powerpoint/2010/main">
    <mc:Choice Requires="p14">
      <p:transition spd="slow" p14:dur="2000" advTm="59035"/>
    </mc:Choice>
    <mc:Fallback xmlns="">
      <p:transition spd="slow" advTm="5903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ACD4A-4C95-4123-924C-50EA73C7B5EE}"/>
              </a:ext>
            </a:extLst>
          </p:cNvPr>
          <p:cNvSpPr>
            <a:spLocks noGrp="1"/>
          </p:cNvSpPr>
          <p:nvPr>
            <p:ph type="title"/>
          </p:nvPr>
        </p:nvSpPr>
        <p:spPr>
          <a:xfrm>
            <a:off x="547080" y="424179"/>
            <a:ext cx="6777732" cy="295466"/>
          </a:xfrm>
        </p:spPr>
        <p:txBody>
          <a:bodyPr/>
          <a:lstStyle/>
          <a:p>
            <a:r>
              <a:rPr lang="en-US" sz="2400">
                <a:ea typeface="MS PGothic"/>
              </a:rPr>
              <a:t>Results and Implementation for Clinical Study</a:t>
            </a:r>
          </a:p>
        </p:txBody>
      </p:sp>
      <p:sp>
        <p:nvSpPr>
          <p:cNvPr id="6" name="Content Placeholder 6">
            <a:extLst>
              <a:ext uri="{FF2B5EF4-FFF2-40B4-BE49-F238E27FC236}">
                <a16:creationId xmlns:a16="http://schemas.microsoft.com/office/drawing/2014/main" id="{A6613F02-4470-67ED-2CC7-983897B28452}"/>
              </a:ext>
            </a:extLst>
          </p:cNvPr>
          <p:cNvSpPr txBox="1">
            <a:spLocks/>
          </p:cNvSpPr>
          <p:nvPr/>
        </p:nvSpPr>
        <p:spPr>
          <a:xfrm>
            <a:off x="444599" y="853871"/>
            <a:ext cx="8462334" cy="2565946"/>
          </a:xfrm>
          <a:prstGeom prst="rect">
            <a:avLst/>
          </a:prstGeom>
        </p:spPr>
        <p:txBody>
          <a:bodyPr vert="horz" lIns="91440" tIns="45720" rIns="91440" bIns="45720" rtlCol="0" anchor="t">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fontAlgn="auto">
              <a:spcAft>
                <a:spcPts val="0"/>
              </a:spcAft>
              <a:buNone/>
            </a:pPr>
            <a:r>
              <a:rPr lang="en-US" sz="1400" b="1"/>
              <a:t>Discrimination and Alarm Rate: </a:t>
            </a:r>
            <a:r>
              <a:rPr lang="en-US" sz="1400" err="1"/>
              <a:t>i</a:t>
            </a:r>
            <a:r>
              <a:rPr lang="en-US" sz="1400"/>
              <a:t>) Overall AUROC: 0.97 (95% CI: 0.96 - 0.98); ii) Overall AUPRC:  0.69 (95% CI: 0.64 - 0.74); iii) Number Needed to Evaluate: 1.5 for alcohol misuse, 1.3 for opioid misuse, 2.6 for non-opioid drug misuse; and iv)  39, 26, and 16 alerts per 1000 patients for each group</a:t>
            </a:r>
            <a:endParaRPr lang="en-US" sz="1400" u="sng"/>
          </a:p>
          <a:p>
            <a:pPr marL="0" indent="0" fontAlgn="auto">
              <a:spcAft>
                <a:spcPts val="0"/>
              </a:spcAft>
              <a:buNone/>
            </a:pPr>
            <a:r>
              <a:rPr lang="en-US" sz="1400" b="1"/>
              <a:t>Calibration: </a:t>
            </a:r>
            <a:r>
              <a:rPr lang="en-US" sz="1400"/>
              <a:t>Well calibrated with slope and intercept near 0 and 1</a:t>
            </a:r>
            <a:endParaRPr lang="en-US" sz="1400" u="sng"/>
          </a:p>
          <a:p>
            <a:pPr marL="0" indent="0" fontAlgn="auto">
              <a:spcAft>
                <a:spcPts val="0"/>
              </a:spcAft>
              <a:buNone/>
            </a:pPr>
            <a:r>
              <a:rPr lang="en-US" sz="1400" b="1"/>
              <a:t>Bias and Fairness: </a:t>
            </a:r>
            <a:r>
              <a:rPr lang="en-US" sz="1400" err="1"/>
              <a:t>i</a:t>
            </a:r>
            <a:r>
              <a:rPr lang="en-US" sz="1400"/>
              <a:t>) False omission rate and the false-positive rate remained low at 3% or less across subgroups of age, sex, and race and ethnicity;  ii) False-negative rates and false-positive rates were similar between non-Hispanic Black and non-Hispanic White groups.</a:t>
            </a:r>
            <a:endParaRPr lang="en-US" sz="1400">
              <a:cs typeface="Arial"/>
            </a:endParaRPr>
          </a:p>
          <a:p>
            <a:pPr marL="0" indent="0" fontAlgn="auto">
              <a:spcAft>
                <a:spcPts val="0"/>
              </a:spcAft>
              <a:buNone/>
            </a:pPr>
            <a:r>
              <a:rPr lang="en-US" sz="1400" b="1" err="1"/>
              <a:t>Explainability</a:t>
            </a:r>
            <a:r>
              <a:rPr lang="en-US" sz="1400" b="1"/>
              <a:t>/Face Validity: </a:t>
            </a:r>
            <a:r>
              <a:rPr lang="en-US" sz="1400"/>
              <a:t>Top features were ethanol for alcohol misuse, heroin for opioid misuse, and cocaine for non-opioid drug misuse</a:t>
            </a:r>
            <a:endParaRPr lang="en-US" sz="1400">
              <a:cs typeface="Arial"/>
            </a:endParaRPr>
          </a:p>
        </p:txBody>
      </p:sp>
      <p:pic>
        <p:nvPicPr>
          <p:cNvPr id="9" name="Picture 8" descr="Diagram&#10;&#10;Description automatically generated">
            <a:extLst>
              <a:ext uri="{FF2B5EF4-FFF2-40B4-BE49-F238E27FC236}">
                <a16:creationId xmlns:a16="http://schemas.microsoft.com/office/drawing/2014/main" id="{6A0306EF-03C9-C2E5-1919-2432AC0C0C96}"/>
              </a:ext>
            </a:extLst>
          </p:cNvPr>
          <p:cNvPicPr>
            <a:picLocks noChangeAspect="1"/>
          </p:cNvPicPr>
          <p:nvPr/>
        </p:nvPicPr>
        <p:blipFill rotWithShape="1">
          <a:blip r:embed="rId4">
            <a:extLst>
              <a:ext uri="{28A0092B-C50C-407E-A947-70E740481C1C}">
                <a14:useLocalDpi xmlns:a14="http://schemas.microsoft.com/office/drawing/2010/main" val="0"/>
              </a:ext>
            </a:extLst>
          </a:blip>
          <a:srcRect l="2042" t="13333" r="3219" b="12511"/>
          <a:stretch/>
        </p:blipFill>
        <p:spPr>
          <a:xfrm>
            <a:off x="2182790" y="3003642"/>
            <a:ext cx="4368436" cy="1825382"/>
          </a:xfrm>
          <a:prstGeom prst="rect">
            <a:avLst/>
          </a:prstGeom>
        </p:spPr>
      </p:pic>
      <p:sp>
        <p:nvSpPr>
          <p:cNvPr id="14" name="Arrow: Bent 13">
            <a:extLst>
              <a:ext uri="{FF2B5EF4-FFF2-40B4-BE49-F238E27FC236}">
                <a16:creationId xmlns:a16="http://schemas.microsoft.com/office/drawing/2014/main" id="{E025E7ED-9E7C-294E-066E-3CBF5275DE6A}"/>
              </a:ext>
            </a:extLst>
          </p:cNvPr>
          <p:cNvSpPr/>
          <p:nvPr/>
        </p:nvSpPr>
        <p:spPr>
          <a:xfrm rot="10800000" flipH="1">
            <a:off x="1430782" y="3115186"/>
            <a:ext cx="753036" cy="915059"/>
          </a:xfrm>
          <a:prstGeom prst="ben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rgbClr val="FFFFFF"/>
              </a:solidFill>
              <a:latin typeface="Roboto Regular"/>
              <a:cs typeface="Roboto Regular"/>
            </a:endParaRPr>
          </a:p>
        </p:txBody>
      </p:sp>
      <p:sp>
        <p:nvSpPr>
          <p:cNvPr id="15" name="Content Placeholder 6">
            <a:extLst>
              <a:ext uri="{FF2B5EF4-FFF2-40B4-BE49-F238E27FC236}">
                <a16:creationId xmlns:a16="http://schemas.microsoft.com/office/drawing/2014/main" id="{7D0FC497-9941-26BC-3002-82AD4B897D96}"/>
              </a:ext>
            </a:extLst>
          </p:cNvPr>
          <p:cNvSpPr txBox="1">
            <a:spLocks/>
          </p:cNvSpPr>
          <p:nvPr/>
        </p:nvSpPr>
        <p:spPr>
          <a:xfrm>
            <a:off x="515022" y="3919178"/>
            <a:ext cx="1668796" cy="748570"/>
          </a:xfrm>
          <a:prstGeom prst="rect">
            <a:avLst/>
          </a:prstGeom>
        </p:spPr>
        <p:txBody>
          <a:bodyPr vert="horz" lIns="91440" tIns="45720" rIns="91440" bIns="45720" rtlCol="0">
            <a:noAutofit/>
          </a:bodyPr>
          <a:lstStyle>
            <a:lvl1pPr marL="257175" indent="-257175" algn="l" defTabSz="342900" rtl="0" eaLnBrk="1" latinLnBrk="0" hangingPunct="1">
              <a:spcBef>
                <a:spcPct val="20000"/>
              </a:spcBef>
              <a:buFont typeface="Arial"/>
              <a:buChar char="•"/>
              <a:defRPr sz="2400" kern="1200">
                <a:solidFill>
                  <a:schemeClr val="tx1"/>
                </a:solidFill>
                <a:latin typeface="+mn-lt"/>
                <a:ea typeface="+mn-ea"/>
                <a:cs typeface="+mn-cs"/>
              </a:defRPr>
            </a:lvl1pPr>
            <a:lvl2pPr marL="557213" indent="-214313" algn="l" defTabSz="342900" rtl="0" eaLnBrk="1" latinLnBrk="0" hangingPunct="1">
              <a:spcBef>
                <a:spcPct val="20000"/>
              </a:spcBef>
              <a:buFont typeface="Arial"/>
              <a:buChar char="–"/>
              <a:defRPr sz="2100" kern="1200">
                <a:solidFill>
                  <a:schemeClr val="tx1"/>
                </a:solidFill>
                <a:latin typeface="+mn-lt"/>
                <a:ea typeface="+mn-ea"/>
                <a:cs typeface="+mn-cs"/>
              </a:defRPr>
            </a:lvl2pPr>
            <a:lvl3pPr marL="857250" indent="-171450" algn="l" defTabSz="342900" rtl="0" eaLnBrk="1" latinLnBrk="0" hangingPunct="1">
              <a:spcBef>
                <a:spcPct val="20000"/>
              </a:spcBef>
              <a:buFont typeface="Arial"/>
              <a:buChar char="•"/>
              <a:defRPr sz="1800" kern="1200">
                <a:solidFill>
                  <a:schemeClr val="tx1"/>
                </a:solidFill>
                <a:latin typeface="+mn-lt"/>
                <a:ea typeface="+mn-ea"/>
                <a:cs typeface="+mn-cs"/>
              </a:defRPr>
            </a:lvl3pPr>
            <a:lvl4pPr marL="1200150" indent="-171450" algn="l" defTabSz="342900" rtl="0" eaLnBrk="1" latinLnBrk="0" hangingPunct="1">
              <a:spcBef>
                <a:spcPct val="20000"/>
              </a:spcBef>
              <a:buFont typeface="Arial"/>
              <a:buChar char="–"/>
              <a:defRPr sz="1500" kern="1200">
                <a:solidFill>
                  <a:schemeClr val="tx1"/>
                </a:solidFill>
                <a:latin typeface="+mn-lt"/>
                <a:ea typeface="+mn-ea"/>
                <a:cs typeface="+mn-cs"/>
              </a:defRPr>
            </a:lvl4pPr>
            <a:lvl5pPr marL="1543050" indent="-171450" algn="l" defTabSz="342900" rtl="0" eaLnBrk="1" latinLnBrk="0" hangingPunct="1">
              <a:spcBef>
                <a:spcPct val="20000"/>
              </a:spcBef>
              <a:buFont typeface="Arial"/>
              <a:buChar char="»"/>
              <a:defRPr sz="1500" kern="1200">
                <a:solidFill>
                  <a:schemeClr val="tx1"/>
                </a:solidFill>
                <a:latin typeface="+mn-lt"/>
                <a:ea typeface="+mn-ea"/>
                <a:cs typeface="+mn-cs"/>
              </a:defRPr>
            </a:lvl5pPr>
            <a:lvl6pPr marL="1885950" indent="-171450" algn="l" defTabSz="342900" rtl="0" eaLnBrk="1" latinLnBrk="0" hangingPunct="1">
              <a:spcBef>
                <a:spcPct val="20000"/>
              </a:spcBef>
              <a:buFont typeface="Arial"/>
              <a:buChar char="•"/>
              <a:defRPr sz="1500" kern="1200">
                <a:solidFill>
                  <a:schemeClr val="tx1"/>
                </a:solidFill>
                <a:latin typeface="+mn-lt"/>
                <a:ea typeface="+mn-ea"/>
                <a:cs typeface="+mn-cs"/>
              </a:defRPr>
            </a:lvl6pPr>
            <a:lvl7pPr marL="2228850" indent="-171450" algn="l" defTabSz="342900" rtl="0" eaLnBrk="1" latinLnBrk="0" hangingPunct="1">
              <a:spcBef>
                <a:spcPct val="20000"/>
              </a:spcBef>
              <a:buFont typeface="Arial"/>
              <a:buChar char="•"/>
              <a:defRPr sz="1500" kern="1200">
                <a:solidFill>
                  <a:schemeClr val="tx1"/>
                </a:solidFill>
                <a:latin typeface="+mn-lt"/>
                <a:ea typeface="+mn-ea"/>
                <a:cs typeface="+mn-cs"/>
              </a:defRPr>
            </a:lvl7pPr>
            <a:lvl8pPr marL="2571750" indent="-171450" algn="l" defTabSz="342900" rtl="0" eaLnBrk="1" latinLnBrk="0" hangingPunct="1">
              <a:spcBef>
                <a:spcPct val="20000"/>
              </a:spcBef>
              <a:buFont typeface="Arial"/>
              <a:buChar char="•"/>
              <a:defRPr sz="1500" kern="1200">
                <a:solidFill>
                  <a:schemeClr val="tx1"/>
                </a:solidFill>
                <a:latin typeface="+mn-lt"/>
                <a:ea typeface="+mn-ea"/>
                <a:cs typeface="+mn-cs"/>
              </a:defRPr>
            </a:lvl8pPr>
            <a:lvl9pPr marL="2914650" indent="-171450" algn="l" defTabSz="342900" rtl="0" eaLnBrk="1" latinLnBrk="0" hangingPunct="1">
              <a:spcBef>
                <a:spcPct val="20000"/>
              </a:spcBef>
              <a:buFont typeface="Arial"/>
              <a:buChar char="•"/>
              <a:defRPr sz="1500" kern="1200">
                <a:solidFill>
                  <a:schemeClr val="tx1"/>
                </a:solidFill>
                <a:latin typeface="+mn-lt"/>
                <a:ea typeface="+mn-ea"/>
                <a:cs typeface="+mn-cs"/>
              </a:defRPr>
            </a:lvl9pPr>
          </a:lstStyle>
          <a:p>
            <a:pPr marL="0" indent="0" fontAlgn="auto">
              <a:spcAft>
                <a:spcPts val="0"/>
              </a:spcAft>
              <a:buNone/>
            </a:pPr>
            <a:r>
              <a:rPr lang="en-US" sz="800"/>
              <a:t>Real-time NLP for SMART-AI in EHR with best practice alert to recommend Addiction Consult Services in Screen Positives </a:t>
            </a:r>
          </a:p>
        </p:txBody>
      </p:sp>
      <p:sp>
        <p:nvSpPr>
          <p:cNvPr id="16" name="Arrow: Bent 15">
            <a:extLst>
              <a:ext uri="{FF2B5EF4-FFF2-40B4-BE49-F238E27FC236}">
                <a16:creationId xmlns:a16="http://schemas.microsoft.com/office/drawing/2014/main" id="{9D9ABC44-A6CF-46FF-F3D1-778959F264CF}"/>
              </a:ext>
            </a:extLst>
          </p:cNvPr>
          <p:cNvSpPr/>
          <p:nvPr/>
        </p:nvSpPr>
        <p:spPr>
          <a:xfrm rot="5400000" flipH="1">
            <a:off x="6770911" y="3617820"/>
            <a:ext cx="564533" cy="962826"/>
          </a:xfrm>
          <a:prstGeom prst="bentArrow">
            <a:avLst/>
          </a:prstGeom>
          <a:solidFill>
            <a:schemeClr val="accent1"/>
          </a:solidFill>
          <a:ln>
            <a:noFill/>
          </a:ln>
          <a:effectLst/>
          <a:scene3d>
            <a:camera prst="orthographicFront">
              <a:rot lat="0" lon="0" rev="0"/>
            </a:camera>
            <a:lightRig rig="threePt" dir="t">
              <a:rot lat="0" lon="0" rev="1200000"/>
            </a:lightRig>
          </a:scene3d>
          <a:sp3d/>
        </p:spPr>
        <p:style>
          <a:lnRef idx="0">
            <a:schemeClr val="lt1">
              <a:hueOff val="0"/>
              <a:satOff val="0"/>
              <a:lumOff val="0"/>
              <a:alphaOff val="0"/>
            </a:schemeClr>
          </a:lnRef>
          <a:fillRef idx="3">
            <a:scrgbClr r="0" g="0" b="0"/>
          </a:fillRef>
          <a:effectRef idx="3">
            <a:scrgbClr r="0" g="0" b="0"/>
          </a:effectRef>
          <a:fontRef idx="minor">
            <a:schemeClr val="lt1"/>
          </a:fontRef>
        </p:style>
        <p:txBody>
          <a:bodyPr lIns="91440" tIns="91440" bIns="91440" rtlCol="0" anchor="t"/>
          <a:lstStyle/>
          <a:p>
            <a:pPr algn="ctr"/>
            <a:endParaRPr lang="en-US" sz="1200" err="1">
              <a:solidFill>
                <a:srgbClr val="FFFFFF"/>
              </a:solidFill>
              <a:latin typeface="Roboto Regular"/>
              <a:cs typeface="Roboto Regular"/>
            </a:endParaRPr>
          </a:p>
        </p:txBody>
      </p:sp>
      <p:sp>
        <p:nvSpPr>
          <p:cNvPr id="18" name="TextBox 17">
            <a:extLst>
              <a:ext uri="{FF2B5EF4-FFF2-40B4-BE49-F238E27FC236}">
                <a16:creationId xmlns:a16="http://schemas.microsoft.com/office/drawing/2014/main" id="{23FF6AC3-6CBF-FB41-92C5-799B4B0DCCB2}"/>
              </a:ext>
            </a:extLst>
          </p:cNvPr>
          <p:cNvSpPr txBox="1"/>
          <p:nvPr/>
        </p:nvSpPr>
        <p:spPr>
          <a:xfrm>
            <a:off x="6650844" y="3349894"/>
            <a:ext cx="4368436" cy="446276"/>
          </a:xfrm>
          <a:prstGeom prst="rect">
            <a:avLst/>
          </a:prstGeom>
          <a:noFill/>
        </p:spPr>
        <p:txBody>
          <a:bodyPr wrap="square">
            <a:spAutoFit/>
          </a:bodyPr>
          <a:lstStyle/>
          <a:p>
            <a:pPr marR="0">
              <a:spcBef>
                <a:spcPts val="0"/>
              </a:spcBef>
              <a:spcAft>
                <a:spcPts val="0"/>
              </a:spcAft>
            </a:pPr>
            <a:r>
              <a:rPr lang="en-US" sz="900">
                <a:solidFill>
                  <a:srgbClr val="C00000"/>
                </a:solidFill>
                <a:effectLst/>
                <a:latin typeface="+mn-lt"/>
                <a:ea typeface="Calibri" panose="020F0502020204030204" pitchFamily="34" charset="0"/>
              </a:rPr>
              <a:t>ClinicalTrials.gov (active): NCT05745480</a:t>
            </a:r>
            <a:endParaRPr lang="en-US" sz="900">
              <a:solidFill>
                <a:srgbClr val="C00000"/>
              </a:solidFill>
              <a:latin typeface="+mn-lt"/>
              <a:ea typeface="Calibri" panose="020F0502020204030204" pitchFamily="34" charset="0"/>
            </a:endParaRPr>
          </a:p>
          <a:p>
            <a:pPr marR="0">
              <a:spcBef>
                <a:spcPts val="0"/>
              </a:spcBef>
              <a:spcAft>
                <a:spcPts val="0"/>
              </a:spcAft>
            </a:pPr>
            <a:r>
              <a:rPr lang="en-US" sz="700">
                <a:ea typeface="Calibri" panose="020F0502020204030204" pitchFamily="34" charset="0"/>
              </a:rPr>
              <a:t>Pre-Post Outcomes Analysis with Cost-effectiveness</a:t>
            </a:r>
          </a:p>
          <a:p>
            <a:pPr marR="0">
              <a:spcBef>
                <a:spcPts val="0"/>
              </a:spcBef>
              <a:spcAft>
                <a:spcPts val="0"/>
              </a:spcAft>
            </a:pPr>
            <a:r>
              <a:rPr lang="en-US" sz="700" b="0">
                <a:effectLst/>
                <a:ea typeface="Calibri" panose="020F0502020204030204" pitchFamily="34" charset="0"/>
              </a:rPr>
              <a:t>Non-inferiority design against usual care</a:t>
            </a:r>
            <a:endParaRPr lang="en-US" sz="700">
              <a:effectLst/>
              <a:latin typeface="+mn-lt"/>
              <a:ea typeface="Calibri" panose="020F0502020204030204" pitchFamily="34" charset="0"/>
            </a:endParaRPr>
          </a:p>
        </p:txBody>
      </p:sp>
    </p:spTree>
    <p:custDataLst>
      <p:tags r:id="rId1"/>
    </p:custDataLst>
    <p:extLst>
      <p:ext uri="{BB962C8B-B14F-4D97-AF65-F5344CB8AC3E}">
        <p14:creationId xmlns:p14="http://schemas.microsoft.com/office/powerpoint/2010/main" val="2430411432"/>
      </p:ext>
    </p:extLst>
  </p:cSld>
  <p:clrMapOvr>
    <a:masterClrMapping/>
  </p:clrMapOvr>
  <mc:AlternateContent xmlns:mc="http://schemas.openxmlformats.org/markup-compatibility/2006" xmlns:p14="http://schemas.microsoft.com/office/powerpoint/2010/main">
    <mc:Choice Requires="p14">
      <p:transition spd="slow" p14:dur="2000" advTm="40329"/>
    </mc:Choice>
    <mc:Fallback xmlns="">
      <p:transition spd="slow" advTm="403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267C8-7715-4475-2D47-2AC54DAFCDD5}"/>
              </a:ext>
            </a:extLst>
          </p:cNvPr>
          <p:cNvSpPr>
            <a:spLocks noGrp="1"/>
          </p:cNvSpPr>
          <p:nvPr>
            <p:ph type="title"/>
          </p:nvPr>
        </p:nvSpPr>
        <p:spPr>
          <a:xfrm>
            <a:off x="914400" y="2227040"/>
            <a:ext cx="7848095" cy="344710"/>
          </a:xfrm>
        </p:spPr>
        <p:txBody>
          <a:bodyPr/>
          <a:lstStyle/>
          <a:p>
            <a:r>
              <a:rPr lang="en-US" sz="2800"/>
              <a:t>Consumer and Pervasive Health Informatics</a:t>
            </a:r>
            <a:endParaRPr lang="en-US" sz="2400"/>
          </a:p>
        </p:txBody>
      </p:sp>
      <p:sp>
        <p:nvSpPr>
          <p:cNvPr id="4" name="Slide Number Placeholder 3">
            <a:extLst>
              <a:ext uri="{FF2B5EF4-FFF2-40B4-BE49-F238E27FC236}">
                <a16:creationId xmlns:a16="http://schemas.microsoft.com/office/drawing/2014/main" id="{84B80143-877B-C896-6CB9-95B5F1FB6018}"/>
              </a:ext>
            </a:extLst>
          </p:cNvPr>
          <p:cNvSpPr>
            <a:spLocks noGrp="1"/>
          </p:cNvSpPr>
          <p:nvPr>
            <p:ph type="sldNum" sz="quarter" idx="4"/>
          </p:nvPr>
        </p:nvSpPr>
        <p:spPr/>
        <p:txBody>
          <a:bodyPr/>
          <a:lstStyle/>
          <a:p>
            <a:fld id="{42C32FFB-F9AE-46F0-A233-A2E628258990}" type="slidenum">
              <a:rPr lang="en-US" smtClean="0"/>
              <a:pPr/>
              <a:t>54</a:t>
            </a:fld>
            <a:endParaRPr lang="en-US" sz="1000"/>
          </a:p>
        </p:txBody>
      </p:sp>
      <p:sp>
        <p:nvSpPr>
          <p:cNvPr id="5" name="Footer Placeholder 4">
            <a:extLst>
              <a:ext uri="{FF2B5EF4-FFF2-40B4-BE49-F238E27FC236}">
                <a16:creationId xmlns:a16="http://schemas.microsoft.com/office/drawing/2014/main" id="{C246675F-D102-2B98-DAFE-20D0C201389A}"/>
              </a:ext>
            </a:extLst>
          </p:cNvPr>
          <p:cNvSpPr>
            <a:spLocks noGrp="1"/>
          </p:cNvSpPr>
          <p:nvPr>
            <p:ph type="ftr" sz="quarter" idx="3"/>
          </p:nvPr>
        </p:nvSpPr>
        <p:spPr/>
        <p:txBody>
          <a:bodyPr/>
          <a:lstStyle/>
          <a:p>
            <a:r>
              <a:rPr lang="en-US"/>
              <a:t>2023 Informatics Summit  |   amia.org</a:t>
            </a:r>
          </a:p>
        </p:txBody>
      </p:sp>
    </p:spTree>
    <p:extLst>
      <p:ext uri="{BB962C8B-B14F-4D97-AF65-F5344CB8AC3E}">
        <p14:creationId xmlns:p14="http://schemas.microsoft.com/office/powerpoint/2010/main" val="2017901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01-9E9F-B213-4B33-424D32870DF9}"/>
              </a:ext>
            </a:extLst>
          </p:cNvPr>
          <p:cNvSpPr>
            <a:spLocks noGrp="1"/>
          </p:cNvSpPr>
          <p:nvPr>
            <p:ph type="title"/>
          </p:nvPr>
        </p:nvSpPr>
        <p:spPr>
          <a:xfrm>
            <a:off x="547729" y="476264"/>
            <a:ext cx="7013003" cy="295466"/>
          </a:xfrm>
        </p:spPr>
        <p:txBody>
          <a:bodyPr/>
          <a:lstStyle/>
          <a:p>
            <a:r>
              <a:rPr lang="en-US" sz="2400">
                <a:ea typeface="MS PGothic"/>
              </a:rPr>
              <a:t>Consumer and Pervasive Health Informatics</a:t>
            </a:r>
          </a:p>
        </p:txBody>
      </p:sp>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55</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CC941DFB-1EB1-BA7C-C456-EDA6C45147A7}"/>
              </a:ext>
            </a:extLst>
          </p:cNvPr>
          <p:cNvPicPr>
            <a:picLocks noChangeAspect="1"/>
          </p:cNvPicPr>
          <p:nvPr/>
        </p:nvPicPr>
        <p:blipFill>
          <a:blip r:embed="rId3"/>
          <a:stretch>
            <a:fillRect/>
          </a:stretch>
        </p:blipFill>
        <p:spPr>
          <a:xfrm>
            <a:off x="201957" y="1276946"/>
            <a:ext cx="8398934" cy="2589607"/>
          </a:xfrm>
          <a:prstGeom prst="rect">
            <a:avLst/>
          </a:prstGeom>
        </p:spPr>
      </p:pic>
    </p:spTree>
    <p:extLst>
      <p:ext uri="{BB962C8B-B14F-4D97-AF65-F5344CB8AC3E}">
        <p14:creationId xmlns:p14="http://schemas.microsoft.com/office/powerpoint/2010/main" val="36240067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56</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8" name="Picture 7" descr="Graphical user interface, application&#10;&#10;Description automatically generated">
            <a:extLst>
              <a:ext uri="{FF2B5EF4-FFF2-40B4-BE49-F238E27FC236}">
                <a16:creationId xmlns:a16="http://schemas.microsoft.com/office/drawing/2014/main" id="{9BACEF74-6725-78D3-1A8D-66FBE3C583EB}"/>
              </a:ext>
            </a:extLst>
          </p:cNvPr>
          <p:cNvPicPr>
            <a:picLocks noChangeAspect="1"/>
          </p:cNvPicPr>
          <p:nvPr/>
        </p:nvPicPr>
        <p:blipFill>
          <a:blip r:embed="rId3"/>
          <a:stretch>
            <a:fillRect/>
          </a:stretch>
        </p:blipFill>
        <p:spPr>
          <a:xfrm>
            <a:off x="228600" y="-62149"/>
            <a:ext cx="8915400" cy="4932215"/>
          </a:xfrm>
          <a:prstGeom prst="rect">
            <a:avLst/>
          </a:prstGeom>
        </p:spPr>
      </p:pic>
    </p:spTree>
    <p:extLst>
      <p:ext uri="{BB962C8B-B14F-4D97-AF65-F5344CB8AC3E}">
        <p14:creationId xmlns:p14="http://schemas.microsoft.com/office/powerpoint/2010/main" val="17113176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71FD77A-94EE-B97A-F7A0-C31B7050BD7D}"/>
              </a:ext>
            </a:extLst>
          </p:cNvPr>
          <p:cNvSpPr>
            <a:spLocks noGrp="1"/>
          </p:cNvSpPr>
          <p:nvPr>
            <p:ph sz="quarter" idx="12"/>
          </p:nvPr>
        </p:nvSpPr>
        <p:spPr>
          <a:xfrm>
            <a:off x="381001" y="1210733"/>
            <a:ext cx="8222434" cy="3299483"/>
          </a:xfrm>
          <a:solidFill>
            <a:schemeClr val="bg1">
              <a:lumMod val="95000"/>
            </a:schemeClr>
          </a:solidFill>
        </p:spPr>
        <p:txBody>
          <a:bodyPr/>
          <a:lstStyle/>
          <a:p>
            <a:r>
              <a:rPr lang="en-US" sz="1600" err="1">
                <a:ea typeface="MS PGothic"/>
              </a:rPr>
              <a:t>MeQSum</a:t>
            </a:r>
            <a:r>
              <a:rPr lang="en-US" sz="1600">
                <a:ea typeface="MS PGothic"/>
              </a:rPr>
              <a:t> benchmark of 1,000 consumer health questions and their associated summaries.</a:t>
            </a:r>
          </a:p>
          <a:p>
            <a:r>
              <a:rPr lang="en-US" sz="1600">
                <a:ea typeface="MS PGothic"/>
              </a:rPr>
              <a:t>Introduce various Cloze tasks to pretrained transformer models for better coverage of the question focus</a:t>
            </a:r>
          </a:p>
          <a:p>
            <a:r>
              <a:rPr lang="en-US" sz="1600">
                <a:ea typeface="MS PGothic"/>
              </a:rPr>
              <a:t>Introduce explicit and implicit ways of infusing the knowledge of the question type</a:t>
            </a:r>
          </a:p>
          <a:p>
            <a:pPr lvl="1"/>
            <a:r>
              <a:rPr lang="en-US" sz="1600">
                <a:ea typeface="MS PGothic"/>
              </a:rPr>
              <a:t>Explicit: adding the predicted question type</a:t>
            </a:r>
          </a:p>
          <a:p>
            <a:pPr lvl="1"/>
            <a:r>
              <a:rPr lang="en-US" sz="1600">
                <a:ea typeface="MS PGothic"/>
              </a:rPr>
              <a:t>Implicit: a multi-task learning approach (the model learns to   predict the question type and the primary task of question summarization)</a:t>
            </a:r>
          </a:p>
          <a:p>
            <a:r>
              <a:rPr lang="en-US" sz="1600">
                <a:ea typeface="MS PGothic"/>
              </a:rPr>
              <a:t>The proposed model outperforms T5, PEGASUS, and BART</a:t>
            </a:r>
          </a:p>
          <a:p>
            <a:endParaRPr lang="en-US" sz="1600"/>
          </a:p>
        </p:txBody>
      </p:sp>
      <p:sp>
        <p:nvSpPr>
          <p:cNvPr id="4" name="Slide Number Placeholder 3">
            <a:extLst>
              <a:ext uri="{FF2B5EF4-FFF2-40B4-BE49-F238E27FC236}">
                <a16:creationId xmlns:a16="http://schemas.microsoft.com/office/drawing/2014/main" id="{6C4D9E3F-A993-756B-6455-04697F5F4180}"/>
              </a:ext>
            </a:extLst>
          </p:cNvPr>
          <p:cNvSpPr>
            <a:spLocks noGrp="1"/>
          </p:cNvSpPr>
          <p:nvPr>
            <p:ph type="sldNum" sz="quarter" idx="4"/>
          </p:nvPr>
        </p:nvSpPr>
        <p:spPr/>
        <p:txBody>
          <a:bodyPr/>
          <a:lstStyle/>
          <a:p>
            <a:fld id="{42C32FFB-F9AE-46F0-A233-A2E628258990}" type="slidenum">
              <a:rPr lang="en-US" smtClean="0"/>
              <a:pPr/>
              <a:t>57</a:t>
            </a:fld>
            <a:endParaRPr lang="en-US" sz="1000"/>
          </a:p>
        </p:txBody>
      </p:sp>
      <p:sp>
        <p:nvSpPr>
          <p:cNvPr id="5" name="Footer Placeholder 4">
            <a:extLst>
              <a:ext uri="{FF2B5EF4-FFF2-40B4-BE49-F238E27FC236}">
                <a16:creationId xmlns:a16="http://schemas.microsoft.com/office/drawing/2014/main" id="{7AAB4897-735B-B46C-94D9-BC38141BB394}"/>
              </a:ext>
            </a:extLst>
          </p:cNvPr>
          <p:cNvSpPr>
            <a:spLocks noGrp="1"/>
          </p:cNvSpPr>
          <p:nvPr>
            <p:ph type="ftr" sz="quarter" idx="3"/>
          </p:nvPr>
        </p:nvSpPr>
        <p:spPr/>
        <p:txBody>
          <a:bodyPr/>
          <a:lstStyle/>
          <a:p>
            <a:r>
              <a:rPr lang="en-US"/>
              <a:t>2023 Informatics Summit    |   amia.org</a:t>
            </a:r>
          </a:p>
        </p:txBody>
      </p:sp>
      <p:sp>
        <p:nvSpPr>
          <p:cNvPr id="8" name="Title 7">
            <a:extLst>
              <a:ext uri="{FF2B5EF4-FFF2-40B4-BE49-F238E27FC236}">
                <a16:creationId xmlns:a16="http://schemas.microsoft.com/office/drawing/2014/main" id="{E6691882-9BC5-ADA8-CA48-B86A9BF382E3}"/>
              </a:ext>
            </a:extLst>
          </p:cNvPr>
          <p:cNvSpPr>
            <a:spLocks noGrp="1"/>
          </p:cNvSpPr>
          <p:nvPr>
            <p:ph type="title"/>
          </p:nvPr>
        </p:nvSpPr>
        <p:spPr>
          <a:xfrm>
            <a:off x="547730" y="402548"/>
            <a:ext cx="6783946" cy="320088"/>
          </a:xfrm>
        </p:spPr>
        <p:txBody>
          <a:bodyPr/>
          <a:lstStyle/>
          <a:p>
            <a:r>
              <a:rPr lang="en-US">
                <a:ea typeface="MS PGothic"/>
              </a:rPr>
              <a:t>Contributions</a:t>
            </a:r>
            <a:endParaRPr lang="en-US"/>
          </a:p>
        </p:txBody>
      </p:sp>
    </p:spTree>
    <p:extLst>
      <p:ext uri="{BB962C8B-B14F-4D97-AF65-F5344CB8AC3E}">
        <p14:creationId xmlns:p14="http://schemas.microsoft.com/office/powerpoint/2010/main" val="22585001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01-9E9F-B213-4B33-424D32870DF9}"/>
              </a:ext>
            </a:extLst>
          </p:cNvPr>
          <p:cNvSpPr>
            <a:spLocks noGrp="1"/>
          </p:cNvSpPr>
          <p:nvPr>
            <p:ph type="title"/>
          </p:nvPr>
        </p:nvSpPr>
        <p:spPr>
          <a:xfrm>
            <a:off x="547729" y="476264"/>
            <a:ext cx="7013003" cy="295466"/>
          </a:xfrm>
        </p:spPr>
        <p:txBody>
          <a:bodyPr/>
          <a:lstStyle/>
          <a:p>
            <a:r>
              <a:rPr lang="en-US" sz="2400">
                <a:ea typeface="MS PGothic"/>
              </a:rPr>
              <a:t>Consumer and Pervasive Health Informatics</a:t>
            </a:r>
          </a:p>
        </p:txBody>
      </p:sp>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58</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F083C3B0-CB7E-8CAB-71B9-89B6F6DCC9F5}"/>
              </a:ext>
            </a:extLst>
          </p:cNvPr>
          <p:cNvPicPr>
            <a:picLocks noChangeAspect="1"/>
          </p:cNvPicPr>
          <p:nvPr/>
        </p:nvPicPr>
        <p:blipFill>
          <a:blip r:embed="rId3"/>
          <a:stretch>
            <a:fillRect/>
          </a:stretch>
        </p:blipFill>
        <p:spPr>
          <a:xfrm>
            <a:off x="414867" y="1117515"/>
            <a:ext cx="8034866" cy="2793754"/>
          </a:xfrm>
          <a:prstGeom prst="rect">
            <a:avLst/>
          </a:prstGeom>
        </p:spPr>
      </p:pic>
    </p:spTree>
    <p:extLst>
      <p:ext uri="{BB962C8B-B14F-4D97-AF65-F5344CB8AC3E}">
        <p14:creationId xmlns:p14="http://schemas.microsoft.com/office/powerpoint/2010/main" val="1864190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33B10E4-3A9A-3949-9F64-D121CD608C38}"/>
              </a:ext>
            </a:extLst>
          </p:cNvPr>
          <p:cNvSpPr>
            <a:spLocks noGrp="1"/>
          </p:cNvSpPr>
          <p:nvPr>
            <p:ph type="sldNum" sz="quarter" idx="4"/>
          </p:nvPr>
        </p:nvSpPr>
        <p:spPr/>
        <p:txBody>
          <a:bodyPr/>
          <a:lstStyle/>
          <a:p>
            <a:fld id="{42C32FFB-F9AE-46F0-A233-A2E628258990}" type="slidenum">
              <a:rPr lang="en-US" smtClean="0"/>
              <a:pPr/>
              <a:t>59</a:t>
            </a:fld>
            <a:endParaRPr lang="en-US" sz="1000"/>
          </a:p>
        </p:txBody>
      </p:sp>
      <p:sp>
        <p:nvSpPr>
          <p:cNvPr id="5" name="Footer Placeholder 4">
            <a:extLst>
              <a:ext uri="{FF2B5EF4-FFF2-40B4-BE49-F238E27FC236}">
                <a16:creationId xmlns:a16="http://schemas.microsoft.com/office/drawing/2014/main" id="{7BCBC7D1-4DD3-8389-2C93-59F57CF39E6A}"/>
              </a:ext>
            </a:extLst>
          </p:cNvPr>
          <p:cNvSpPr>
            <a:spLocks noGrp="1"/>
          </p:cNvSpPr>
          <p:nvPr>
            <p:ph type="ftr" sz="quarter" idx="3"/>
          </p:nvPr>
        </p:nvSpPr>
        <p:spPr/>
        <p:txBody>
          <a:bodyPr/>
          <a:lstStyle/>
          <a:p>
            <a:r>
              <a:rPr lang="en-US"/>
              <a:t>2023 Informatics Summit  |   amia.org</a:t>
            </a:r>
          </a:p>
        </p:txBody>
      </p:sp>
      <p:pic>
        <p:nvPicPr>
          <p:cNvPr id="12" name="Picture 11">
            <a:extLst>
              <a:ext uri="{FF2B5EF4-FFF2-40B4-BE49-F238E27FC236}">
                <a16:creationId xmlns:a16="http://schemas.microsoft.com/office/drawing/2014/main" id="{3ED3AAF8-EE12-CAA2-5213-063A9FBD4AD4}"/>
              </a:ext>
            </a:extLst>
          </p:cNvPr>
          <p:cNvPicPr>
            <a:picLocks noChangeAspect="1"/>
          </p:cNvPicPr>
          <p:nvPr/>
        </p:nvPicPr>
        <p:blipFill>
          <a:blip r:embed="rId3"/>
          <a:stretch>
            <a:fillRect/>
          </a:stretch>
        </p:blipFill>
        <p:spPr>
          <a:xfrm>
            <a:off x="0" y="501519"/>
            <a:ext cx="9248139" cy="4361694"/>
          </a:xfrm>
          <a:prstGeom prst="rect">
            <a:avLst/>
          </a:prstGeom>
          <a:solidFill>
            <a:schemeClr val="bg1"/>
          </a:solidFill>
        </p:spPr>
      </p:pic>
    </p:spTree>
    <p:extLst>
      <p:ext uri="{BB962C8B-B14F-4D97-AF65-F5344CB8AC3E}">
        <p14:creationId xmlns:p14="http://schemas.microsoft.com/office/powerpoint/2010/main" val="3005371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D9538-716A-4503-954B-8C8CECA70DB0}"/>
              </a:ext>
            </a:extLst>
          </p:cNvPr>
          <p:cNvSpPr>
            <a:spLocks noGrp="1"/>
          </p:cNvSpPr>
          <p:nvPr>
            <p:ph type="title"/>
          </p:nvPr>
        </p:nvSpPr>
        <p:spPr>
          <a:xfrm>
            <a:off x="547730" y="402548"/>
            <a:ext cx="6783946" cy="320088"/>
          </a:xfrm>
        </p:spPr>
        <p:txBody>
          <a:bodyPr/>
          <a:lstStyle/>
          <a:p>
            <a:r>
              <a:rPr lang="en-US"/>
              <a:t>Topics</a:t>
            </a:r>
          </a:p>
        </p:txBody>
      </p:sp>
      <p:sp>
        <p:nvSpPr>
          <p:cNvPr id="3" name="Content Placeholder 2">
            <a:extLst>
              <a:ext uri="{FF2B5EF4-FFF2-40B4-BE49-F238E27FC236}">
                <a16:creationId xmlns:a16="http://schemas.microsoft.com/office/drawing/2014/main" id="{8132D165-8EC1-424D-9DD5-E7301C9BBE4F}"/>
              </a:ext>
            </a:extLst>
          </p:cNvPr>
          <p:cNvSpPr>
            <a:spLocks noGrp="1"/>
          </p:cNvSpPr>
          <p:nvPr>
            <p:ph sz="quarter" idx="12"/>
          </p:nvPr>
        </p:nvSpPr>
        <p:spPr>
          <a:xfrm>
            <a:off x="547077" y="939255"/>
            <a:ext cx="4521312" cy="3570961"/>
          </a:xfrm>
        </p:spPr>
        <p:txBody>
          <a:bodyPr/>
          <a:lstStyle/>
          <a:p>
            <a:pPr marL="285750" indent="-285750">
              <a:buFont typeface="Arial" panose="020B0604020202020204" pitchFamily="34" charset="0"/>
              <a:buChar char="•"/>
            </a:pPr>
            <a:r>
              <a:rPr lang="en-US" sz="1600">
                <a:solidFill>
                  <a:srgbClr val="000000"/>
                </a:solidFill>
                <a:latin typeface="Arial"/>
                <a:ea typeface="MS PGothic"/>
                <a:cs typeface="Arial"/>
              </a:rPr>
              <a:t>Public and Global Health Informatics</a:t>
            </a:r>
            <a:endParaRPr lang="en-US" sz="1600">
              <a:solidFill>
                <a:srgbClr val="000000"/>
              </a:solidFill>
              <a:latin typeface="Arial"/>
              <a:ea typeface="MS PGothic"/>
            </a:endParaRPr>
          </a:p>
          <a:p>
            <a:pPr marL="285750" indent="-285750">
              <a:buFont typeface="Arial" panose="020B0604020202020204" pitchFamily="34" charset="0"/>
              <a:buChar char="•"/>
            </a:pPr>
            <a:r>
              <a:rPr lang="en-US" sz="1600">
                <a:solidFill>
                  <a:srgbClr val="000000"/>
                </a:solidFill>
                <a:latin typeface="Arial"/>
                <a:ea typeface="MS PGothic"/>
                <a:cs typeface="Arial"/>
              </a:rPr>
              <a:t>Ethical, Legal and Social Issues</a:t>
            </a:r>
          </a:p>
          <a:p>
            <a:pPr marL="285750" indent="-285750">
              <a:buFont typeface="Arial" panose="020B0604020202020204" pitchFamily="34" charset="0"/>
              <a:buChar char="•"/>
            </a:pPr>
            <a:r>
              <a:rPr lang="en-US" sz="1600" b="0" i="0">
                <a:solidFill>
                  <a:srgbClr val="000000"/>
                </a:solidFill>
                <a:effectLst/>
                <a:latin typeface="Arial"/>
                <a:ea typeface="MS PGothic"/>
              </a:rPr>
              <a:t>Clinical Decision Support</a:t>
            </a:r>
            <a:endParaRPr lang="en-US">
              <a:latin typeface="Arial"/>
              <a:ea typeface="MS PGothic"/>
            </a:endParaRPr>
          </a:p>
          <a:p>
            <a:pPr marL="285750" indent="-285750">
              <a:buFont typeface="Arial" panose="020B0604020202020204" pitchFamily="34" charset="0"/>
              <a:buChar char="•"/>
            </a:pPr>
            <a:r>
              <a:rPr lang="en-US" sz="1600" b="0" i="0">
                <a:solidFill>
                  <a:srgbClr val="000000"/>
                </a:solidFill>
                <a:effectLst/>
                <a:latin typeface="Arial"/>
                <a:ea typeface="MS PGothic"/>
              </a:rPr>
              <a:t>Consumer and Pervasive Health Informatics</a:t>
            </a:r>
            <a:endParaRPr lang="en-US" sz="1600">
              <a:solidFill>
                <a:srgbClr val="000000"/>
              </a:solidFill>
              <a:latin typeface="Arial"/>
              <a:ea typeface="MS PGothic"/>
            </a:endParaRPr>
          </a:p>
          <a:p>
            <a:pPr marL="285750" indent="-285750">
              <a:buFont typeface="Arial" panose="020B0604020202020204" pitchFamily="34" charset="0"/>
              <a:buChar char="•"/>
            </a:pPr>
            <a:r>
              <a:rPr lang="en-US" sz="1600">
                <a:solidFill>
                  <a:srgbClr val="000000"/>
                </a:solidFill>
                <a:latin typeface="Arial"/>
                <a:ea typeface="MS PGothic"/>
              </a:rPr>
              <a:t>Nursing Informatics</a:t>
            </a:r>
          </a:p>
          <a:p>
            <a:pPr marL="285750" indent="-285750">
              <a:buFont typeface="Arial" panose="020B0604020202020204" pitchFamily="34" charset="0"/>
              <a:buChar char="•"/>
            </a:pPr>
            <a:r>
              <a:rPr lang="en-US" sz="1600">
                <a:solidFill>
                  <a:srgbClr val="000000"/>
                </a:solidFill>
                <a:latin typeface="Arial"/>
                <a:ea typeface="MS PGothic"/>
              </a:rPr>
              <a:t>Imaging Informatics</a:t>
            </a:r>
          </a:p>
          <a:p>
            <a:pPr marL="285750" indent="-285750">
              <a:buFont typeface="Arial" panose="020B0604020202020204" pitchFamily="34" charset="0"/>
              <a:buChar char="•"/>
            </a:pPr>
            <a:r>
              <a:rPr lang="en-US" sz="1600" b="0" i="0">
                <a:solidFill>
                  <a:srgbClr val="000000"/>
                </a:solidFill>
                <a:effectLst/>
                <a:latin typeface="Arial"/>
                <a:ea typeface="MS PGothic"/>
              </a:rPr>
              <a:t>Natural Language Processing</a:t>
            </a:r>
          </a:p>
          <a:p>
            <a:pPr marL="285750" indent="-285750">
              <a:buFont typeface="Arial" panose="020B0604020202020204" pitchFamily="34" charset="0"/>
              <a:buChar char="•"/>
            </a:pPr>
            <a:r>
              <a:rPr lang="en-US" sz="1600" b="0" i="0">
                <a:solidFill>
                  <a:srgbClr val="000000"/>
                </a:solidFill>
                <a:effectLst/>
                <a:latin typeface="Arial"/>
                <a:ea typeface="MS PGothic"/>
              </a:rPr>
              <a:t>Evaluation</a:t>
            </a:r>
            <a:r>
              <a:rPr lang="en-US" sz="1600">
                <a:solidFill>
                  <a:srgbClr val="000000"/>
                </a:solidFill>
                <a:latin typeface="Arial"/>
                <a:ea typeface="MS PGothic"/>
              </a:rPr>
              <a:t> and Implementation</a:t>
            </a:r>
          </a:p>
        </p:txBody>
      </p:sp>
      <p:sp>
        <p:nvSpPr>
          <p:cNvPr id="4" name="Slide Number Placeholder 3">
            <a:extLst>
              <a:ext uri="{FF2B5EF4-FFF2-40B4-BE49-F238E27FC236}">
                <a16:creationId xmlns:a16="http://schemas.microsoft.com/office/drawing/2014/main" id="{DD7FC2A7-D8D0-47E9-B60B-31C699282F52}"/>
              </a:ext>
            </a:extLst>
          </p:cNvPr>
          <p:cNvSpPr>
            <a:spLocks noGrp="1"/>
          </p:cNvSpPr>
          <p:nvPr>
            <p:ph type="sldNum" sz="quarter" idx="4"/>
          </p:nvPr>
        </p:nvSpPr>
        <p:spPr/>
        <p:txBody>
          <a:bodyPr/>
          <a:lstStyle/>
          <a:p>
            <a:fld id="{42C32FFB-F9AE-46F0-A233-A2E628258990}" type="slidenum">
              <a:rPr lang="en-US" smtClean="0"/>
              <a:pPr/>
              <a:t>6</a:t>
            </a:fld>
            <a:endParaRPr lang="en-US"/>
          </a:p>
        </p:txBody>
      </p:sp>
      <p:sp>
        <p:nvSpPr>
          <p:cNvPr id="5" name="Footer Placeholder 4">
            <a:extLst>
              <a:ext uri="{FF2B5EF4-FFF2-40B4-BE49-F238E27FC236}">
                <a16:creationId xmlns:a16="http://schemas.microsoft.com/office/drawing/2014/main" id="{C751A201-6714-4689-A102-50C2069CEAA9}"/>
              </a:ext>
            </a:extLst>
          </p:cNvPr>
          <p:cNvSpPr>
            <a:spLocks noGrp="1"/>
          </p:cNvSpPr>
          <p:nvPr>
            <p:ph type="ftr" sz="quarter" idx="3"/>
          </p:nvPr>
        </p:nvSpPr>
        <p:spPr/>
        <p:txBody>
          <a:bodyPr/>
          <a:lstStyle/>
          <a:p>
            <a:r>
              <a:rPr lang="en-US"/>
              <a:t>2023 Informatics Summit  |   amia.org</a:t>
            </a:r>
          </a:p>
        </p:txBody>
      </p:sp>
    </p:spTree>
    <p:extLst>
      <p:ext uri="{BB962C8B-B14F-4D97-AF65-F5344CB8AC3E}">
        <p14:creationId xmlns:p14="http://schemas.microsoft.com/office/powerpoint/2010/main" val="30747903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F6974E5-9047-955D-4A7B-C852FD516E91}"/>
              </a:ext>
            </a:extLst>
          </p:cNvPr>
          <p:cNvSpPr>
            <a:spLocks noGrp="1"/>
          </p:cNvSpPr>
          <p:nvPr>
            <p:ph type="sldNum" sz="quarter" idx="4"/>
          </p:nvPr>
        </p:nvSpPr>
        <p:spPr/>
        <p:txBody>
          <a:bodyPr/>
          <a:lstStyle/>
          <a:p>
            <a:fld id="{42C32FFB-F9AE-46F0-A233-A2E628258990}" type="slidenum">
              <a:rPr lang="en-US" smtClean="0"/>
              <a:pPr/>
              <a:t>60</a:t>
            </a:fld>
            <a:endParaRPr lang="en-US" sz="1000"/>
          </a:p>
        </p:txBody>
      </p:sp>
      <p:sp>
        <p:nvSpPr>
          <p:cNvPr id="5" name="Footer Placeholder 4">
            <a:extLst>
              <a:ext uri="{FF2B5EF4-FFF2-40B4-BE49-F238E27FC236}">
                <a16:creationId xmlns:a16="http://schemas.microsoft.com/office/drawing/2014/main" id="{3A914176-F36F-0C90-F9C2-FF78210A4897}"/>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4912182D-E225-0481-7AB0-C3608B23A0ED}"/>
              </a:ext>
            </a:extLst>
          </p:cNvPr>
          <p:cNvPicPr>
            <a:picLocks noChangeAspect="1"/>
          </p:cNvPicPr>
          <p:nvPr/>
        </p:nvPicPr>
        <p:blipFill>
          <a:blip r:embed="rId3"/>
          <a:stretch>
            <a:fillRect/>
          </a:stretch>
        </p:blipFill>
        <p:spPr>
          <a:xfrm>
            <a:off x="206862" y="16206"/>
            <a:ext cx="8730276" cy="4110813"/>
          </a:xfrm>
          <a:prstGeom prst="rect">
            <a:avLst/>
          </a:prstGeom>
          <a:solidFill>
            <a:schemeClr val="bg1"/>
          </a:solidFill>
        </p:spPr>
      </p:pic>
      <p:sp>
        <p:nvSpPr>
          <p:cNvPr id="2" name="Rectangle 1">
            <a:extLst>
              <a:ext uri="{FF2B5EF4-FFF2-40B4-BE49-F238E27FC236}">
                <a16:creationId xmlns:a16="http://schemas.microsoft.com/office/drawing/2014/main" id="{1935DAEB-8CEF-1BF8-9B3D-C3566C8D2A4A}"/>
              </a:ext>
            </a:extLst>
          </p:cNvPr>
          <p:cNvSpPr>
            <a:spLocks noChangeArrowheads="1"/>
          </p:cNvSpPr>
          <p:nvPr/>
        </p:nvSpPr>
        <p:spPr bwMode="auto">
          <a:xfrm>
            <a:off x="0" y="4127019"/>
            <a:ext cx="8239015" cy="861774"/>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14264"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E2E2E"/>
                </a:solidFill>
                <a:effectLst/>
                <a:latin typeface="+mn-lt"/>
              </a:rPr>
              <a:t>Address a significant public health concern</a:t>
            </a:r>
          </a:p>
          <a:p>
            <a:pPr marL="457200" marR="0" lvl="1" indent="-457200" algn="l" defTabSz="914400" rtl="0" eaLnBrk="0" fontAlgn="base" latinLnBrk="0" hangingPunct="0">
              <a:lnSpc>
                <a:spcPct val="100000"/>
              </a:lnSpc>
              <a:spcBef>
                <a:spcPct val="0"/>
              </a:spcBef>
              <a:spcAft>
                <a:spcPct val="0"/>
              </a:spcAft>
              <a:buClrTx/>
              <a:buSzTx/>
              <a:buFontTx/>
              <a:buNone/>
              <a:tabLst/>
            </a:pPr>
            <a:r>
              <a:rPr lang="en-US" altLang="en-US" sz="1400">
                <a:solidFill>
                  <a:srgbClr val="2E2E2E"/>
                </a:solidFill>
                <a:latin typeface="+mn-lt"/>
              </a:rPr>
              <a:t>Develop</a:t>
            </a:r>
            <a:r>
              <a:rPr kumimoji="0" lang="en-US" altLang="en-US" sz="1400" b="0" i="0" u="none" strike="noStrike" cap="none" normalizeH="0" baseline="0">
                <a:ln>
                  <a:noFill/>
                </a:ln>
                <a:solidFill>
                  <a:srgbClr val="2E2E2E"/>
                </a:solidFill>
                <a:effectLst/>
                <a:latin typeface="+mn-lt"/>
              </a:rPr>
              <a:t> machine learning-based digital phenotype of burnout using audit log files.</a:t>
            </a: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a:ln>
                  <a:noFill/>
                </a:ln>
                <a:solidFill>
                  <a:srgbClr val="2E2E2E"/>
                </a:solidFill>
                <a:effectLst/>
                <a:latin typeface="+mn-lt"/>
              </a:rPr>
              <a:t>Machine learning models relying on EHR-based workload metrics had limited discriminative performance, highlighting the multi-factorial and highly-individualized nature of physician burnout</a:t>
            </a:r>
          </a:p>
        </p:txBody>
      </p:sp>
    </p:spTree>
    <p:extLst>
      <p:ext uri="{BB962C8B-B14F-4D97-AF65-F5344CB8AC3E}">
        <p14:creationId xmlns:p14="http://schemas.microsoft.com/office/powerpoint/2010/main" val="24487103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85501-9E9F-B213-4B33-424D32870DF9}"/>
              </a:ext>
            </a:extLst>
          </p:cNvPr>
          <p:cNvSpPr>
            <a:spLocks noGrp="1"/>
          </p:cNvSpPr>
          <p:nvPr>
            <p:ph type="title"/>
          </p:nvPr>
        </p:nvSpPr>
        <p:spPr>
          <a:xfrm>
            <a:off x="547729" y="476264"/>
            <a:ext cx="7013003" cy="295466"/>
          </a:xfrm>
        </p:spPr>
        <p:txBody>
          <a:bodyPr/>
          <a:lstStyle/>
          <a:p>
            <a:r>
              <a:rPr lang="en-US" sz="2400"/>
              <a:t>Consumer and Pervasive Health Informatics - 3</a:t>
            </a:r>
          </a:p>
        </p:txBody>
      </p:sp>
      <p:sp>
        <p:nvSpPr>
          <p:cNvPr id="4" name="Slide Number Placeholder 3">
            <a:extLst>
              <a:ext uri="{FF2B5EF4-FFF2-40B4-BE49-F238E27FC236}">
                <a16:creationId xmlns:a16="http://schemas.microsoft.com/office/drawing/2014/main" id="{D9EFA613-B472-4B80-314A-0637F99AEFF9}"/>
              </a:ext>
            </a:extLst>
          </p:cNvPr>
          <p:cNvSpPr>
            <a:spLocks noGrp="1"/>
          </p:cNvSpPr>
          <p:nvPr>
            <p:ph type="sldNum" sz="quarter" idx="4"/>
          </p:nvPr>
        </p:nvSpPr>
        <p:spPr/>
        <p:txBody>
          <a:bodyPr/>
          <a:lstStyle/>
          <a:p>
            <a:fld id="{42C32FFB-F9AE-46F0-A233-A2E628258990}" type="slidenum">
              <a:rPr lang="en-US" smtClean="0"/>
              <a:pPr/>
              <a:t>61</a:t>
            </a:fld>
            <a:endParaRPr lang="en-US" sz="1000"/>
          </a:p>
        </p:txBody>
      </p:sp>
      <p:sp>
        <p:nvSpPr>
          <p:cNvPr id="5" name="Footer Placeholder 4">
            <a:extLst>
              <a:ext uri="{FF2B5EF4-FFF2-40B4-BE49-F238E27FC236}">
                <a16:creationId xmlns:a16="http://schemas.microsoft.com/office/drawing/2014/main" id="{1DE32741-04D9-7F57-013D-71E7327CD3C2}"/>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E65635F3-41DF-A3EE-3977-3109E8592F26}"/>
              </a:ext>
            </a:extLst>
          </p:cNvPr>
          <p:cNvPicPr>
            <a:picLocks noChangeAspect="1"/>
          </p:cNvPicPr>
          <p:nvPr/>
        </p:nvPicPr>
        <p:blipFill>
          <a:blip r:embed="rId3"/>
          <a:stretch>
            <a:fillRect/>
          </a:stretch>
        </p:blipFill>
        <p:spPr>
          <a:xfrm>
            <a:off x="728132" y="1007999"/>
            <a:ext cx="7933267" cy="3363879"/>
          </a:xfrm>
          <a:prstGeom prst="rect">
            <a:avLst/>
          </a:prstGeom>
        </p:spPr>
      </p:pic>
    </p:spTree>
    <p:extLst>
      <p:ext uri="{BB962C8B-B14F-4D97-AF65-F5344CB8AC3E}">
        <p14:creationId xmlns:p14="http://schemas.microsoft.com/office/powerpoint/2010/main" val="30609352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8151FF2-4C50-C15D-FDCA-F35CC3C6F409}"/>
              </a:ext>
            </a:extLst>
          </p:cNvPr>
          <p:cNvSpPr>
            <a:spLocks noGrp="1"/>
          </p:cNvSpPr>
          <p:nvPr>
            <p:ph type="sldNum" sz="quarter" idx="4"/>
          </p:nvPr>
        </p:nvSpPr>
        <p:spPr/>
        <p:txBody>
          <a:bodyPr/>
          <a:lstStyle/>
          <a:p>
            <a:fld id="{42C32FFB-F9AE-46F0-A233-A2E628258990}" type="slidenum">
              <a:rPr lang="en-US" smtClean="0"/>
              <a:pPr/>
              <a:t>62</a:t>
            </a:fld>
            <a:endParaRPr lang="en-US" sz="1000"/>
          </a:p>
        </p:txBody>
      </p:sp>
      <p:sp>
        <p:nvSpPr>
          <p:cNvPr id="5" name="Footer Placeholder 4">
            <a:extLst>
              <a:ext uri="{FF2B5EF4-FFF2-40B4-BE49-F238E27FC236}">
                <a16:creationId xmlns:a16="http://schemas.microsoft.com/office/drawing/2014/main" id="{B0105AA5-394C-4E49-EDCD-59B7AA8B7060}"/>
              </a:ext>
            </a:extLst>
          </p:cNvPr>
          <p:cNvSpPr>
            <a:spLocks noGrp="1"/>
          </p:cNvSpPr>
          <p:nvPr>
            <p:ph type="ftr" sz="quarter" idx="3"/>
          </p:nvPr>
        </p:nvSpPr>
        <p:spPr/>
        <p:txBody>
          <a:bodyPr/>
          <a:lstStyle/>
          <a:p>
            <a:r>
              <a:rPr lang="en-US"/>
              <a:t>2023 Informatics Summit  |   amia.org</a:t>
            </a:r>
          </a:p>
        </p:txBody>
      </p:sp>
      <p:pic>
        <p:nvPicPr>
          <p:cNvPr id="8" name="Picture 2">
            <a:extLst>
              <a:ext uri="{FF2B5EF4-FFF2-40B4-BE49-F238E27FC236}">
                <a16:creationId xmlns:a16="http://schemas.microsoft.com/office/drawing/2014/main" id="{087D69A6-D31B-5A17-34EA-B0456B7858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81"/>
          <a:stretch/>
        </p:blipFill>
        <p:spPr bwMode="auto">
          <a:xfrm>
            <a:off x="90236" y="318701"/>
            <a:ext cx="8747219" cy="425689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7">
            <a:extLst>
              <a:ext uri="{FF2B5EF4-FFF2-40B4-BE49-F238E27FC236}">
                <a16:creationId xmlns:a16="http://schemas.microsoft.com/office/drawing/2014/main" id="{292D6A32-D77E-75C7-EDE4-272AAC224C0B}"/>
              </a:ext>
            </a:extLst>
          </p:cNvPr>
          <p:cNvSpPr>
            <a:spLocks noGrp="1"/>
          </p:cNvSpPr>
          <p:nvPr>
            <p:ph type="title"/>
          </p:nvPr>
        </p:nvSpPr>
        <p:spPr>
          <a:xfrm>
            <a:off x="175197" y="9805"/>
            <a:ext cx="6783946" cy="320088"/>
          </a:xfrm>
        </p:spPr>
        <p:txBody>
          <a:bodyPr/>
          <a:lstStyle/>
          <a:p>
            <a:r>
              <a:rPr lang="en-US"/>
              <a:t>Release the hidden power of clinical notes</a:t>
            </a:r>
          </a:p>
        </p:txBody>
      </p:sp>
    </p:spTree>
    <p:extLst>
      <p:ext uri="{BB962C8B-B14F-4D97-AF65-F5344CB8AC3E}">
        <p14:creationId xmlns:p14="http://schemas.microsoft.com/office/powerpoint/2010/main" val="28849918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E4F950-0751-5D4A-FC56-71B2700A84EB}"/>
              </a:ext>
            </a:extLst>
          </p:cNvPr>
          <p:cNvSpPr>
            <a:spLocks noGrp="1"/>
          </p:cNvSpPr>
          <p:nvPr>
            <p:ph type="sldNum" sz="quarter" idx="4"/>
          </p:nvPr>
        </p:nvSpPr>
        <p:spPr/>
        <p:txBody>
          <a:bodyPr/>
          <a:lstStyle/>
          <a:p>
            <a:fld id="{42C32FFB-F9AE-46F0-A233-A2E628258990}" type="slidenum">
              <a:rPr lang="en-US" smtClean="0"/>
              <a:pPr/>
              <a:t>63</a:t>
            </a:fld>
            <a:endParaRPr lang="en-US" sz="1000"/>
          </a:p>
        </p:txBody>
      </p:sp>
      <p:sp>
        <p:nvSpPr>
          <p:cNvPr id="5" name="Footer Placeholder 4">
            <a:extLst>
              <a:ext uri="{FF2B5EF4-FFF2-40B4-BE49-F238E27FC236}">
                <a16:creationId xmlns:a16="http://schemas.microsoft.com/office/drawing/2014/main" id="{2B3C52A1-D7D3-8D2C-770E-F1798801CD66}"/>
              </a:ext>
            </a:extLst>
          </p:cNvPr>
          <p:cNvSpPr>
            <a:spLocks noGrp="1"/>
          </p:cNvSpPr>
          <p:nvPr>
            <p:ph type="ftr" sz="quarter" idx="3"/>
          </p:nvPr>
        </p:nvSpPr>
        <p:spPr/>
        <p:txBody>
          <a:bodyPr/>
          <a:lstStyle/>
          <a:p>
            <a:r>
              <a:rPr lang="en-US"/>
              <a:t>2023 Informatics Summit  |   amia.org</a:t>
            </a:r>
          </a:p>
        </p:txBody>
      </p:sp>
      <p:sp>
        <p:nvSpPr>
          <p:cNvPr id="6" name="Text Placeholder 1">
            <a:extLst>
              <a:ext uri="{FF2B5EF4-FFF2-40B4-BE49-F238E27FC236}">
                <a16:creationId xmlns:a16="http://schemas.microsoft.com/office/drawing/2014/main" id="{296ACB8A-E9CF-FB76-CAB4-1948D052F1C1}"/>
              </a:ext>
            </a:extLst>
          </p:cNvPr>
          <p:cNvSpPr txBox="1">
            <a:spLocks/>
          </p:cNvSpPr>
          <p:nvPr/>
        </p:nvSpPr>
        <p:spPr bwMode="auto">
          <a:xfrm>
            <a:off x="335175" y="891253"/>
            <a:ext cx="4018134" cy="1456429"/>
          </a:xfrm>
          <a:prstGeom prst="rect">
            <a:avLst/>
          </a:prstGeom>
          <a:solidFill>
            <a:schemeClr val="bg1"/>
          </a:solid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45720" rIns="91440" bIns="45720" numCol="1" rtlCol="0" anchor="t" anchorCtr="0" compatLnSpc="1">
            <a:prstTxWarp prst="textNoShape">
              <a:avLst/>
            </a:prstTxWarp>
            <a:noAutofit/>
          </a:bodyPr>
          <a:lstStyle>
            <a:lvl1pPr marL="0" indent="0" algn="l" rtl="0" eaLnBrk="1" fontAlgn="base" hangingPunct="1">
              <a:spcBef>
                <a:spcPts val="1200"/>
              </a:spcBef>
              <a:spcAft>
                <a:spcPct val="0"/>
              </a:spcAft>
              <a:defRPr sz="1800">
                <a:solidFill>
                  <a:schemeClr val="tx1"/>
                </a:solidFill>
                <a:latin typeface="+mn-lt"/>
                <a:ea typeface="MS PGothic" pitchFamily="34" charset="-128"/>
                <a:cs typeface="Roboto Regular"/>
              </a:defRPr>
            </a:lvl1pPr>
            <a:lvl2pPr marL="502920" indent="-228600" algn="l" rtl="0" eaLnBrk="1" fontAlgn="base" hangingPunct="1">
              <a:spcBef>
                <a:spcPts val="600"/>
              </a:spcBef>
              <a:spcAft>
                <a:spcPct val="0"/>
              </a:spcAft>
              <a:buClr>
                <a:schemeClr val="accent1"/>
              </a:buClr>
              <a:buFont typeface="Arial"/>
              <a:buChar char="•"/>
              <a:defRPr sz="1400">
                <a:solidFill>
                  <a:schemeClr val="accent2">
                    <a:lumMod val="75000"/>
                  </a:schemeClr>
                </a:solidFill>
                <a:latin typeface="+mn-lt"/>
                <a:ea typeface="MS PGothic" pitchFamily="34" charset="-128"/>
                <a:cs typeface="Roboto Regular"/>
              </a:defRPr>
            </a:lvl2pPr>
            <a:lvl3pPr marL="914400" indent="-228600" algn="l" rtl="0" eaLnBrk="1" fontAlgn="base" hangingPunct="1">
              <a:spcBef>
                <a:spcPts val="600"/>
              </a:spcBef>
              <a:spcAft>
                <a:spcPct val="0"/>
              </a:spcAft>
              <a:buClr>
                <a:schemeClr val="accent4"/>
              </a:buClr>
              <a:buFont typeface="Arial"/>
              <a:buChar char="•"/>
              <a:defRPr sz="1200">
                <a:solidFill>
                  <a:schemeClr val="accent2">
                    <a:lumMod val="75000"/>
                  </a:schemeClr>
                </a:solidFill>
                <a:latin typeface="+mn-lt"/>
                <a:ea typeface="MS PGothic" pitchFamily="34" charset="-128"/>
                <a:cs typeface="Roboto Regular"/>
              </a:defRPr>
            </a:lvl3pPr>
            <a:lvl4pPr marL="1325880" indent="-228600" algn="l" rtl="0" eaLnBrk="1" fontAlgn="base" hangingPunct="1">
              <a:spcBef>
                <a:spcPts val="600"/>
              </a:spcBef>
              <a:spcAft>
                <a:spcPct val="0"/>
              </a:spcAft>
              <a:buClr>
                <a:schemeClr val="accent5"/>
              </a:buClr>
              <a:buFont typeface="Arial"/>
              <a:buChar char="•"/>
              <a:defRPr sz="1100" baseline="0">
                <a:solidFill>
                  <a:schemeClr val="accent2">
                    <a:lumMod val="75000"/>
                  </a:schemeClr>
                </a:solidFill>
                <a:latin typeface="+mn-lt"/>
                <a:ea typeface="MS PGothic" pitchFamily="34" charset="-128"/>
                <a:cs typeface="Roboto Regular"/>
              </a:defRPr>
            </a:lvl4pPr>
            <a:lvl5pPr marL="1737360" marR="0" indent="-228600" algn="l" defTabSz="914400" rtl="0" eaLnBrk="1" fontAlgn="base" latinLnBrk="0" hangingPunct="1">
              <a:lnSpc>
                <a:spcPct val="100000"/>
              </a:lnSpc>
              <a:spcBef>
                <a:spcPts val="600"/>
              </a:spcBef>
              <a:spcAft>
                <a:spcPct val="0"/>
              </a:spcAft>
              <a:buClr>
                <a:schemeClr val="accent6"/>
              </a:buClr>
              <a:buSzTx/>
              <a:buFont typeface="Arial"/>
              <a:buChar char="•"/>
              <a:tabLst/>
              <a:defRPr sz="1000" b="0" baseline="0">
                <a:solidFill>
                  <a:schemeClr val="accent2">
                    <a:lumMod val="75000"/>
                  </a:schemeClr>
                </a:solidFill>
                <a:latin typeface="+mn-lt"/>
                <a:ea typeface="MS PGothic" pitchFamily="34" charset="-128"/>
                <a:cs typeface="Roboto Regular"/>
              </a:defRPr>
            </a:lvl5pPr>
            <a:lvl6pPr marL="2514600" indent="-228600" algn="l" rtl="0" eaLnBrk="1" fontAlgn="base" hangingPunct="1">
              <a:spcBef>
                <a:spcPct val="20000"/>
              </a:spcBef>
              <a:spcAft>
                <a:spcPct val="0"/>
              </a:spcAft>
              <a:buChar char="»"/>
              <a:defRPr sz="1500" b="1">
                <a:solidFill>
                  <a:srgbClr val="727274"/>
                </a:solidFill>
                <a:latin typeface="+mn-lt"/>
                <a:ea typeface="+mn-ea"/>
              </a:defRPr>
            </a:lvl6pPr>
            <a:lvl7pPr marL="2971800" indent="-228600" algn="l" rtl="0" eaLnBrk="1" fontAlgn="base" hangingPunct="1">
              <a:spcBef>
                <a:spcPct val="20000"/>
              </a:spcBef>
              <a:spcAft>
                <a:spcPct val="0"/>
              </a:spcAft>
              <a:buChar char="»"/>
              <a:defRPr sz="1500" b="1">
                <a:solidFill>
                  <a:srgbClr val="727274"/>
                </a:solidFill>
                <a:latin typeface="+mn-lt"/>
                <a:ea typeface="+mn-ea"/>
              </a:defRPr>
            </a:lvl7pPr>
            <a:lvl8pPr marL="3429000" indent="-228600" algn="l" rtl="0" eaLnBrk="1" fontAlgn="base" hangingPunct="1">
              <a:spcBef>
                <a:spcPct val="20000"/>
              </a:spcBef>
              <a:spcAft>
                <a:spcPct val="0"/>
              </a:spcAft>
              <a:buChar char="»"/>
              <a:defRPr sz="1500" b="1">
                <a:solidFill>
                  <a:srgbClr val="727274"/>
                </a:solidFill>
                <a:latin typeface="+mn-lt"/>
                <a:ea typeface="+mn-ea"/>
              </a:defRPr>
            </a:lvl8pPr>
            <a:lvl9pPr marL="3886200" indent="-228600" algn="l" rtl="0" eaLnBrk="1" fontAlgn="base" hangingPunct="1">
              <a:spcBef>
                <a:spcPct val="20000"/>
              </a:spcBef>
              <a:spcAft>
                <a:spcPct val="0"/>
              </a:spcAft>
              <a:buChar char="»"/>
              <a:defRPr sz="1500" b="1">
                <a:solidFill>
                  <a:srgbClr val="727274"/>
                </a:solidFill>
                <a:latin typeface="+mn-lt"/>
                <a:ea typeface="+mn-ea"/>
              </a:defRPr>
            </a:lvl9pPr>
          </a:lstStyle>
          <a:p>
            <a:r>
              <a:rPr lang="en-US" sz="1600" b="1" kern="0">
                <a:latin typeface="Calibri" panose="020F0502020204030204" pitchFamily="34" charset="0"/>
                <a:ea typeface="Calibri" panose="020F0502020204030204" pitchFamily="34" charset="0"/>
                <a:cs typeface="Calibri" panose="020F0502020204030204" pitchFamily="34" charset="0"/>
              </a:rPr>
              <a:t>Result</a:t>
            </a:r>
          </a:p>
          <a:p>
            <a:pPr marL="171450" indent="-171450">
              <a:buFont typeface="Arial" panose="020B0604020202020204" pitchFamily="34" charset="0"/>
              <a:buChar char="•"/>
            </a:pPr>
            <a:r>
              <a:rPr lang="en-US" sz="1400" kern="0">
                <a:solidFill>
                  <a:schemeClr val="tx1"/>
                </a:solidFill>
                <a:latin typeface="Calibri" panose="020F0502020204030204" pitchFamily="34" charset="0"/>
                <a:ea typeface="Calibri" panose="020F0502020204030204" pitchFamily="34" charset="0"/>
                <a:cs typeface="Calibri" panose="020F0502020204030204" pitchFamily="34" charset="0"/>
              </a:rPr>
              <a:t>During the study period, 8373/86,823 (9.6%) HHC episodes resulted in hospitalization or ED visits.</a:t>
            </a:r>
          </a:p>
          <a:p>
            <a:pPr marL="171450" indent="-171450">
              <a:buFont typeface="Arial" panose="020B0604020202020204" pitchFamily="34" charset="0"/>
              <a:buChar char="•"/>
            </a:pPr>
            <a:r>
              <a:rPr lang="en-US" sz="1400" kern="0">
                <a:latin typeface="Calibri" panose="020F0502020204030204" pitchFamily="34" charset="0"/>
                <a:ea typeface="Calibri" panose="020F0502020204030204" pitchFamily="34" charset="0"/>
                <a:cs typeface="Calibri" panose="020F0502020204030204" pitchFamily="34" charset="0"/>
              </a:rPr>
              <a:t>T</a:t>
            </a:r>
            <a:r>
              <a:rPr lang="en-US" sz="1400" kern="0">
                <a:solidFill>
                  <a:schemeClr val="tx1"/>
                </a:solidFill>
                <a:latin typeface="Calibri" panose="020F0502020204030204" pitchFamily="34" charset="0"/>
                <a:ea typeface="Calibri" panose="020F0502020204030204" pitchFamily="34" charset="0"/>
                <a:cs typeface="Calibri" panose="020F0502020204030204" pitchFamily="34" charset="0"/>
              </a:rPr>
              <a:t>he SVM showed the highest F-score (0.82), while the Random Forest showed the highest PRC area (0.864).</a:t>
            </a:r>
          </a:p>
          <a:p>
            <a:pPr marL="171450" indent="-171450">
              <a:buFont typeface="Arial" panose="020B0604020202020204" pitchFamily="34" charset="0"/>
              <a:buChar char="•"/>
            </a:pPr>
            <a:r>
              <a:rPr lang="en-US" sz="1400" kern="0">
                <a:solidFill>
                  <a:schemeClr val="tx1"/>
                </a:solidFill>
                <a:latin typeface="Calibri" panose="020F0502020204030204" pitchFamily="34" charset="0"/>
                <a:ea typeface="Calibri" panose="020F0502020204030204" pitchFamily="34" charset="0"/>
                <a:cs typeface="Calibri" panose="020F0502020204030204" pitchFamily="34" charset="0"/>
              </a:rPr>
              <a:t>Adding information extracted from clinical notes significantly improved the risk prediction ability by up to 16.6% in F-score and 17.8% in PRC</a:t>
            </a:r>
            <a:r>
              <a:rPr lang="en-US" sz="1200" kern="0">
                <a:latin typeface="Calibri" panose="020F0502020204030204" pitchFamily="34" charset="0"/>
                <a:ea typeface="Calibri" panose="020F0502020204030204" pitchFamily="34" charset="0"/>
                <a:cs typeface="Calibri" panose="020F0502020204030204" pitchFamily="34" charset="0"/>
              </a:rPr>
              <a:t>.</a:t>
            </a:r>
          </a:p>
        </p:txBody>
      </p:sp>
      <p:pic>
        <p:nvPicPr>
          <p:cNvPr id="7" name="Picture 6">
            <a:extLst>
              <a:ext uri="{FF2B5EF4-FFF2-40B4-BE49-F238E27FC236}">
                <a16:creationId xmlns:a16="http://schemas.microsoft.com/office/drawing/2014/main" id="{E736D566-0060-A106-4798-2227216D1259}"/>
              </a:ext>
            </a:extLst>
          </p:cNvPr>
          <p:cNvPicPr>
            <a:picLocks noChangeAspect="1"/>
          </p:cNvPicPr>
          <p:nvPr/>
        </p:nvPicPr>
        <p:blipFill rotWithShape="1">
          <a:blip r:embed="rId3"/>
          <a:srcRect l="24416" t="15495" r="45150" b="37222"/>
          <a:stretch/>
        </p:blipFill>
        <p:spPr>
          <a:xfrm>
            <a:off x="4790693" y="891253"/>
            <a:ext cx="4011538" cy="3612081"/>
          </a:xfrm>
          <a:prstGeom prst="rect">
            <a:avLst/>
          </a:prstGeom>
        </p:spPr>
      </p:pic>
      <p:sp>
        <p:nvSpPr>
          <p:cNvPr id="8" name="Text Placeholder 1">
            <a:extLst>
              <a:ext uri="{FF2B5EF4-FFF2-40B4-BE49-F238E27FC236}">
                <a16:creationId xmlns:a16="http://schemas.microsoft.com/office/drawing/2014/main" id="{38D822F8-E636-BDE7-3623-701E4E1D971D}"/>
              </a:ext>
            </a:extLst>
          </p:cNvPr>
          <p:cNvSpPr txBox="1">
            <a:spLocks/>
          </p:cNvSpPr>
          <p:nvPr/>
        </p:nvSpPr>
        <p:spPr>
          <a:xfrm>
            <a:off x="295941" y="3446862"/>
            <a:ext cx="4205044" cy="329067"/>
          </a:xfrm>
          <a:prstGeom prst="rect">
            <a:avLst/>
          </a:prstGeom>
        </p:spPr>
        <p:txBody>
          <a:bodyPr vert="horz" lIns="0" tIns="45720" rIns="91440" bIns="45720" rtlCol="0">
            <a:noAutofit/>
          </a:bodyPr>
          <a:lstStyle>
            <a:lvl1pPr marL="0" marR="0" indent="0" algn="l" defTabSz="685800" rtl="0" eaLnBrk="1" fontAlgn="auto" latinLnBrk="0" hangingPunct="1">
              <a:lnSpc>
                <a:spcPct val="110000"/>
              </a:lnSpc>
              <a:spcBef>
                <a:spcPts val="750"/>
              </a:spcBef>
              <a:spcAft>
                <a:spcPts val="0"/>
              </a:spcAft>
              <a:buClr>
                <a:schemeClr val="accent2"/>
              </a:buClr>
              <a:buSzTx/>
              <a:buFont typeface="Arial" panose="020B0604020202020204" pitchFamily="34" charset="0"/>
              <a:buNone/>
              <a:tabLst/>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lgn="l" defTabSz="685800" rtl="0" eaLnBrk="1" latinLnBrk="0" hangingPunct="1">
              <a:lnSpc>
                <a:spcPct val="110000"/>
              </a:lnSpc>
              <a:spcBef>
                <a:spcPts val="375"/>
              </a:spcBef>
              <a:buClr>
                <a:srgbClr val="1D4F91"/>
              </a:buClr>
              <a:buFont typeface="Arial" panose="020B0604020202020204" pitchFamily="34"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lgn="l" defTabSz="685800" rtl="0" eaLnBrk="1" latinLnBrk="0" hangingPunct="1">
              <a:lnSpc>
                <a:spcPct val="110000"/>
              </a:lnSpc>
              <a:spcBef>
                <a:spcPts val="375"/>
              </a:spcBef>
              <a:buClr>
                <a:srgbClr val="1D4F91"/>
              </a:buClr>
              <a:buFont typeface="LucidaGrande"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b="1">
                <a:latin typeface="Calibri" panose="020F0502020204030204" pitchFamily="34" charset="0"/>
                <a:ea typeface="Calibri" panose="020F0502020204030204" pitchFamily="34" charset="0"/>
                <a:cs typeface="Calibri" panose="020F0502020204030204" pitchFamily="34" charset="0"/>
              </a:rPr>
              <a:t>Conclusion</a:t>
            </a:r>
          </a:p>
          <a:p>
            <a:pPr marL="285750" indent="-285750">
              <a:buFont typeface="Arial" panose="020B0604020202020204" pitchFamily="34" charset="0"/>
              <a:buChar char="•"/>
            </a:pPr>
            <a:r>
              <a:rPr lang="en-US" sz="1400">
                <a:latin typeface="Calibri" panose="020F0502020204030204" pitchFamily="34" charset="0"/>
                <a:ea typeface="Calibri" panose="020F0502020204030204" pitchFamily="34" charset="0"/>
                <a:cs typeface="Calibri" panose="020F0502020204030204" pitchFamily="34" charset="0"/>
              </a:rPr>
              <a:t>Information from clinical notes integrated with the structured data improved the ability to identify patients at risk for these emergent care events.</a:t>
            </a:r>
          </a:p>
        </p:txBody>
      </p:sp>
      <p:sp>
        <p:nvSpPr>
          <p:cNvPr id="2" name="Title 7">
            <a:extLst>
              <a:ext uri="{FF2B5EF4-FFF2-40B4-BE49-F238E27FC236}">
                <a16:creationId xmlns:a16="http://schemas.microsoft.com/office/drawing/2014/main" id="{ACAE011D-3115-007E-0EFE-CB60C3CC13B5}"/>
              </a:ext>
            </a:extLst>
          </p:cNvPr>
          <p:cNvSpPr>
            <a:spLocks noGrp="1"/>
          </p:cNvSpPr>
          <p:nvPr>
            <p:ph type="title"/>
          </p:nvPr>
        </p:nvSpPr>
        <p:spPr>
          <a:xfrm>
            <a:off x="149797" y="293214"/>
            <a:ext cx="6783946" cy="320088"/>
          </a:xfrm>
        </p:spPr>
        <p:txBody>
          <a:bodyPr/>
          <a:lstStyle/>
          <a:p>
            <a:r>
              <a:rPr lang="en-US"/>
              <a:t>The power demonstration</a:t>
            </a:r>
          </a:p>
        </p:txBody>
      </p:sp>
    </p:spTree>
    <p:extLst>
      <p:ext uri="{BB962C8B-B14F-4D97-AF65-F5344CB8AC3E}">
        <p14:creationId xmlns:p14="http://schemas.microsoft.com/office/powerpoint/2010/main" val="139525123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8D740E9-E521-326A-CDBA-AD4306C0F300}"/>
              </a:ext>
            </a:extLst>
          </p:cNvPr>
          <p:cNvSpPr>
            <a:spLocks noGrp="1"/>
          </p:cNvSpPr>
          <p:nvPr>
            <p:ph type="sldNum" sz="quarter" idx="4"/>
          </p:nvPr>
        </p:nvSpPr>
        <p:spPr/>
        <p:txBody>
          <a:bodyPr/>
          <a:lstStyle/>
          <a:p>
            <a:fld id="{42C32FFB-F9AE-46F0-A233-A2E628258990}" type="slidenum">
              <a:rPr lang="en-US" smtClean="0"/>
              <a:pPr/>
              <a:t>64</a:t>
            </a:fld>
            <a:endParaRPr lang="en-US" sz="1000"/>
          </a:p>
        </p:txBody>
      </p:sp>
      <p:sp>
        <p:nvSpPr>
          <p:cNvPr id="5" name="Footer Placeholder 4">
            <a:extLst>
              <a:ext uri="{FF2B5EF4-FFF2-40B4-BE49-F238E27FC236}">
                <a16:creationId xmlns:a16="http://schemas.microsoft.com/office/drawing/2014/main" id="{3F9DF593-0D50-BF3F-7328-E35093542313}"/>
              </a:ext>
            </a:extLst>
          </p:cNvPr>
          <p:cNvSpPr>
            <a:spLocks noGrp="1"/>
          </p:cNvSpPr>
          <p:nvPr>
            <p:ph type="ftr" sz="quarter" idx="3"/>
          </p:nvPr>
        </p:nvSpPr>
        <p:spPr/>
        <p:txBody>
          <a:bodyPr/>
          <a:lstStyle/>
          <a:p>
            <a:r>
              <a:rPr lang="en-US"/>
              <a:t>2023 Informatics Summit  |   amia.org</a:t>
            </a:r>
          </a:p>
        </p:txBody>
      </p:sp>
      <p:sp>
        <p:nvSpPr>
          <p:cNvPr id="7" name="Title 1">
            <a:extLst>
              <a:ext uri="{FF2B5EF4-FFF2-40B4-BE49-F238E27FC236}">
                <a16:creationId xmlns:a16="http://schemas.microsoft.com/office/drawing/2014/main" id="{52737BB7-0328-5FC6-1EC1-036C4B74E933}"/>
              </a:ext>
            </a:extLst>
          </p:cNvPr>
          <p:cNvSpPr>
            <a:spLocks noGrp="1"/>
          </p:cNvSpPr>
          <p:nvPr>
            <p:ph type="title"/>
          </p:nvPr>
        </p:nvSpPr>
        <p:spPr>
          <a:xfrm>
            <a:off x="914400" y="1779556"/>
            <a:ext cx="6783946" cy="344710"/>
          </a:xfrm>
        </p:spPr>
        <p:txBody>
          <a:bodyPr/>
          <a:lstStyle/>
          <a:p>
            <a:r>
              <a:rPr lang="en-US" sz="2800"/>
              <a:t>Nursing Informatics</a:t>
            </a:r>
          </a:p>
        </p:txBody>
      </p:sp>
    </p:spTree>
    <p:extLst>
      <p:ext uri="{BB962C8B-B14F-4D97-AF65-F5344CB8AC3E}">
        <p14:creationId xmlns:p14="http://schemas.microsoft.com/office/powerpoint/2010/main" val="16777887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520FA-1EFD-239D-545E-38246301E580}"/>
              </a:ext>
            </a:extLst>
          </p:cNvPr>
          <p:cNvSpPr>
            <a:spLocks noGrp="1"/>
          </p:cNvSpPr>
          <p:nvPr>
            <p:ph type="title"/>
          </p:nvPr>
        </p:nvSpPr>
        <p:spPr>
          <a:xfrm>
            <a:off x="547730" y="427171"/>
            <a:ext cx="6783946" cy="295466"/>
          </a:xfrm>
        </p:spPr>
        <p:txBody>
          <a:bodyPr/>
          <a:lstStyle/>
          <a:p>
            <a:r>
              <a:rPr lang="en-US" sz="2400"/>
              <a:t>Nursing Informatics</a:t>
            </a:r>
          </a:p>
        </p:txBody>
      </p:sp>
      <p:sp>
        <p:nvSpPr>
          <p:cNvPr id="4" name="Slide Number Placeholder 3">
            <a:extLst>
              <a:ext uri="{FF2B5EF4-FFF2-40B4-BE49-F238E27FC236}">
                <a16:creationId xmlns:a16="http://schemas.microsoft.com/office/drawing/2014/main" id="{52380659-892C-53FA-0A53-7751C0940517}"/>
              </a:ext>
            </a:extLst>
          </p:cNvPr>
          <p:cNvSpPr>
            <a:spLocks noGrp="1"/>
          </p:cNvSpPr>
          <p:nvPr>
            <p:ph type="sldNum" sz="quarter" idx="4"/>
          </p:nvPr>
        </p:nvSpPr>
        <p:spPr/>
        <p:txBody>
          <a:bodyPr/>
          <a:lstStyle/>
          <a:p>
            <a:fld id="{42C32FFB-F9AE-46F0-A233-A2E628258990}" type="slidenum">
              <a:rPr lang="en-US" smtClean="0"/>
              <a:pPr/>
              <a:t>65</a:t>
            </a:fld>
            <a:endParaRPr lang="en-US" sz="1000"/>
          </a:p>
        </p:txBody>
      </p:sp>
      <p:sp>
        <p:nvSpPr>
          <p:cNvPr id="5" name="Footer Placeholder 4">
            <a:extLst>
              <a:ext uri="{FF2B5EF4-FFF2-40B4-BE49-F238E27FC236}">
                <a16:creationId xmlns:a16="http://schemas.microsoft.com/office/drawing/2014/main" id="{500F5BC4-F3A6-84B2-CD0E-3933E2D02149}"/>
              </a:ext>
            </a:extLst>
          </p:cNvPr>
          <p:cNvSpPr>
            <a:spLocks noGrp="1"/>
          </p:cNvSpPr>
          <p:nvPr>
            <p:ph type="ftr" sz="quarter" idx="3"/>
          </p:nvPr>
        </p:nvSpPr>
        <p:spPr/>
        <p:txBody>
          <a:bodyPr/>
          <a:lstStyle/>
          <a:p>
            <a:r>
              <a:rPr lang="en-US"/>
              <a:t>2023 Informatics Summit    |   amia.org</a:t>
            </a:r>
          </a:p>
        </p:txBody>
      </p:sp>
      <p:pic>
        <p:nvPicPr>
          <p:cNvPr id="30" name="Picture 29">
            <a:extLst>
              <a:ext uri="{FF2B5EF4-FFF2-40B4-BE49-F238E27FC236}">
                <a16:creationId xmlns:a16="http://schemas.microsoft.com/office/drawing/2014/main" id="{6696A73E-E128-A2F7-FCC3-0484D7EE515A}"/>
              </a:ext>
            </a:extLst>
          </p:cNvPr>
          <p:cNvPicPr>
            <a:picLocks noChangeAspect="1"/>
          </p:cNvPicPr>
          <p:nvPr/>
        </p:nvPicPr>
        <p:blipFill>
          <a:blip r:embed="rId3"/>
          <a:stretch>
            <a:fillRect/>
          </a:stretch>
        </p:blipFill>
        <p:spPr>
          <a:xfrm>
            <a:off x="990600" y="839203"/>
            <a:ext cx="6955613" cy="3465094"/>
          </a:xfrm>
          <a:prstGeom prst="rect">
            <a:avLst/>
          </a:prstGeom>
        </p:spPr>
      </p:pic>
      <p:sp>
        <p:nvSpPr>
          <p:cNvPr id="32" name="TextBox 31">
            <a:extLst>
              <a:ext uri="{FF2B5EF4-FFF2-40B4-BE49-F238E27FC236}">
                <a16:creationId xmlns:a16="http://schemas.microsoft.com/office/drawing/2014/main" id="{901958AD-9109-09D8-A5FB-0AD3D247479F}"/>
              </a:ext>
            </a:extLst>
          </p:cNvPr>
          <p:cNvSpPr txBox="1"/>
          <p:nvPr/>
        </p:nvSpPr>
        <p:spPr>
          <a:xfrm>
            <a:off x="3996690" y="4184495"/>
            <a:ext cx="5147310" cy="553998"/>
          </a:xfrm>
          <a:prstGeom prst="rect">
            <a:avLst/>
          </a:prstGeom>
          <a:noFill/>
        </p:spPr>
        <p:txBody>
          <a:bodyPr wrap="square">
            <a:spAutoFit/>
          </a:bodyPr>
          <a:lstStyle/>
          <a:p>
            <a:r>
              <a:rPr lang="en-US" sz="1000" i="0">
                <a:solidFill>
                  <a:srgbClr val="000000"/>
                </a:solidFill>
                <a:effectLst/>
                <a:latin typeface="Calibri" panose="020F0502020204030204" pitchFamily="34" charset="0"/>
              </a:rPr>
              <a:t>Kennedy E.E, Davoudi A, Hwang S, Freda P.J, </a:t>
            </a:r>
            <a:r>
              <a:rPr lang="en-US" sz="1000" i="0" err="1">
                <a:solidFill>
                  <a:srgbClr val="000000"/>
                </a:solidFill>
                <a:effectLst/>
                <a:latin typeface="Calibri" panose="020F0502020204030204" pitchFamily="34" charset="0"/>
              </a:rPr>
              <a:t>Urbanowicz</a:t>
            </a:r>
            <a:r>
              <a:rPr lang="en-US" sz="1000" i="0">
                <a:solidFill>
                  <a:srgbClr val="000000"/>
                </a:solidFill>
                <a:effectLst/>
                <a:latin typeface="Calibri" panose="020F0502020204030204" pitchFamily="34" charset="0"/>
              </a:rPr>
              <a:t> R, Bowles K.H, Mowery D.L. Identifying Barriers to Post-Acute Care Referral and Characterizing Negative Patient Preferences Among Hospitalized Older Adults Using Natural Language Processing. AMIA 2022</a:t>
            </a:r>
            <a:endParaRPr lang="en-US" sz="1000"/>
          </a:p>
        </p:txBody>
      </p:sp>
    </p:spTree>
    <p:extLst>
      <p:ext uri="{BB962C8B-B14F-4D97-AF65-F5344CB8AC3E}">
        <p14:creationId xmlns:p14="http://schemas.microsoft.com/office/powerpoint/2010/main" val="8516143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7E7F7-A817-00CA-4B04-5FF2FF402B3E}"/>
              </a:ext>
            </a:extLst>
          </p:cNvPr>
          <p:cNvSpPr>
            <a:spLocks noGrp="1"/>
          </p:cNvSpPr>
          <p:nvPr>
            <p:ph type="title"/>
          </p:nvPr>
        </p:nvSpPr>
        <p:spPr>
          <a:xfrm>
            <a:off x="547730" y="427171"/>
            <a:ext cx="6783946" cy="295466"/>
          </a:xfrm>
        </p:spPr>
        <p:txBody>
          <a:bodyPr/>
          <a:lstStyle/>
          <a:p>
            <a:r>
              <a:rPr lang="en-US" sz="2400"/>
              <a:t>Process Workflow for Study Methods</a:t>
            </a:r>
          </a:p>
        </p:txBody>
      </p:sp>
      <p:sp>
        <p:nvSpPr>
          <p:cNvPr id="4" name="Slide Number Placeholder 3">
            <a:extLst>
              <a:ext uri="{FF2B5EF4-FFF2-40B4-BE49-F238E27FC236}">
                <a16:creationId xmlns:a16="http://schemas.microsoft.com/office/drawing/2014/main" id="{1C45B121-7E37-9CB5-23EE-373A4FFE9FA4}"/>
              </a:ext>
            </a:extLst>
          </p:cNvPr>
          <p:cNvSpPr>
            <a:spLocks noGrp="1"/>
          </p:cNvSpPr>
          <p:nvPr>
            <p:ph type="sldNum" sz="quarter" idx="4"/>
          </p:nvPr>
        </p:nvSpPr>
        <p:spPr/>
        <p:txBody>
          <a:bodyPr/>
          <a:lstStyle/>
          <a:p>
            <a:fld id="{42C32FFB-F9AE-46F0-A233-A2E628258990}" type="slidenum">
              <a:rPr lang="en-US" smtClean="0"/>
              <a:pPr/>
              <a:t>66</a:t>
            </a:fld>
            <a:endParaRPr lang="en-US" sz="1000"/>
          </a:p>
        </p:txBody>
      </p:sp>
      <p:sp>
        <p:nvSpPr>
          <p:cNvPr id="5" name="Footer Placeholder 4">
            <a:extLst>
              <a:ext uri="{FF2B5EF4-FFF2-40B4-BE49-F238E27FC236}">
                <a16:creationId xmlns:a16="http://schemas.microsoft.com/office/drawing/2014/main" id="{A559F154-4EF2-832A-E88A-A82AD767E270}"/>
              </a:ext>
            </a:extLst>
          </p:cNvPr>
          <p:cNvSpPr>
            <a:spLocks noGrp="1"/>
          </p:cNvSpPr>
          <p:nvPr>
            <p:ph type="ftr" sz="quarter" idx="3"/>
          </p:nvPr>
        </p:nvSpPr>
        <p:spPr/>
        <p:txBody>
          <a:bodyPr/>
          <a:lstStyle/>
          <a:p>
            <a:r>
              <a:rPr lang="en-US"/>
              <a:t>2023 Informatics Summit  |   amia.org</a:t>
            </a:r>
          </a:p>
        </p:txBody>
      </p:sp>
      <p:pic>
        <p:nvPicPr>
          <p:cNvPr id="6" name="Content Placeholder 5">
            <a:extLst>
              <a:ext uri="{FF2B5EF4-FFF2-40B4-BE49-F238E27FC236}">
                <a16:creationId xmlns:a16="http://schemas.microsoft.com/office/drawing/2014/main" id="{2332E1EC-0169-7FBD-039C-83F2ED7482D9}"/>
              </a:ext>
            </a:extLst>
          </p:cNvPr>
          <p:cNvPicPr>
            <a:picLocks noGrp="1" noChangeAspect="1"/>
          </p:cNvPicPr>
          <p:nvPr>
            <p:ph sz="quarter" idx="12"/>
          </p:nvPr>
        </p:nvPicPr>
        <p:blipFill>
          <a:blip r:embed="rId3"/>
          <a:stretch>
            <a:fillRect/>
          </a:stretch>
        </p:blipFill>
        <p:spPr>
          <a:xfrm>
            <a:off x="547688" y="1674976"/>
            <a:ext cx="8054975" cy="2099935"/>
          </a:xfrm>
          <a:prstGeom prst="rect">
            <a:avLst/>
          </a:prstGeom>
        </p:spPr>
      </p:pic>
      <p:sp>
        <p:nvSpPr>
          <p:cNvPr id="3" name="TextBox 2">
            <a:extLst>
              <a:ext uri="{FF2B5EF4-FFF2-40B4-BE49-F238E27FC236}">
                <a16:creationId xmlns:a16="http://schemas.microsoft.com/office/drawing/2014/main" id="{11340FBE-C767-906D-18CB-FA06D21D2821}"/>
              </a:ext>
            </a:extLst>
          </p:cNvPr>
          <p:cNvSpPr txBox="1"/>
          <p:nvPr/>
        </p:nvSpPr>
        <p:spPr>
          <a:xfrm>
            <a:off x="3996690" y="4184495"/>
            <a:ext cx="5147310" cy="553998"/>
          </a:xfrm>
          <a:prstGeom prst="rect">
            <a:avLst/>
          </a:prstGeom>
          <a:noFill/>
        </p:spPr>
        <p:txBody>
          <a:bodyPr wrap="square">
            <a:spAutoFit/>
          </a:bodyPr>
          <a:lstStyle/>
          <a:p>
            <a:r>
              <a:rPr lang="en-US" sz="1000" i="0">
                <a:solidFill>
                  <a:srgbClr val="000000"/>
                </a:solidFill>
                <a:effectLst/>
                <a:latin typeface="Calibri" panose="020F0502020204030204" pitchFamily="34" charset="0"/>
              </a:rPr>
              <a:t>Kennedy E.E, Davoudi A, Hwang S, Freda P.J, </a:t>
            </a:r>
            <a:r>
              <a:rPr lang="en-US" sz="1000" i="0" err="1">
                <a:solidFill>
                  <a:srgbClr val="000000"/>
                </a:solidFill>
                <a:effectLst/>
                <a:latin typeface="Calibri" panose="020F0502020204030204" pitchFamily="34" charset="0"/>
              </a:rPr>
              <a:t>Urbanowicz</a:t>
            </a:r>
            <a:r>
              <a:rPr lang="en-US" sz="1000" i="0">
                <a:solidFill>
                  <a:srgbClr val="000000"/>
                </a:solidFill>
                <a:effectLst/>
                <a:latin typeface="Calibri" panose="020F0502020204030204" pitchFamily="34" charset="0"/>
              </a:rPr>
              <a:t> R, Bowles K.H, Mowery D.L. Identifying Barriers to Post-Acute Care Referral and Characterizing Negative Patient Preferences Among Hospitalized Older Adults Using Natural Language Processing. AMIA 2022</a:t>
            </a:r>
            <a:endParaRPr lang="en-US" sz="1000"/>
          </a:p>
        </p:txBody>
      </p:sp>
    </p:spTree>
    <p:extLst>
      <p:ext uri="{BB962C8B-B14F-4D97-AF65-F5344CB8AC3E}">
        <p14:creationId xmlns:p14="http://schemas.microsoft.com/office/powerpoint/2010/main" val="130466134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11461-903B-F014-ABFC-44F060A7D103}"/>
              </a:ext>
            </a:extLst>
          </p:cNvPr>
          <p:cNvSpPr>
            <a:spLocks noGrp="1"/>
          </p:cNvSpPr>
          <p:nvPr>
            <p:ph type="title"/>
          </p:nvPr>
        </p:nvSpPr>
        <p:spPr>
          <a:xfrm>
            <a:off x="547730" y="476415"/>
            <a:ext cx="6783946" cy="246221"/>
          </a:xfrm>
        </p:spPr>
        <p:txBody>
          <a:bodyPr/>
          <a:lstStyle/>
          <a:p>
            <a:r>
              <a:rPr lang="en-US" sz="2000"/>
              <a:t>Supervised Learning Pipeline Using </a:t>
            </a:r>
            <a:r>
              <a:rPr lang="en-US" sz="2000" err="1"/>
              <a:t>AutoML</a:t>
            </a:r>
            <a:r>
              <a:rPr lang="en-US" sz="2000"/>
              <a:t>-BC</a:t>
            </a:r>
          </a:p>
        </p:txBody>
      </p:sp>
      <p:sp>
        <p:nvSpPr>
          <p:cNvPr id="3" name="Content Placeholder 2">
            <a:extLst>
              <a:ext uri="{FF2B5EF4-FFF2-40B4-BE49-F238E27FC236}">
                <a16:creationId xmlns:a16="http://schemas.microsoft.com/office/drawing/2014/main" id="{81931C44-D99E-69A0-42D7-F910174EF119}"/>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BF57E321-76BD-51F9-E518-538611948369}"/>
              </a:ext>
            </a:extLst>
          </p:cNvPr>
          <p:cNvSpPr>
            <a:spLocks noGrp="1"/>
          </p:cNvSpPr>
          <p:nvPr>
            <p:ph type="sldNum" sz="quarter" idx="4"/>
          </p:nvPr>
        </p:nvSpPr>
        <p:spPr/>
        <p:txBody>
          <a:bodyPr/>
          <a:lstStyle/>
          <a:p>
            <a:fld id="{42C32FFB-F9AE-46F0-A233-A2E628258990}" type="slidenum">
              <a:rPr lang="en-US" smtClean="0"/>
              <a:pPr/>
              <a:t>67</a:t>
            </a:fld>
            <a:endParaRPr lang="en-US" sz="1000"/>
          </a:p>
        </p:txBody>
      </p:sp>
      <p:sp>
        <p:nvSpPr>
          <p:cNvPr id="5" name="Footer Placeholder 4">
            <a:extLst>
              <a:ext uri="{FF2B5EF4-FFF2-40B4-BE49-F238E27FC236}">
                <a16:creationId xmlns:a16="http://schemas.microsoft.com/office/drawing/2014/main" id="{975B25D0-272A-35DB-472A-ED24C7E2909C}"/>
              </a:ext>
            </a:extLst>
          </p:cNvPr>
          <p:cNvSpPr>
            <a:spLocks noGrp="1"/>
          </p:cNvSpPr>
          <p:nvPr>
            <p:ph type="ftr" sz="quarter" idx="3"/>
          </p:nvPr>
        </p:nvSpPr>
        <p:spPr/>
        <p:txBody>
          <a:bodyPr/>
          <a:lstStyle/>
          <a:p>
            <a:r>
              <a:rPr lang="en-US"/>
              <a:t>2023 Informatics Summit  |   amia.org</a:t>
            </a:r>
          </a:p>
        </p:txBody>
      </p:sp>
      <p:pic>
        <p:nvPicPr>
          <p:cNvPr id="6" name="Picture 5" descr="Diagram&#10;&#10;Description automatically generated with medium confidence">
            <a:extLst>
              <a:ext uri="{FF2B5EF4-FFF2-40B4-BE49-F238E27FC236}">
                <a16:creationId xmlns:a16="http://schemas.microsoft.com/office/drawing/2014/main" id="{9ABFB090-56C4-7C81-6287-E95EE80811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3375" y="880922"/>
            <a:ext cx="5863425" cy="3707830"/>
          </a:xfrm>
          <a:prstGeom prst="rect">
            <a:avLst/>
          </a:prstGeom>
        </p:spPr>
      </p:pic>
    </p:spTree>
    <p:extLst>
      <p:ext uri="{BB962C8B-B14F-4D97-AF65-F5344CB8AC3E}">
        <p14:creationId xmlns:p14="http://schemas.microsoft.com/office/powerpoint/2010/main" val="156833385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4D8C34-8077-B3A9-620E-0FF526022D8D}"/>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87F95ED7-DC33-C456-8820-312ECD7ABF38}"/>
              </a:ext>
            </a:extLst>
          </p:cNvPr>
          <p:cNvSpPr>
            <a:spLocks noGrp="1"/>
          </p:cNvSpPr>
          <p:nvPr>
            <p:ph type="sldNum" sz="quarter" idx="4"/>
          </p:nvPr>
        </p:nvSpPr>
        <p:spPr/>
        <p:txBody>
          <a:bodyPr/>
          <a:lstStyle/>
          <a:p>
            <a:fld id="{42C32FFB-F9AE-46F0-A233-A2E628258990}" type="slidenum">
              <a:rPr lang="en-US" smtClean="0"/>
              <a:pPr/>
              <a:t>68</a:t>
            </a:fld>
            <a:endParaRPr lang="en-US" sz="1000"/>
          </a:p>
        </p:txBody>
      </p:sp>
      <p:sp>
        <p:nvSpPr>
          <p:cNvPr id="5" name="Footer Placeholder 4">
            <a:extLst>
              <a:ext uri="{FF2B5EF4-FFF2-40B4-BE49-F238E27FC236}">
                <a16:creationId xmlns:a16="http://schemas.microsoft.com/office/drawing/2014/main" id="{BD9092DF-8A59-A63E-2495-6D85165E55CF}"/>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DA3EA804-94F2-A2E0-A709-856E297F0D79}"/>
              </a:ext>
            </a:extLst>
          </p:cNvPr>
          <p:cNvPicPr>
            <a:picLocks noChangeAspect="1"/>
          </p:cNvPicPr>
          <p:nvPr/>
        </p:nvPicPr>
        <p:blipFill>
          <a:blip r:embed="rId3"/>
          <a:stretch>
            <a:fillRect/>
          </a:stretch>
        </p:blipFill>
        <p:spPr>
          <a:xfrm>
            <a:off x="571480" y="865508"/>
            <a:ext cx="8033387" cy="3153609"/>
          </a:xfrm>
          <a:prstGeom prst="rect">
            <a:avLst/>
          </a:prstGeom>
        </p:spPr>
      </p:pic>
      <p:sp>
        <p:nvSpPr>
          <p:cNvPr id="8" name="Title 1">
            <a:extLst>
              <a:ext uri="{FF2B5EF4-FFF2-40B4-BE49-F238E27FC236}">
                <a16:creationId xmlns:a16="http://schemas.microsoft.com/office/drawing/2014/main" id="{BBD10D9C-8DBE-9611-029D-C0400601D940}"/>
              </a:ext>
            </a:extLst>
          </p:cNvPr>
          <p:cNvSpPr txBox="1">
            <a:spLocks/>
          </p:cNvSpPr>
          <p:nvPr/>
        </p:nvSpPr>
        <p:spPr bwMode="auto">
          <a:xfrm>
            <a:off x="547730" y="373256"/>
            <a:ext cx="6783946" cy="2954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spAutoFit/>
          </a:bodyPr>
          <a:lstStyle>
            <a:lvl1pPr algn="l" rtl="0" eaLnBrk="1" fontAlgn="base" hangingPunct="1">
              <a:lnSpc>
                <a:spcPct val="80000"/>
              </a:lnSpc>
              <a:spcBef>
                <a:spcPct val="0"/>
              </a:spcBef>
              <a:spcAft>
                <a:spcPct val="0"/>
              </a:spcAft>
              <a:defRPr sz="2600" b="1" i="0">
                <a:solidFill>
                  <a:schemeClr val="accent1"/>
                </a:solidFill>
                <a:latin typeface="+mj-lt"/>
                <a:ea typeface="MS PGothic" pitchFamily="34" charset="-128"/>
                <a:cs typeface="Roboto Regular"/>
              </a:defRPr>
            </a:lvl1pPr>
            <a:lvl2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2pPr>
            <a:lvl3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3pPr>
            <a:lvl4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4pPr>
            <a:lvl5pPr algn="l" rtl="0" eaLnBrk="1" fontAlgn="base" hangingPunct="1">
              <a:lnSpc>
                <a:spcPct val="90000"/>
              </a:lnSpc>
              <a:spcBef>
                <a:spcPct val="0"/>
              </a:spcBef>
              <a:spcAft>
                <a:spcPct val="0"/>
              </a:spcAft>
              <a:defRPr sz="2800">
                <a:solidFill>
                  <a:schemeClr val="bg1"/>
                </a:solidFill>
                <a:latin typeface="Calibri" pitchFamily="34" charset="0"/>
                <a:ea typeface="MS PGothic" pitchFamily="34" charset="-128"/>
                <a:cs typeface="MS PGothic" charset="0"/>
              </a:defRPr>
            </a:lvl5pPr>
            <a:lvl6pPr marL="4572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6pPr>
            <a:lvl7pPr marL="9144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7pPr>
            <a:lvl8pPr marL="13716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8pPr>
            <a:lvl9pPr marL="1828800" algn="l" rtl="0" eaLnBrk="1" fontAlgn="base" hangingPunct="1">
              <a:lnSpc>
                <a:spcPct val="90000"/>
              </a:lnSpc>
              <a:spcBef>
                <a:spcPct val="0"/>
              </a:spcBef>
              <a:spcAft>
                <a:spcPct val="0"/>
              </a:spcAft>
              <a:defRPr sz="3000">
                <a:solidFill>
                  <a:schemeClr val="bg1"/>
                </a:solidFill>
                <a:latin typeface="Century Gothic" pitchFamily="-109" charset="0"/>
                <a:ea typeface="ＭＳ Ｐゴシック" pitchFamily="-109" charset="-128"/>
                <a:cs typeface="ＭＳ Ｐゴシック" pitchFamily="-109" charset="-128"/>
              </a:defRPr>
            </a:lvl9pPr>
          </a:lstStyle>
          <a:p>
            <a:r>
              <a:rPr lang="en-US" sz="2400" kern="0"/>
              <a:t>Nursing Informatics</a:t>
            </a:r>
          </a:p>
        </p:txBody>
      </p:sp>
    </p:spTree>
    <p:extLst>
      <p:ext uri="{BB962C8B-B14F-4D97-AF65-F5344CB8AC3E}">
        <p14:creationId xmlns:p14="http://schemas.microsoft.com/office/powerpoint/2010/main" val="11397384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233DB3-6268-37F8-2CB5-33F68FBB3934}"/>
              </a:ext>
            </a:extLst>
          </p:cNvPr>
          <p:cNvSpPr>
            <a:spLocks noGrp="1"/>
          </p:cNvSpPr>
          <p:nvPr>
            <p:ph type="title"/>
          </p:nvPr>
        </p:nvSpPr>
        <p:spPr>
          <a:xfrm>
            <a:off x="547730" y="230195"/>
            <a:ext cx="6783946" cy="492443"/>
          </a:xfrm>
        </p:spPr>
        <p:txBody>
          <a:bodyPr/>
          <a:lstStyle/>
          <a:p>
            <a:r>
              <a:rPr lang="en-US" sz="2000"/>
              <a:t>Nurse documentation of patient problem discussions and nursing interventions in the EHR</a:t>
            </a:r>
          </a:p>
        </p:txBody>
      </p:sp>
      <p:sp>
        <p:nvSpPr>
          <p:cNvPr id="3" name="Content Placeholder 2">
            <a:extLst>
              <a:ext uri="{FF2B5EF4-FFF2-40B4-BE49-F238E27FC236}">
                <a16:creationId xmlns:a16="http://schemas.microsoft.com/office/drawing/2014/main" id="{FFDBE056-C72A-A0EF-4D4E-74139001B972}"/>
              </a:ext>
            </a:extLst>
          </p:cNvPr>
          <p:cNvSpPr>
            <a:spLocks noGrp="1"/>
          </p:cNvSpPr>
          <p:nvPr>
            <p:ph sz="quarter" idx="12"/>
          </p:nvPr>
        </p:nvSpPr>
        <p:spPr/>
        <p:txBody>
          <a:bodyPr/>
          <a:lstStyle/>
          <a:p>
            <a:pPr marL="297180" indent="-285750">
              <a:buFont typeface="Arial" panose="020B0604020202020204" pitchFamily="34" charset="0"/>
              <a:buChar char="•"/>
            </a:pPr>
            <a:r>
              <a:rPr lang="en-US" sz="1500">
                <a:latin typeface="Calibri" panose="020F0502020204030204" pitchFamily="34" charset="0"/>
                <a:ea typeface="Calibri" panose="020F0502020204030204" pitchFamily="34" charset="0"/>
                <a:cs typeface="Calibri" panose="020F0502020204030204" pitchFamily="34" charset="0"/>
              </a:rPr>
              <a:t>To assess what health problems or nursing interventions were discussed during home health care (HHC) visits</a:t>
            </a:r>
          </a:p>
          <a:p>
            <a:pPr marL="297180" indent="-285750">
              <a:buFont typeface="Arial" panose="020B0604020202020204" pitchFamily="34" charset="0"/>
              <a:buChar char="•"/>
            </a:pPr>
            <a:r>
              <a:rPr lang="en-US" sz="1500">
                <a:latin typeface="Calibri" panose="020F0502020204030204" pitchFamily="34" charset="0"/>
                <a:ea typeface="Calibri" panose="020F0502020204030204" pitchFamily="34" charset="0"/>
                <a:cs typeface="Calibri" panose="020F0502020204030204" pitchFamily="34" charset="0"/>
              </a:rPr>
              <a:t>To examine the information overlap between patient-nurse verbal communication and EHR documentation (i.e., clinical notes and structured data)</a:t>
            </a:r>
          </a:p>
          <a:p>
            <a:pPr marL="297180" indent="-285750">
              <a:buFont typeface="Arial" panose="020B0604020202020204" pitchFamily="34" charset="0"/>
              <a:buChar char="•"/>
            </a:pPr>
            <a:endParaRPr lang="en-US" sz="1500">
              <a:latin typeface="Calibri" panose="020F0502020204030204" pitchFamily="34" charset="0"/>
              <a:ea typeface="Calibri" panose="020F0502020204030204" pitchFamily="34" charset="0"/>
              <a:cs typeface="Calibri" panose="020F0502020204030204" pitchFamily="34" charset="0"/>
            </a:endParaRPr>
          </a:p>
        </p:txBody>
      </p:sp>
      <p:sp>
        <p:nvSpPr>
          <p:cNvPr id="4" name="Slide Number Placeholder 3">
            <a:extLst>
              <a:ext uri="{FF2B5EF4-FFF2-40B4-BE49-F238E27FC236}">
                <a16:creationId xmlns:a16="http://schemas.microsoft.com/office/drawing/2014/main" id="{0C708FC7-5646-8A9D-881F-8CBF719C9434}"/>
              </a:ext>
            </a:extLst>
          </p:cNvPr>
          <p:cNvSpPr>
            <a:spLocks noGrp="1"/>
          </p:cNvSpPr>
          <p:nvPr>
            <p:ph type="sldNum" sz="quarter" idx="4"/>
          </p:nvPr>
        </p:nvSpPr>
        <p:spPr/>
        <p:txBody>
          <a:bodyPr/>
          <a:lstStyle/>
          <a:p>
            <a:fld id="{42C32FFB-F9AE-46F0-A233-A2E628258990}" type="slidenum">
              <a:rPr lang="en-US" smtClean="0"/>
              <a:pPr/>
              <a:t>69</a:t>
            </a:fld>
            <a:endParaRPr lang="en-US" sz="1000"/>
          </a:p>
        </p:txBody>
      </p:sp>
      <p:sp>
        <p:nvSpPr>
          <p:cNvPr id="5" name="Footer Placeholder 4">
            <a:extLst>
              <a:ext uri="{FF2B5EF4-FFF2-40B4-BE49-F238E27FC236}">
                <a16:creationId xmlns:a16="http://schemas.microsoft.com/office/drawing/2014/main" id="{50A895A3-687F-9C5C-E9BB-625958FDBCD9}"/>
              </a:ext>
            </a:extLst>
          </p:cNvPr>
          <p:cNvSpPr>
            <a:spLocks noGrp="1"/>
          </p:cNvSpPr>
          <p:nvPr>
            <p:ph type="ftr" sz="quarter" idx="3"/>
          </p:nvPr>
        </p:nvSpPr>
        <p:spPr/>
        <p:txBody>
          <a:bodyPr/>
          <a:lstStyle/>
          <a:p>
            <a:r>
              <a:rPr lang="en-US"/>
              <a:t>2023 Informatics Summit  |   amia.org</a:t>
            </a:r>
          </a:p>
        </p:txBody>
      </p:sp>
      <p:pic>
        <p:nvPicPr>
          <p:cNvPr id="6" name="table">
            <a:extLst>
              <a:ext uri="{FF2B5EF4-FFF2-40B4-BE49-F238E27FC236}">
                <a16:creationId xmlns:a16="http://schemas.microsoft.com/office/drawing/2014/main" id="{6209F592-6404-38E3-FCA0-83B4FC35BAED}"/>
              </a:ext>
            </a:extLst>
          </p:cNvPr>
          <p:cNvPicPr>
            <a:picLocks noChangeAspect="1"/>
          </p:cNvPicPr>
          <p:nvPr/>
        </p:nvPicPr>
        <p:blipFill rotWithShape="1">
          <a:blip r:embed="rId3"/>
          <a:srcRect b="13962"/>
          <a:stretch/>
        </p:blipFill>
        <p:spPr>
          <a:xfrm>
            <a:off x="1401913" y="2219324"/>
            <a:ext cx="5929763" cy="1685925"/>
          </a:xfrm>
          <a:prstGeom prst="rect">
            <a:avLst/>
          </a:prstGeom>
        </p:spPr>
      </p:pic>
      <p:sp>
        <p:nvSpPr>
          <p:cNvPr id="8" name="TextBox 7">
            <a:extLst>
              <a:ext uri="{FF2B5EF4-FFF2-40B4-BE49-F238E27FC236}">
                <a16:creationId xmlns:a16="http://schemas.microsoft.com/office/drawing/2014/main" id="{5AB407B3-1435-C39C-B577-0CCED7FF08C9}"/>
              </a:ext>
            </a:extLst>
          </p:cNvPr>
          <p:cNvSpPr txBox="1"/>
          <p:nvPr/>
        </p:nvSpPr>
        <p:spPr>
          <a:xfrm>
            <a:off x="4551401" y="4059227"/>
            <a:ext cx="4572000" cy="553998"/>
          </a:xfrm>
          <a:prstGeom prst="rect">
            <a:avLst/>
          </a:prstGeom>
          <a:noFill/>
        </p:spPr>
        <p:txBody>
          <a:bodyPr wrap="square">
            <a:spAutoFit/>
          </a:bodyPr>
          <a:lstStyle/>
          <a:p>
            <a:r>
              <a:rPr lang="en-US" sz="1000" b="0" i="0" u="none" strike="noStrike">
                <a:solidFill>
                  <a:srgbClr val="000000"/>
                </a:solidFill>
                <a:effectLst/>
                <a:latin typeface="Calibri" panose="020F0502020204030204" pitchFamily="34" charset="0"/>
              </a:rPr>
              <a:t>Song J, </a:t>
            </a:r>
            <a:r>
              <a:rPr lang="en-US" sz="1000" b="0" i="0" u="none" strike="noStrike" err="1">
                <a:solidFill>
                  <a:srgbClr val="000000"/>
                </a:solidFill>
                <a:effectLst/>
                <a:latin typeface="Calibri" panose="020F0502020204030204" pitchFamily="34" charset="0"/>
              </a:rPr>
              <a:t>Zolnoori</a:t>
            </a:r>
            <a:r>
              <a:rPr lang="en-US" sz="1000" b="0" i="0" u="none" strike="noStrike">
                <a:solidFill>
                  <a:srgbClr val="000000"/>
                </a:solidFill>
                <a:effectLst/>
                <a:latin typeface="Calibri" panose="020F0502020204030204" pitchFamily="34" charset="0"/>
              </a:rPr>
              <a:t> M, </a:t>
            </a:r>
            <a:r>
              <a:rPr lang="en-US" sz="1000" b="0" i="0" u="none" strike="noStrike" err="1">
                <a:solidFill>
                  <a:srgbClr val="000000"/>
                </a:solidFill>
                <a:effectLst/>
                <a:latin typeface="Calibri" panose="020F0502020204030204" pitchFamily="34" charset="0"/>
              </a:rPr>
              <a:t>Scharp</a:t>
            </a:r>
            <a:r>
              <a:rPr lang="en-US" sz="1000" b="0" i="0" u="none" strike="noStrike">
                <a:solidFill>
                  <a:srgbClr val="000000"/>
                </a:solidFill>
                <a:effectLst/>
                <a:latin typeface="Calibri" panose="020F0502020204030204" pitchFamily="34" charset="0"/>
              </a:rPr>
              <a:t> D, et al. Do nurses document all discussions of patient problems and nursing interventions in the electronic health record? A pilot study in home healthcare. JAMIA Open. 2022;5(2)</a:t>
            </a:r>
            <a:endParaRPr lang="en-US" sz="1000"/>
          </a:p>
        </p:txBody>
      </p:sp>
    </p:spTree>
    <p:extLst>
      <p:ext uri="{BB962C8B-B14F-4D97-AF65-F5344CB8AC3E}">
        <p14:creationId xmlns:p14="http://schemas.microsoft.com/office/powerpoint/2010/main" val="4082087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3715997-BA18-D3EF-EE8C-EB701B537BEC}"/>
              </a:ext>
            </a:extLst>
          </p:cNvPr>
          <p:cNvSpPr>
            <a:spLocks noGrp="1"/>
          </p:cNvSpPr>
          <p:nvPr>
            <p:ph type="sldNum" sz="quarter" idx="4"/>
          </p:nvPr>
        </p:nvSpPr>
        <p:spPr/>
        <p:txBody>
          <a:bodyPr/>
          <a:lstStyle/>
          <a:p>
            <a:fld id="{42C32FFB-F9AE-46F0-A233-A2E628258990}" type="slidenum">
              <a:rPr lang="en-US" smtClean="0"/>
              <a:pPr/>
              <a:t>7</a:t>
            </a:fld>
            <a:endParaRPr lang="en-US" sz="1000"/>
          </a:p>
        </p:txBody>
      </p:sp>
      <p:sp>
        <p:nvSpPr>
          <p:cNvPr id="5" name="Footer Placeholder 4">
            <a:extLst>
              <a:ext uri="{FF2B5EF4-FFF2-40B4-BE49-F238E27FC236}">
                <a16:creationId xmlns:a16="http://schemas.microsoft.com/office/drawing/2014/main" id="{CEF2BC71-7892-768C-56F2-40AEF213D5E0}"/>
              </a:ext>
            </a:extLst>
          </p:cNvPr>
          <p:cNvSpPr>
            <a:spLocks noGrp="1"/>
          </p:cNvSpPr>
          <p:nvPr>
            <p:ph type="ftr" sz="quarter" idx="3"/>
          </p:nvPr>
        </p:nvSpPr>
        <p:spPr/>
        <p:txBody>
          <a:bodyPr/>
          <a:lstStyle/>
          <a:p>
            <a:r>
              <a:rPr lang="en-US"/>
              <a:t>2023 Informatics Summit  |   amia.org</a:t>
            </a:r>
          </a:p>
        </p:txBody>
      </p:sp>
      <p:sp>
        <p:nvSpPr>
          <p:cNvPr id="7" name="Title 1">
            <a:extLst>
              <a:ext uri="{FF2B5EF4-FFF2-40B4-BE49-F238E27FC236}">
                <a16:creationId xmlns:a16="http://schemas.microsoft.com/office/drawing/2014/main" id="{D424CA04-DEB8-798C-7F16-D8FA977A2F6F}"/>
              </a:ext>
            </a:extLst>
          </p:cNvPr>
          <p:cNvSpPr>
            <a:spLocks noGrp="1"/>
          </p:cNvSpPr>
          <p:nvPr>
            <p:ph type="title"/>
          </p:nvPr>
        </p:nvSpPr>
        <p:spPr>
          <a:xfrm>
            <a:off x="914400" y="1828800"/>
            <a:ext cx="6783946" cy="320088"/>
          </a:xfrm>
        </p:spPr>
        <p:txBody>
          <a:bodyPr/>
          <a:lstStyle/>
          <a:p>
            <a:r>
              <a:rPr lang="en-US"/>
              <a:t>Public and Global Health Informatics</a:t>
            </a:r>
          </a:p>
        </p:txBody>
      </p:sp>
    </p:spTree>
    <p:extLst>
      <p:ext uri="{BB962C8B-B14F-4D97-AF65-F5344CB8AC3E}">
        <p14:creationId xmlns:p14="http://schemas.microsoft.com/office/powerpoint/2010/main" val="27532413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CFE1C-FEB2-8F98-645A-DAA0EE6FE658}"/>
              </a:ext>
            </a:extLst>
          </p:cNvPr>
          <p:cNvSpPr>
            <a:spLocks noGrp="1"/>
          </p:cNvSpPr>
          <p:nvPr>
            <p:ph type="title"/>
          </p:nvPr>
        </p:nvSpPr>
        <p:spPr>
          <a:xfrm>
            <a:off x="547730" y="230195"/>
            <a:ext cx="6783946" cy="492443"/>
          </a:xfrm>
        </p:spPr>
        <p:txBody>
          <a:bodyPr/>
          <a:lstStyle/>
          <a:p>
            <a:r>
              <a:rPr lang="en-US" sz="2000"/>
              <a:t>Nurse documentation of patient problem discussions and nursing interventions in the EHR</a:t>
            </a:r>
          </a:p>
        </p:txBody>
      </p:sp>
      <p:sp>
        <p:nvSpPr>
          <p:cNvPr id="4" name="Slide Number Placeholder 3">
            <a:extLst>
              <a:ext uri="{FF2B5EF4-FFF2-40B4-BE49-F238E27FC236}">
                <a16:creationId xmlns:a16="http://schemas.microsoft.com/office/drawing/2014/main" id="{38FFDB41-BF7C-9BCD-2002-60A22DF6EB4D}"/>
              </a:ext>
            </a:extLst>
          </p:cNvPr>
          <p:cNvSpPr>
            <a:spLocks noGrp="1"/>
          </p:cNvSpPr>
          <p:nvPr>
            <p:ph type="sldNum" sz="quarter" idx="4"/>
          </p:nvPr>
        </p:nvSpPr>
        <p:spPr/>
        <p:txBody>
          <a:bodyPr/>
          <a:lstStyle/>
          <a:p>
            <a:fld id="{42C32FFB-F9AE-46F0-A233-A2E628258990}" type="slidenum">
              <a:rPr lang="en-US" smtClean="0"/>
              <a:pPr/>
              <a:t>70</a:t>
            </a:fld>
            <a:endParaRPr lang="en-US" sz="1000"/>
          </a:p>
        </p:txBody>
      </p:sp>
      <p:sp>
        <p:nvSpPr>
          <p:cNvPr id="5" name="Footer Placeholder 4">
            <a:extLst>
              <a:ext uri="{FF2B5EF4-FFF2-40B4-BE49-F238E27FC236}">
                <a16:creationId xmlns:a16="http://schemas.microsoft.com/office/drawing/2014/main" id="{1ECB8C9C-8D0F-90F3-5EB1-8DA0EAD8687F}"/>
              </a:ext>
            </a:extLst>
          </p:cNvPr>
          <p:cNvSpPr>
            <a:spLocks noGrp="1"/>
          </p:cNvSpPr>
          <p:nvPr>
            <p:ph type="ftr" sz="quarter" idx="3"/>
          </p:nvPr>
        </p:nvSpPr>
        <p:spPr/>
        <p:txBody>
          <a:bodyPr/>
          <a:lstStyle/>
          <a:p>
            <a:r>
              <a:rPr lang="en-US"/>
              <a:t>2023 Informatics Summit  |   amia.org</a:t>
            </a:r>
          </a:p>
        </p:txBody>
      </p:sp>
      <p:pic>
        <p:nvPicPr>
          <p:cNvPr id="6" name="table">
            <a:extLst>
              <a:ext uri="{FF2B5EF4-FFF2-40B4-BE49-F238E27FC236}">
                <a16:creationId xmlns:a16="http://schemas.microsoft.com/office/drawing/2014/main" id="{C2D061FE-C74A-B463-A4EE-DD11767B8849}"/>
              </a:ext>
            </a:extLst>
          </p:cNvPr>
          <p:cNvPicPr>
            <a:picLocks noChangeAspect="1"/>
          </p:cNvPicPr>
          <p:nvPr/>
        </p:nvPicPr>
        <p:blipFill>
          <a:blip r:embed="rId3"/>
          <a:stretch>
            <a:fillRect/>
          </a:stretch>
        </p:blipFill>
        <p:spPr>
          <a:xfrm>
            <a:off x="3727525" y="939255"/>
            <a:ext cx="5022828" cy="1898989"/>
          </a:xfrm>
          <a:prstGeom prst="rect">
            <a:avLst/>
          </a:prstGeom>
        </p:spPr>
      </p:pic>
      <p:sp>
        <p:nvSpPr>
          <p:cNvPr id="7" name="Text Placeholder 1">
            <a:extLst>
              <a:ext uri="{FF2B5EF4-FFF2-40B4-BE49-F238E27FC236}">
                <a16:creationId xmlns:a16="http://schemas.microsoft.com/office/drawing/2014/main" id="{C9EDAD32-9F0A-D582-1897-538E3239630A}"/>
              </a:ext>
            </a:extLst>
          </p:cNvPr>
          <p:cNvSpPr txBox="1">
            <a:spLocks/>
          </p:cNvSpPr>
          <p:nvPr/>
        </p:nvSpPr>
        <p:spPr>
          <a:xfrm>
            <a:off x="661596" y="899450"/>
            <a:ext cx="2706060" cy="2012479"/>
          </a:xfrm>
          <a:prstGeom prst="rect">
            <a:avLst/>
          </a:prstGeom>
        </p:spPr>
        <p:txBody>
          <a:bodyPr vert="horz" lIns="0" tIns="45720" rIns="91440" bIns="45720" rtlCol="0">
            <a:noAutofit/>
          </a:bodyPr>
          <a:lstStyle>
            <a:lvl1pPr marL="0" marR="0" indent="0" algn="l" defTabSz="685800" rtl="0" eaLnBrk="1" fontAlgn="auto" latinLnBrk="0" hangingPunct="1">
              <a:lnSpc>
                <a:spcPct val="110000"/>
              </a:lnSpc>
              <a:spcBef>
                <a:spcPts val="750"/>
              </a:spcBef>
              <a:spcAft>
                <a:spcPts val="0"/>
              </a:spcAft>
              <a:buClr>
                <a:schemeClr val="accent2"/>
              </a:buClr>
              <a:buSzTx/>
              <a:buFont typeface="Arial" panose="020B0604020202020204" pitchFamily="34" charset="0"/>
              <a:buNone/>
              <a:tabLst/>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1pPr>
            <a:lvl2pPr marL="514350" indent="-171450" algn="l" defTabSz="685800" rtl="0" eaLnBrk="1" latinLnBrk="0" hangingPunct="1">
              <a:lnSpc>
                <a:spcPct val="110000"/>
              </a:lnSpc>
              <a:spcBef>
                <a:spcPts val="375"/>
              </a:spcBef>
              <a:buClr>
                <a:srgbClr val="1D4F91"/>
              </a:buClr>
              <a:buFont typeface="Arial" panose="020B0604020202020204" pitchFamily="34"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2pPr>
            <a:lvl3pPr marL="857250" indent="-171450" algn="l" defTabSz="685800" rtl="0" eaLnBrk="1" latinLnBrk="0" hangingPunct="1">
              <a:lnSpc>
                <a:spcPct val="110000"/>
              </a:lnSpc>
              <a:spcBef>
                <a:spcPts val="375"/>
              </a:spcBef>
              <a:buClr>
                <a:srgbClr val="1D4F91"/>
              </a:buClr>
              <a:buFont typeface="LucidaGrande" charset="0"/>
              <a:buChar char="-"/>
              <a:defRPr sz="1600" b="0" i="0" kern="1200" baseline="0">
                <a:solidFill>
                  <a:schemeClr val="tx1"/>
                </a:solidFill>
                <a:latin typeface="Arial" panose="020B0604020202020204" pitchFamily="34" charset="0"/>
                <a:ea typeface="Arial" panose="020B0604020202020204" pitchFamily="34" charset="0"/>
                <a:cs typeface="Arial" panose="020B0604020202020204" pitchFamily="34" charset="0"/>
              </a:defRPr>
            </a:lvl3pPr>
            <a:lvl4pPr marL="12001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4pPr>
            <a:lvl5pPr marL="1543050" indent="-171450" algn="l" defTabSz="685800" rtl="0" eaLnBrk="1" latinLnBrk="0" hangingPunct="1">
              <a:lnSpc>
                <a:spcPct val="90000"/>
              </a:lnSpc>
              <a:spcBef>
                <a:spcPts val="375"/>
              </a:spcBef>
              <a:buClr>
                <a:srgbClr val="005BBB"/>
              </a:buClr>
              <a:buFont typeface="Arial" panose="020B0604020202020204" pitchFamily="34" charset="0"/>
              <a:buChar char="•"/>
              <a:defRPr sz="1350" kern="1200">
                <a:solidFill>
                  <a:schemeClr val="tx1"/>
                </a:solidFill>
                <a:latin typeface="Arial" charset="0"/>
                <a:ea typeface="Arial" charset="0"/>
                <a:cs typeface="Arial"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857250" lvl="1" indent="-342900"/>
            <a:r>
              <a:rPr lang="en-US" sz="1400">
                <a:latin typeface="Calibri" panose="020F0502020204030204" pitchFamily="34" charset="0"/>
                <a:ea typeface="Calibri" panose="020F0502020204030204" pitchFamily="34" charset="0"/>
                <a:cs typeface="Calibri" panose="020F0502020204030204" pitchFamily="34" charset="0"/>
              </a:rPr>
              <a:t>Example #1. Identify problem through verbal communication was </a:t>
            </a:r>
            <a:r>
              <a:rPr lang="en-US" sz="1400" b="1">
                <a:latin typeface="Calibri" panose="020F0502020204030204" pitchFamily="34" charset="0"/>
                <a:ea typeface="Calibri" panose="020F0502020204030204" pitchFamily="34" charset="0"/>
                <a:cs typeface="Calibri" panose="020F0502020204030204" pitchFamily="34" charset="0"/>
              </a:rPr>
              <a:t>accordingly documented </a:t>
            </a:r>
            <a:r>
              <a:rPr lang="en-US" sz="1400">
                <a:latin typeface="Calibri" panose="020F0502020204030204" pitchFamily="34" charset="0"/>
                <a:ea typeface="Calibri" panose="020F0502020204030204" pitchFamily="34" charset="0"/>
                <a:cs typeface="Calibri" panose="020F0502020204030204" pitchFamily="34" charset="0"/>
              </a:rPr>
              <a:t>in the narrative notes and/or structured data</a:t>
            </a:r>
          </a:p>
          <a:p>
            <a:pPr marL="857250" lvl="1" indent="-342900"/>
            <a:endParaRPr lang="en-US" sz="1400">
              <a:latin typeface="Calibri" panose="020F0502020204030204" pitchFamily="34" charset="0"/>
              <a:ea typeface="Calibri" panose="020F0502020204030204" pitchFamily="34" charset="0"/>
              <a:cs typeface="Calibri" panose="020F0502020204030204" pitchFamily="34" charset="0"/>
            </a:endParaRPr>
          </a:p>
          <a:p>
            <a:pPr marL="857250" lvl="1" indent="-342900"/>
            <a:r>
              <a:rPr lang="en-US" sz="1400">
                <a:latin typeface="Calibri" panose="020F0502020204030204" pitchFamily="34" charset="0"/>
                <a:ea typeface="Calibri" panose="020F0502020204030204" pitchFamily="34" charset="0"/>
                <a:cs typeface="Calibri" panose="020F0502020204030204" pitchFamily="34" charset="0"/>
              </a:rPr>
              <a:t>Example #2. Identify problem through verbal communication was </a:t>
            </a:r>
            <a:r>
              <a:rPr lang="en-US" sz="1400" b="1">
                <a:latin typeface="Calibri" panose="020F0502020204030204" pitchFamily="34" charset="0"/>
                <a:ea typeface="Calibri" panose="020F0502020204030204" pitchFamily="34" charset="0"/>
                <a:cs typeface="Calibri" panose="020F0502020204030204" pitchFamily="34" charset="0"/>
              </a:rPr>
              <a:t>completely missed </a:t>
            </a:r>
            <a:r>
              <a:rPr lang="en-US" sz="1400">
                <a:latin typeface="Calibri" panose="020F0502020204030204" pitchFamily="34" charset="0"/>
                <a:ea typeface="Calibri" panose="020F0502020204030204" pitchFamily="34" charset="0"/>
                <a:cs typeface="Calibri" panose="020F0502020204030204" pitchFamily="34" charset="0"/>
              </a:rPr>
              <a:t>in both narrative notes and structured data</a:t>
            </a:r>
          </a:p>
          <a:p>
            <a:pPr marL="857250" lvl="1" indent="-342900"/>
            <a:endParaRPr lang="en-US" sz="1400">
              <a:latin typeface="Calibri" panose="020F0502020204030204" pitchFamily="34" charset="0"/>
              <a:ea typeface="Calibri" panose="020F0502020204030204" pitchFamily="34" charset="0"/>
              <a:cs typeface="Calibri" panose="020F0502020204030204" pitchFamily="34" charset="0"/>
            </a:endParaRPr>
          </a:p>
        </p:txBody>
      </p:sp>
      <p:pic>
        <p:nvPicPr>
          <p:cNvPr id="8" name="table">
            <a:extLst>
              <a:ext uri="{FF2B5EF4-FFF2-40B4-BE49-F238E27FC236}">
                <a16:creationId xmlns:a16="http://schemas.microsoft.com/office/drawing/2014/main" id="{F3157F3F-3688-395F-D25E-8B018BBD4F0D}"/>
              </a:ext>
            </a:extLst>
          </p:cNvPr>
          <p:cNvPicPr>
            <a:picLocks noChangeAspect="1"/>
          </p:cNvPicPr>
          <p:nvPr/>
        </p:nvPicPr>
        <p:blipFill>
          <a:blip r:embed="rId4"/>
          <a:stretch>
            <a:fillRect/>
          </a:stretch>
        </p:blipFill>
        <p:spPr>
          <a:xfrm>
            <a:off x="3721152" y="2838244"/>
            <a:ext cx="5029201" cy="1680605"/>
          </a:xfrm>
          <a:prstGeom prst="rect">
            <a:avLst/>
          </a:prstGeom>
        </p:spPr>
      </p:pic>
    </p:spTree>
    <p:extLst>
      <p:ext uri="{BB962C8B-B14F-4D97-AF65-F5344CB8AC3E}">
        <p14:creationId xmlns:p14="http://schemas.microsoft.com/office/powerpoint/2010/main" val="29089016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7ADBF-FD0B-BA81-55B2-7B681A827626}"/>
              </a:ext>
            </a:extLst>
          </p:cNvPr>
          <p:cNvSpPr>
            <a:spLocks noGrp="1"/>
          </p:cNvSpPr>
          <p:nvPr>
            <p:ph type="title"/>
          </p:nvPr>
        </p:nvSpPr>
        <p:spPr>
          <a:xfrm>
            <a:off x="547730" y="230195"/>
            <a:ext cx="6783946" cy="492443"/>
          </a:xfrm>
        </p:spPr>
        <p:txBody>
          <a:bodyPr/>
          <a:lstStyle/>
          <a:p>
            <a:r>
              <a:rPr lang="en-US" sz="2000"/>
              <a:t>Nurse documentation of patient problem discussions and nursing interventions in the EHR</a:t>
            </a:r>
          </a:p>
        </p:txBody>
      </p:sp>
      <p:sp>
        <p:nvSpPr>
          <p:cNvPr id="3" name="Content Placeholder 2">
            <a:extLst>
              <a:ext uri="{FF2B5EF4-FFF2-40B4-BE49-F238E27FC236}">
                <a16:creationId xmlns:a16="http://schemas.microsoft.com/office/drawing/2014/main" id="{E6E54A98-D194-BDA5-6D99-A577AE445154}"/>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F75E5A75-3F1D-67E4-1FA2-45F3A7CB5BC0}"/>
              </a:ext>
            </a:extLst>
          </p:cNvPr>
          <p:cNvSpPr>
            <a:spLocks noGrp="1"/>
          </p:cNvSpPr>
          <p:nvPr>
            <p:ph type="sldNum" sz="quarter" idx="4"/>
          </p:nvPr>
        </p:nvSpPr>
        <p:spPr/>
        <p:txBody>
          <a:bodyPr/>
          <a:lstStyle/>
          <a:p>
            <a:fld id="{42C32FFB-F9AE-46F0-A233-A2E628258990}" type="slidenum">
              <a:rPr lang="en-US" smtClean="0"/>
              <a:pPr/>
              <a:t>71</a:t>
            </a:fld>
            <a:endParaRPr lang="en-US" sz="1000"/>
          </a:p>
        </p:txBody>
      </p:sp>
      <p:sp>
        <p:nvSpPr>
          <p:cNvPr id="5" name="Footer Placeholder 4">
            <a:extLst>
              <a:ext uri="{FF2B5EF4-FFF2-40B4-BE49-F238E27FC236}">
                <a16:creationId xmlns:a16="http://schemas.microsoft.com/office/drawing/2014/main" id="{AB5CF15A-BB3E-5488-6F0E-429651625C67}"/>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891B09F7-9F67-5757-DBE0-8B87C897FA0B}"/>
              </a:ext>
            </a:extLst>
          </p:cNvPr>
          <p:cNvPicPr>
            <a:picLocks noChangeAspect="1"/>
          </p:cNvPicPr>
          <p:nvPr/>
        </p:nvPicPr>
        <p:blipFill>
          <a:blip r:embed="rId3"/>
          <a:stretch>
            <a:fillRect/>
          </a:stretch>
        </p:blipFill>
        <p:spPr>
          <a:xfrm>
            <a:off x="1552367" y="960224"/>
            <a:ext cx="6086683" cy="3723576"/>
          </a:xfrm>
          <a:prstGeom prst="rect">
            <a:avLst/>
          </a:prstGeom>
        </p:spPr>
      </p:pic>
    </p:spTree>
    <p:extLst>
      <p:ext uri="{BB962C8B-B14F-4D97-AF65-F5344CB8AC3E}">
        <p14:creationId xmlns:p14="http://schemas.microsoft.com/office/powerpoint/2010/main" val="352673911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8A339-263A-2104-9A65-CCD5A30F39A4}"/>
              </a:ext>
            </a:extLst>
          </p:cNvPr>
          <p:cNvSpPr>
            <a:spLocks noGrp="1"/>
          </p:cNvSpPr>
          <p:nvPr>
            <p:ph type="title"/>
          </p:nvPr>
        </p:nvSpPr>
        <p:spPr>
          <a:xfrm>
            <a:off x="914400" y="1804178"/>
            <a:ext cx="6783946" cy="344710"/>
          </a:xfrm>
        </p:spPr>
        <p:txBody>
          <a:bodyPr/>
          <a:lstStyle/>
          <a:p>
            <a:r>
              <a:rPr lang="en-US" sz="2800"/>
              <a:t>Imaging Informatics</a:t>
            </a:r>
          </a:p>
        </p:txBody>
      </p:sp>
      <p:sp>
        <p:nvSpPr>
          <p:cNvPr id="4" name="Slide Number Placeholder 3">
            <a:extLst>
              <a:ext uri="{FF2B5EF4-FFF2-40B4-BE49-F238E27FC236}">
                <a16:creationId xmlns:a16="http://schemas.microsoft.com/office/drawing/2014/main" id="{DD218A71-5A42-A54C-CA92-4DB1C95BF41B}"/>
              </a:ext>
            </a:extLst>
          </p:cNvPr>
          <p:cNvSpPr>
            <a:spLocks noGrp="1"/>
          </p:cNvSpPr>
          <p:nvPr>
            <p:ph type="sldNum" sz="quarter" idx="4"/>
          </p:nvPr>
        </p:nvSpPr>
        <p:spPr/>
        <p:txBody>
          <a:bodyPr/>
          <a:lstStyle/>
          <a:p>
            <a:fld id="{42C32FFB-F9AE-46F0-A233-A2E628258990}" type="slidenum">
              <a:rPr lang="en-US" smtClean="0"/>
              <a:pPr/>
              <a:t>72</a:t>
            </a:fld>
            <a:endParaRPr lang="en-US" sz="1000"/>
          </a:p>
        </p:txBody>
      </p:sp>
      <p:sp>
        <p:nvSpPr>
          <p:cNvPr id="5" name="Footer Placeholder 4">
            <a:extLst>
              <a:ext uri="{FF2B5EF4-FFF2-40B4-BE49-F238E27FC236}">
                <a16:creationId xmlns:a16="http://schemas.microsoft.com/office/drawing/2014/main" id="{90B9E7BC-ADF5-3E25-0111-891D67818B81}"/>
              </a:ext>
            </a:extLst>
          </p:cNvPr>
          <p:cNvSpPr>
            <a:spLocks noGrp="1"/>
          </p:cNvSpPr>
          <p:nvPr>
            <p:ph type="ftr" sz="quarter" idx="3"/>
          </p:nvPr>
        </p:nvSpPr>
        <p:spPr/>
        <p:txBody>
          <a:bodyPr/>
          <a:lstStyle/>
          <a:p>
            <a:r>
              <a:rPr lang="en-US"/>
              <a:t>2023 Informatics Summit    |   amia.org</a:t>
            </a:r>
          </a:p>
        </p:txBody>
      </p:sp>
    </p:spTree>
    <p:extLst>
      <p:ext uri="{BB962C8B-B14F-4D97-AF65-F5344CB8AC3E}">
        <p14:creationId xmlns:p14="http://schemas.microsoft.com/office/powerpoint/2010/main" val="4503446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ED01E-5867-8431-4B05-23AB02989BDA}"/>
              </a:ext>
            </a:extLst>
          </p:cNvPr>
          <p:cNvSpPr>
            <a:spLocks noGrp="1"/>
          </p:cNvSpPr>
          <p:nvPr>
            <p:ph type="title"/>
          </p:nvPr>
        </p:nvSpPr>
        <p:spPr>
          <a:xfrm>
            <a:off x="547730" y="476415"/>
            <a:ext cx="6783946" cy="246221"/>
          </a:xfrm>
        </p:spPr>
        <p:txBody>
          <a:bodyPr/>
          <a:lstStyle/>
          <a:p>
            <a:r>
              <a:rPr lang="en-US" sz="2000"/>
              <a:t>AI Enables Precision Disease Detection at Scale</a:t>
            </a:r>
          </a:p>
        </p:txBody>
      </p:sp>
      <p:sp>
        <p:nvSpPr>
          <p:cNvPr id="4" name="Slide Number Placeholder 3">
            <a:extLst>
              <a:ext uri="{FF2B5EF4-FFF2-40B4-BE49-F238E27FC236}">
                <a16:creationId xmlns:a16="http://schemas.microsoft.com/office/drawing/2014/main" id="{DC4145CC-169C-565E-F294-0618CA140CAC}"/>
              </a:ext>
            </a:extLst>
          </p:cNvPr>
          <p:cNvSpPr>
            <a:spLocks noGrp="1"/>
          </p:cNvSpPr>
          <p:nvPr>
            <p:ph type="sldNum" sz="quarter" idx="4"/>
          </p:nvPr>
        </p:nvSpPr>
        <p:spPr/>
        <p:txBody>
          <a:bodyPr/>
          <a:lstStyle/>
          <a:p>
            <a:fld id="{42C32FFB-F9AE-46F0-A233-A2E628258990}" type="slidenum">
              <a:rPr lang="en-US" smtClean="0"/>
              <a:pPr/>
              <a:t>73</a:t>
            </a:fld>
            <a:endParaRPr lang="en-US" sz="1000"/>
          </a:p>
        </p:txBody>
      </p:sp>
      <p:sp>
        <p:nvSpPr>
          <p:cNvPr id="5" name="Footer Placeholder 4">
            <a:extLst>
              <a:ext uri="{FF2B5EF4-FFF2-40B4-BE49-F238E27FC236}">
                <a16:creationId xmlns:a16="http://schemas.microsoft.com/office/drawing/2014/main" id="{B82EE16F-144E-584F-9084-FA71F7F60CCB}"/>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76AB6AE1-F96F-B9EC-DA20-BCD2E251EC3C}"/>
              </a:ext>
            </a:extLst>
          </p:cNvPr>
          <p:cNvPicPr>
            <a:picLocks noChangeAspect="1"/>
          </p:cNvPicPr>
          <p:nvPr/>
        </p:nvPicPr>
        <p:blipFill rotWithShape="1">
          <a:blip r:embed="rId3"/>
          <a:srcRect b="44462"/>
          <a:stretch/>
        </p:blipFill>
        <p:spPr>
          <a:xfrm>
            <a:off x="932773" y="982107"/>
            <a:ext cx="6360163" cy="826826"/>
          </a:xfrm>
          <a:prstGeom prst="rect">
            <a:avLst/>
          </a:prstGeom>
        </p:spPr>
      </p:pic>
      <p:pic>
        <p:nvPicPr>
          <p:cNvPr id="7" name="Picture 6">
            <a:extLst>
              <a:ext uri="{FF2B5EF4-FFF2-40B4-BE49-F238E27FC236}">
                <a16:creationId xmlns:a16="http://schemas.microsoft.com/office/drawing/2014/main" id="{463F8310-80B7-29F1-20EE-AC5C951C11EF}"/>
              </a:ext>
            </a:extLst>
          </p:cNvPr>
          <p:cNvPicPr>
            <a:picLocks noChangeAspect="1"/>
          </p:cNvPicPr>
          <p:nvPr/>
        </p:nvPicPr>
        <p:blipFill>
          <a:blip r:embed="rId4"/>
          <a:stretch>
            <a:fillRect/>
          </a:stretch>
        </p:blipFill>
        <p:spPr>
          <a:xfrm>
            <a:off x="881774" y="1877648"/>
            <a:ext cx="6411162" cy="1837405"/>
          </a:xfrm>
          <a:prstGeom prst="rect">
            <a:avLst/>
          </a:prstGeom>
        </p:spPr>
      </p:pic>
      <p:sp>
        <p:nvSpPr>
          <p:cNvPr id="8" name="Title 1">
            <a:extLst>
              <a:ext uri="{FF2B5EF4-FFF2-40B4-BE49-F238E27FC236}">
                <a16:creationId xmlns:a16="http://schemas.microsoft.com/office/drawing/2014/main" id="{7F69B8F2-9BAF-CE94-0C67-44D6CDB35381}"/>
              </a:ext>
            </a:extLst>
          </p:cNvPr>
          <p:cNvSpPr txBox="1">
            <a:spLocks/>
          </p:cNvSpPr>
          <p:nvPr/>
        </p:nvSpPr>
        <p:spPr>
          <a:xfrm>
            <a:off x="4534832" y="3743825"/>
            <a:ext cx="2758104" cy="466678"/>
          </a:xfrm>
          <a:prstGeom prst="rect">
            <a:avLst/>
          </a:prstGeom>
        </p:spPr>
        <p:txBody>
          <a:bodyPr vert="horz" lIns="91440" tIns="45720" rIns="91440" bIns="45720" rtlCol="0" anchor="ct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3100" b="1"/>
              <a:t>AI Texture Based Evaluation for Cardiac Amyloidosis</a:t>
            </a:r>
          </a:p>
        </p:txBody>
      </p:sp>
      <p:sp>
        <p:nvSpPr>
          <p:cNvPr id="9" name="Title 1">
            <a:extLst>
              <a:ext uri="{FF2B5EF4-FFF2-40B4-BE49-F238E27FC236}">
                <a16:creationId xmlns:a16="http://schemas.microsoft.com/office/drawing/2014/main" id="{5C62A13A-511D-0782-476A-F8D8EBFD44FB}"/>
              </a:ext>
            </a:extLst>
          </p:cNvPr>
          <p:cNvSpPr txBox="1">
            <a:spLocks/>
          </p:cNvSpPr>
          <p:nvPr/>
        </p:nvSpPr>
        <p:spPr>
          <a:xfrm>
            <a:off x="1116351" y="3743825"/>
            <a:ext cx="2758104" cy="466678"/>
          </a:xfrm>
          <a:prstGeom prst="rect">
            <a:avLst/>
          </a:prstGeom>
        </p:spPr>
        <p:txBody>
          <a:bodyPr vert="horz" lIns="91440" tIns="45720" rIns="91440" bIns="45720" rtlCol="0" anchor="ctr">
            <a:normAutofit fontScale="3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20000"/>
              </a:lnSpc>
            </a:pPr>
            <a:r>
              <a:rPr lang="en-US" sz="3200" b="1"/>
              <a:t>Precision Identification of Hypertrophy</a:t>
            </a:r>
          </a:p>
        </p:txBody>
      </p:sp>
      <p:sp>
        <p:nvSpPr>
          <p:cNvPr id="3" name="Rectangle 2">
            <a:extLst>
              <a:ext uri="{FF2B5EF4-FFF2-40B4-BE49-F238E27FC236}">
                <a16:creationId xmlns:a16="http://schemas.microsoft.com/office/drawing/2014/main" id="{DD4CEF06-D660-1F87-53B9-3E96E581BF52}"/>
              </a:ext>
            </a:extLst>
          </p:cNvPr>
          <p:cNvSpPr/>
          <p:nvPr/>
        </p:nvSpPr>
        <p:spPr>
          <a:xfrm>
            <a:off x="343970" y="4409898"/>
            <a:ext cx="7737987" cy="276999"/>
          </a:xfrm>
          <a:prstGeom prst="rect">
            <a:avLst/>
          </a:prstGeom>
        </p:spPr>
        <p:txBody>
          <a:bodyPr wrap="square">
            <a:spAutoFit/>
          </a:bodyPr>
          <a:lstStyle/>
          <a:p>
            <a:r>
              <a:rPr lang="en-US" sz="1200"/>
              <a:t>Duffy*, Cheng*, Yuan* et al. </a:t>
            </a:r>
            <a:r>
              <a:rPr lang="en-US" sz="1200" b="1" i="1"/>
              <a:t>JAMA Cardiology</a:t>
            </a:r>
            <a:r>
              <a:rPr lang="en-US" sz="1200"/>
              <a:t>. </a:t>
            </a:r>
            <a:r>
              <a:rPr lang="en-US" sz="1200" i="1"/>
              <a:t>(Feb 23, 2022)</a:t>
            </a:r>
          </a:p>
        </p:txBody>
      </p:sp>
    </p:spTree>
    <p:extLst>
      <p:ext uri="{BB962C8B-B14F-4D97-AF65-F5344CB8AC3E}">
        <p14:creationId xmlns:p14="http://schemas.microsoft.com/office/powerpoint/2010/main" val="19277180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7A613-7285-16BC-7638-0B400789EE07}"/>
              </a:ext>
            </a:extLst>
          </p:cNvPr>
          <p:cNvSpPr>
            <a:spLocks noGrp="1"/>
          </p:cNvSpPr>
          <p:nvPr>
            <p:ph type="title"/>
          </p:nvPr>
        </p:nvSpPr>
        <p:spPr>
          <a:xfrm>
            <a:off x="547730" y="476416"/>
            <a:ext cx="6783946" cy="246221"/>
          </a:xfrm>
        </p:spPr>
        <p:txBody>
          <a:bodyPr/>
          <a:lstStyle/>
          <a:p>
            <a:r>
              <a:rPr lang="en-US" sz="2000"/>
              <a:t>AI Precision Assessment of Hypertrophy</a:t>
            </a:r>
          </a:p>
        </p:txBody>
      </p:sp>
      <p:sp>
        <p:nvSpPr>
          <p:cNvPr id="3" name="Content Placeholder 2">
            <a:extLst>
              <a:ext uri="{FF2B5EF4-FFF2-40B4-BE49-F238E27FC236}">
                <a16:creationId xmlns:a16="http://schemas.microsoft.com/office/drawing/2014/main" id="{4A857FA3-3455-98B7-CEC3-77025D420C9C}"/>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AB40C51A-6A64-A9C8-DEB0-80209A1DDE03}"/>
              </a:ext>
            </a:extLst>
          </p:cNvPr>
          <p:cNvSpPr>
            <a:spLocks noGrp="1"/>
          </p:cNvSpPr>
          <p:nvPr>
            <p:ph type="sldNum" sz="quarter" idx="4"/>
          </p:nvPr>
        </p:nvSpPr>
        <p:spPr/>
        <p:txBody>
          <a:bodyPr/>
          <a:lstStyle/>
          <a:p>
            <a:fld id="{42C32FFB-F9AE-46F0-A233-A2E628258990}" type="slidenum">
              <a:rPr lang="en-US" smtClean="0"/>
              <a:pPr/>
              <a:t>74</a:t>
            </a:fld>
            <a:endParaRPr lang="en-US" sz="1000"/>
          </a:p>
        </p:txBody>
      </p:sp>
      <p:sp>
        <p:nvSpPr>
          <p:cNvPr id="5" name="Footer Placeholder 4">
            <a:extLst>
              <a:ext uri="{FF2B5EF4-FFF2-40B4-BE49-F238E27FC236}">
                <a16:creationId xmlns:a16="http://schemas.microsoft.com/office/drawing/2014/main" id="{2AC0E371-2949-A925-5E66-F61E0F867D87}"/>
              </a:ext>
            </a:extLst>
          </p:cNvPr>
          <p:cNvSpPr>
            <a:spLocks noGrp="1"/>
          </p:cNvSpPr>
          <p:nvPr>
            <p:ph type="ftr" sz="quarter" idx="3"/>
          </p:nvPr>
        </p:nvSpPr>
        <p:spPr/>
        <p:txBody>
          <a:bodyPr/>
          <a:lstStyle/>
          <a:p>
            <a:r>
              <a:rPr lang="en-US"/>
              <a:t>2023 Informatics Summit    |   amia.org</a:t>
            </a:r>
          </a:p>
        </p:txBody>
      </p:sp>
      <p:pic>
        <p:nvPicPr>
          <p:cNvPr id="6" name="Screen Recording 2021-06-19 at 12.21.06 PM">
            <a:hlinkClick r:id="" action="ppaction://media"/>
            <a:extLst>
              <a:ext uri="{FF2B5EF4-FFF2-40B4-BE49-F238E27FC236}">
                <a16:creationId xmlns:a16="http://schemas.microsoft.com/office/drawing/2014/main" id="{FFF23EFB-B0A4-B570-86E7-D6447946FC04}"/>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52412" y="822396"/>
            <a:ext cx="3344511" cy="3295685"/>
          </a:xfrm>
          <a:prstGeom prst="rect">
            <a:avLst/>
          </a:prstGeom>
        </p:spPr>
      </p:pic>
      <p:pic>
        <p:nvPicPr>
          <p:cNvPr id="7" name="example3.mp4" descr="example3.mp4">
            <a:hlinkClick r:id="" action="ppaction://media"/>
            <a:extLst>
              <a:ext uri="{FF2B5EF4-FFF2-40B4-BE49-F238E27FC236}">
                <a16:creationId xmlns:a16="http://schemas.microsoft.com/office/drawing/2014/main" id="{003EAB56-FDCB-DA4E-D061-0D534E0BB533}"/>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t="2388"/>
          <a:stretch/>
        </p:blipFill>
        <p:spPr>
          <a:xfrm>
            <a:off x="343970" y="822397"/>
            <a:ext cx="3329470" cy="3249984"/>
          </a:xfrm>
          <a:prstGeom prst="rect">
            <a:avLst/>
          </a:prstGeom>
        </p:spPr>
      </p:pic>
      <p:sp>
        <p:nvSpPr>
          <p:cNvPr id="8" name="TextBox 7">
            <a:extLst>
              <a:ext uri="{FF2B5EF4-FFF2-40B4-BE49-F238E27FC236}">
                <a16:creationId xmlns:a16="http://schemas.microsoft.com/office/drawing/2014/main" id="{0BC81413-15F9-9239-6173-149F817D014D}"/>
              </a:ext>
            </a:extLst>
          </p:cNvPr>
          <p:cNvSpPr txBox="1"/>
          <p:nvPr/>
        </p:nvSpPr>
        <p:spPr>
          <a:xfrm>
            <a:off x="343970" y="4139386"/>
            <a:ext cx="3340509" cy="276999"/>
          </a:xfrm>
          <a:prstGeom prst="rect">
            <a:avLst/>
          </a:prstGeom>
          <a:noFill/>
        </p:spPr>
        <p:txBody>
          <a:bodyPr wrap="square">
            <a:spAutoFit/>
          </a:bodyPr>
          <a:lstStyle/>
          <a:p>
            <a:r>
              <a:rPr lang="en-US" sz="1200"/>
              <a:t>https://arxiv.org/abs/2106.12511</a:t>
            </a:r>
          </a:p>
        </p:txBody>
      </p:sp>
      <p:sp>
        <p:nvSpPr>
          <p:cNvPr id="9" name="Rectangle 8">
            <a:extLst>
              <a:ext uri="{FF2B5EF4-FFF2-40B4-BE49-F238E27FC236}">
                <a16:creationId xmlns:a16="http://schemas.microsoft.com/office/drawing/2014/main" id="{0F1A8E71-21AF-4AF4-D94B-8EF11CEBAB47}"/>
              </a:ext>
            </a:extLst>
          </p:cNvPr>
          <p:cNvSpPr/>
          <p:nvPr/>
        </p:nvSpPr>
        <p:spPr>
          <a:xfrm>
            <a:off x="343970" y="4409898"/>
            <a:ext cx="7737987" cy="276999"/>
          </a:xfrm>
          <a:prstGeom prst="rect">
            <a:avLst/>
          </a:prstGeom>
        </p:spPr>
        <p:txBody>
          <a:bodyPr wrap="square">
            <a:spAutoFit/>
          </a:bodyPr>
          <a:lstStyle/>
          <a:p>
            <a:r>
              <a:rPr lang="en-US" sz="1200"/>
              <a:t>Duffy*, Cheng*, Yuan* et al. </a:t>
            </a:r>
            <a:r>
              <a:rPr lang="en-US" sz="1200" b="1" i="1"/>
              <a:t>JAMA Cardiology</a:t>
            </a:r>
            <a:r>
              <a:rPr lang="en-US" sz="1200"/>
              <a:t>. </a:t>
            </a:r>
            <a:r>
              <a:rPr lang="en-US" sz="1200" i="1"/>
              <a:t>(Feb 23, 2022)</a:t>
            </a:r>
          </a:p>
        </p:txBody>
      </p:sp>
    </p:spTree>
    <p:extLst>
      <p:ext uri="{BB962C8B-B14F-4D97-AF65-F5344CB8AC3E}">
        <p14:creationId xmlns:p14="http://schemas.microsoft.com/office/powerpoint/2010/main" val="290189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600" fill="hold"/>
                                        <p:tgtEl>
                                          <p:spTgt spid="7"/>
                                        </p:tgtEl>
                                      </p:cBhvr>
                                    </p:cmd>
                                  </p:childTnLst>
                                </p:cTn>
                              </p:par>
                            </p:childTnLst>
                          </p:cTn>
                        </p:par>
                        <p:par>
                          <p:cTn id="7" fill="hold">
                            <p:stCondLst>
                              <p:cond delay="40600"/>
                            </p:stCondLst>
                            <p:childTnLst>
                              <p:par>
                                <p:cTn id="8" presetID="1" presetClass="mediacall" presetSubtype="0" fill="hold" nodeType="afterEffect">
                                  <p:stCondLst>
                                    <p:cond delay="0"/>
                                  </p:stCondLst>
                                  <p:childTnLst>
                                    <p:cmd type="call" cmd="playFrom(0.0)">
                                      <p:cBhvr>
                                        <p:cTn id="9" dur="69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0" restart="whenNotActive" fill="hold" evtFilter="cancelBubble" nodeType="interactiveSeq">
                <p:stCondLst>
                  <p:cond evt="onClick" delay="0">
                    <p:tgtEl>
                      <p:spTgt spid="7"/>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7"/>
                                        </p:tgtEl>
                                      </p:cBhvr>
                                    </p:cmd>
                                  </p:childTnLst>
                                </p:cTn>
                              </p:par>
                            </p:childTnLst>
                          </p:cTn>
                        </p:par>
                      </p:childTnLst>
                    </p:cTn>
                  </p:par>
                </p:childTnLst>
              </p:cTn>
              <p:nextCondLst>
                <p:cond evt="onClick" delay="0">
                  <p:tgtEl>
                    <p:spTgt spid="7"/>
                  </p:tgtEl>
                </p:cond>
              </p:nextCondLst>
            </p:seq>
            <p:seq concurrent="1" nextAc="seek">
              <p:cTn id="15" restart="whenNotActive" fill="hold" evtFilter="cancelBubble" nodeType="interactiveSeq">
                <p:stCondLst>
                  <p:cond evt="onClick" delay="0">
                    <p:tgtEl>
                      <p:spTgt spid="6"/>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6"/>
                                        </p:tgtEl>
                                      </p:cBhvr>
                                    </p:cmd>
                                  </p:childTnLst>
                                </p:cTn>
                              </p:par>
                            </p:childTnLst>
                          </p:cTn>
                        </p:par>
                      </p:childTnLst>
                    </p:cTn>
                  </p:par>
                </p:childTnLst>
              </p:cTn>
              <p:nextCondLst>
                <p:cond evt="onClick" delay="0">
                  <p:tgtEl>
                    <p:spTgt spid="6"/>
                  </p:tgtEl>
                </p:cond>
              </p:nextCondLst>
            </p:seq>
            <p:video>
              <p:cMediaNode vol="80000">
                <p:cTn id="20" repeatCount="indefinite" fill="hold" display="0">
                  <p:stCondLst>
                    <p:cond delay="indefinite"/>
                  </p:stCondLst>
                </p:cTn>
                <p:tgtEl>
                  <p:spTgt spid="7"/>
                </p:tgtEl>
              </p:cMediaNode>
            </p:video>
            <p:video>
              <p:cMediaNode vol="80000">
                <p:cTn id="21" repeatCount="indefinite" fill="hold" display="0">
                  <p:stCondLst>
                    <p:cond delay="indefinite"/>
                  </p:stCondLst>
                </p:cTn>
                <p:tgtEl>
                  <p:spTgt spid="6"/>
                </p:tgtEl>
              </p:cMediaNode>
            </p:vide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7B38C-0393-A3C6-950D-D37F867932B6}"/>
              </a:ext>
            </a:extLst>
          </p:cNvPr>
          <p:cNvSpPr>
            <a:spLocks noGrp="1"/>
          </p:cNvSpPr>
          <p:nvPr>
            <p:ph type="title"/>
          </p:nvPr>
        </p:nvSpPr>
        <p:spPr>
          <a:xfrm>
            <a:off x="547730" y="476416"/>
            <a:ext cx="6783946" cy="246221"/>
          </a:xfrm>
        </p:spPr>
        <p:txBody>
          <a:bodyPr/>
          <a:lstStyle/>
          <a:p>
            <a:r>
              <a:rPr lang="en-US" sz="2000"/>
              <a:t>Augmenting Clinical Intuition</a:t>
            </a:r>
          </a:p>
        </p:txBody>
      </p:sp>
      <p:sp>
        <p:nvSpPr>
          <p:cNvPr id="4" name="Slide Number Placeholder 3">
            <a:extLst>
              <a:ext uri="{FF2B5EF4-FFF2-40B4-BE49-F238E27FC236}">
                <a16:creationId xmlns:a16="http://schemas.microsoft.com/office/drawing/2014/main" id="{6F087CAC-B270-0261-6DBA-F8E523E2EE62}"/>
              </a:ext>
            </a:extLst>
          </p:cNvPr>
          <p:cNvSpPr>
            <a:spLocks noGrp="1"/>
          </p:cNvSpPr>
          <p:nvPr>
            <p:ph type="sldNum" sz="quarter" idx="4"/>
          </p:nvPr>
        </p:nvSpPr>
        <p:spPr/>
        <p:txBody>
          <a:bodyPr/>
          <a:lstStyle/>
          <a:p>
            <a:fld id="{42C32FFB-F9AE-46F0-A233-A2E628258990}" type="slidenum">
              <a:rPr lang="en-US" smtClean="0"/>
              <a:pPr/>
              <a:t>75</a:t>
            </a:fld>
            <a:endParaRPr lang="en-US" sz="1000"/>
          </a:p>
        </p:txBody>
      </p:sp>
      <p:sp>
        <p:nvSpPr>
          <p:cNvPr id="5" name="Footer Placeholder 4">
            <a:extLst>
              <a:ext uri="{FF2B5EF4-FFF2-40B4-BE49-F238E27FC236}">
                <a16:creationId xmlns:a16="http://schemas.microsoft.com/office/drawing/2014/main" id="{BD277891-D1DE-D7CC-401C-F243E61E9AD6}"/>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89105E9C-351E-125C-3970-A22B2DC017F5}"/>
              </a:ext>
            </a:extLst>
          </p:cNvPr>
          <p:cNvPicPr>
            <a:picLocks noChangeAspect="1"/>
          </p:cNvPicPr>
          <p:nvPr/>
        </p:nvPicPr>
        <p:blipFill>
          <a:blip r:embed="rId3"/>
          <a:stretch>
            <a:fillRect/>
          </a:stretch>
        </p:blipFill>
        <p:spPr>
          <a:xfrm>
            <a:off x="82685" y="944773"/>
            <a:ext cx="8869680" cy="3159842"/>
          </a:xfrm>
          <a:prstGeom prst="rect">
            <a:avLst/>
          </a:prstGeom>
        </p:spPr>
      </p:pic>
    </p:spTree>
    <p:extLst>
      <p:ext uri="{BB962C8B-B14F-4D97-AF65-F5344CB8AC3E}">
        <p14:creationId xmlns:p14="http://schemas.microsoft.com/office/powerpoint/2010/main" val="174767389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48F809-CB11-3FB7-3DDA-30EEC279155D}"/>
              </a:ext>
            </a:extLst>
          </p:cNvPr>
          <p:cNvSpPr>
            <a:spLocks noGrp="1"/>
          </p:cNvSpPr>
          <p:nvPr>
            <p:ph type="title"/>
          </p:nvPr>
        </p:nvSpPr>
        <p:spPr>
          <a:xfrm>
            <a:off x="547730" y="402548"/>
            <a:ext cx="6783946" cy="320088"/>
          </a:xfrm>
        </p:spPr>
        <p:txBody>
          <a:bodyPr/>
          <a:lstStyle/>
          <a:p>
            <a:r>
              <a:rPr lang="en-US">
                <a:ea typeface="MS PGothic"/>
              </a:rPr>
              <a:t>Imaging Informatics</a:t>
            </a:r>
            <a:endParaRPr lang="en-US"/>
          </a:p>
        </p:txBody>
      </p:sp>
      <p:sp>
        <p:nvSpPr>
          <p:cNvPr id="4" name="Slide Number Placeholder 3">
            <a:extLst>
              <a:ext uri="{FF2B5EF4-FFF2-40B4-BE49-F238E27FC236}">
                <a16:creationId xmlns:a16="http://schemas.microsoft.com/office/drawing/2014/main" id="{3BF178A3-02A6-5DE0-8704-E38BB1D3E407}"/>
              </a:ext>
            </a:extLst>
          </p:cNvPr>
          <p:cNvSpPr>
            <a:spLocks noGrp="1"/>
          </p:cNvSpPr>
          <p:nvPr>
            <p:ph type="sldNum" sz="quarter" idx="4"/>
          </p:nvPr>
        </p:nvSpPr>
        <p:spPr/>
        <p:txBody>
          <a:bodyPr/>
          <a:lstStyle/>
          <a:p>
            <a:fld id="{42C32FFB-F9AE-46F0-A233-A2E628258990}" type="slidenum">
              <a:rPr lang="en-US" smtClean="0"/>
              <a:pPr/>
              <a:t>76</a:t>
            </a:fld>
            <a:endParaRPr lang="en-US" sz="1000"/>
          </a:p>
        </p:txBody>
      </p:sp>
      <p:sp>
        <p:nvSpPr>
          <p:cNvPr id="5" name="Footer Placeholder 4">
            <a:extLst>
              <a:ext uri="{FF2B5EF4-FFF2-40B4-BE49-F238E27FC236}">
                <a16:creationId xmlns:a16="http://schemas.microsoft.com/office/drawing/2014/main" id="{6CD8DC37-9755-5EBB-876A-CBB0A9DD67F9}"/>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C49045C9-711C-D4E5-636E-CEAE7A6BD20B}"/>
              </a:ext>
            </a:extLst>
          </p:cNvPr>
          <p:cNvPicPr>
            <a:picLocks noChangeAspect="1"/>
          </p:cNvPicPr>
          <p:nvPr/>
        </p:nvPicPr>
        <p:blipFill>
          <a:blip r:embed="rId3"/>
          <a:stretch>
            <a:fillRect/>
          </a:stretch>
        </p:blipFill>
        <p:spPr>
          <a:xfrm>
            <a:off x="255127" y="922213"/>
            <a:ext cx="8605998" cy="3256781"/>
          </a:xfrm>
          <a:prstGeom prst="rect">
            <a:avLst/>
          </a:prstGeom>
        </p:spPr>
      </p:pic>
    </p:spTree>
    <p:extLst>
      <p:ext uri="{BB962C8B-B14F-4D97-AF65-F5344CB8AC3E}">
        <p14:creationId xmlns:p14="http://schemas.microsoft.com/office/powerpoint/2010/main" val="366770902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E2C23-E4DE-E018-C3D7-082EED8B6B14}"/>
              </a:ext>
            </a:extLst>
          </p:cNvPr>
          <p:cNvSpPr>
            <a:spLocks noGrp="1"/>
          </p:cNvSpPr>
          <p:nvPr>
            <p:ph type="title"/>
          </p:nvPr>
        </p:nvSpPr>
        <p:spPr>
          <a:xfrm>
            <a:off x="547730" y="501038"/>
            <a:ext cx="6783946" cy="221599"/>
          </a:xfrm>
        </p:spPr>
        <p:txBody>
          <a:bodyPr/>
          <a:lstStyle/>
          <a:p>
            <a:r>
              <a:rPr lang="en-US" sz="1800"/>
              <a:t>Cardiac Rejection Assessment Neural Estimator (CRANE)</a:t>
            </a:r>
          </a:p>
        </p:txBody>
      </p:sp>
      <p:sp>
        <p:nvSpPr>
          <p:cNvPr id="4" name="Slide Number Placeholder 3">
            <a:extLst>
              <a:ext uri="{FF2B5EF4-FFF2-40B4-BE49-F238E27FC236}">
                <a16:creationId xmlns:a16="http://schemas.microsoft.com/office/drawing/2014/main" id="{A1AA179E-2D4B-69B4-7B88-AB0283E516AC}"/>
              </a:ext>
            </a:extLst>
          </p:cNvPr>
          <p:cNvSpPr>
            <a:spLocks noGrp="1"/>
          </p:cNvSpPr>
          <p:nvPr>
            <p:ph type="sldNum" sz="quarter" idx="4"/>
          </p:nvPr>
        </p:nvSpPr>
        <p:spPr/>
        <p:txBody>
          <a:bodyPr/>
          <a:lstStyle/>
          <a:p>
            <a:fld id="{42C32FFB-F9AE-46F0-A233-A2E628258990}" type="slidenum">
              <a:rPr lang="en-US" smtClean="0"/>
              <a:pPr/>
              <a:t>77</a:t>
            </a:fld>
            <a:endParaRPr lang="en-US" sz="1000"/>
          </a:p>
        </p:txBody>
      </p:sp>
      <p:sp>
        <p:nvSpPr>
          <p:cNvPr id="5" name="Footer Placeholder 4">
            <a:extLst>
              <a:ext uri="{FF2B5EF4-FFF2-40B4-BE49-F238E27FC236}">
                <a16:creationId xmlns:a16="http://schemas.microsoft.com/office/drawing/2014/main" id="{858F7720-3CB9-B446-D566-35AB6A0CC50F}"/>
              </a:ext>
            </a:extLst>
          </p:cNvPr>
          <p:cNvSpPr>
            <a:spLocks noGrp="1"/>
          </p:cNvSpPr>
          <p:nvPr>
            <p:ph type="ftr" sz="quarter" idx="3"/>
          </p:nvPr>
        </p:nvSpPr>
        <p:spPr/>
        <p:txBody>
          <a:bodyPr/>
          <a:lstStyle/>
          <a:p>
            <a:r>
              <a:rPr lang="en-US"/>
              <a:t>2023 Informatics Summit  |   amia.org</a:t>
            </a:r>
          </a:p>
        </p:txBody>
      </p:sp>
      <p:pic>
        <p:nvPicPr>
          <p:cNvPr id="1026" name="Picture 2" descr="Fig. 1">
            <a:extLst>
              <a:ext uri="{FF2B5EF4-FFF2-40B4-BE49-F238E27FC236}">
                <a16:creationId xmlns:a16="http://schemas.microsoft.com/office/drawing/2014/main" id="{213D261F-59B9-652F-BB38-BBB7E28789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819" y="836952"/>
            <a:ext cx="5719294" cy="3858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50575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4A4756-036F-C86A-31A2-FBC7DF689E7F}"/>
              </a:ext>
            </a:extLst>
          </p:cNvPr>
          <p:cNvSpPr>
            <a:spLocks noGrp="1"/>
          </p:cNvSpPr>
          <p:nvPr>
            <p:ph type="title"/>
          </p:nvPr>
        </p:nvSpPr>
        <p:spPr>
          <a:xfrm>
            <a:off x="547730" y="476415"/>
            <a:ext cx="6783946" cy="246221"/>
          </a:xfrm>
        </p:spPr>
        <p:txBody>
          <a:bodyPr/>
          <a:lstStyle/>
          <a:p>
            <a:r>
              <a:rPr lang="en-US" sz="2000"/>
              <a:t>Performance of the CRANE model at patient level</a:t>
            </a:r>
          </a:p>
        </p:txBody>
      </p:sp>
      <p:sp>
        <p:nvSpPr>
          <p:cNvPr id="4" name="Slide Number Placeholder 3">
            <a:extLst>
              <a:ext uri="{FF2B5EF4-FFF2-40B4-BE49-F238E27FC236}">
                <a16:creationId xmlns:a16="http://schemas.microsoft.com/office/drawing/2014/main" id="{3B4FE90F-73CC-FF57-F182-FA3CF2A62347}"/>
              </a:ext>
            </a:extLst>
          </p:cNvPr>
          <p:cNvSpPr>
            <a:spLocks noGrp="1"/>
          </p:cNvSpPr>
          <p:nvPr>
            <p:ph type="sldNum" sz="quarter" idx="4"/>
          </p:nvPr>
        </p:nvSpPr>
        <p:spPr/>
        <p:txBody>
          <a:bodyPr/>
          <a:lstStyle/>
          <a:p>
            <a:fld id="{42C32FFB-F9AE-46F0-A233-A2E628258990}" type="slidenum">
              <a:rPr lang="en-US" smtClean="0"/>
              <a:pPr/>
              <a:t>78</a:t>
            </a:fld>
            <a:endParaRPr lang="en-US" sz="1000"/>
          </a:p>
        </p:txBody>
      </p:sp>
      <p:sp>
        <p:nvSpPr>
          <p:cNvPr id="5" name="Footer Placeholder 4">
            <a:extLst>
              <a:ext uri="{FF2B5EF4-FFF2-40B4-BE49-F238E27FC236}">
                <a16:creationId xmlns:a16="http://schemas.microsoft.com/office/drawing/2014/main" id="{9E292DBA-81B2-9061-D96E-DFD371487138}"/>
              </a:ext>
            </a:extLst>
          </p:cNvPr>
          <p:cNvSpPr>
            <a:spLocks noGrp="1"/>
          </p:cNvSpPr>
          <p:nvPr>
            <p:ph type="ftr" sz="quarter" idx="3"/>
          </p:nvPr>
        </p:nvSpPr>
        <p:spPr/>
        <p:txBody>
          <a:bodyPr/>
          <a:lstStyle/>
          <a:p>
            <a:r>
              <a:rPr lang="en-US"/>
              <a:t>2023 Informatics Summit  |   amia.org</a:t>
            </a:r>
          </a:p>
        </p:txBody>
      </p:sp>
      <p:pic>
        <p:nvPicPr>
          <p:cNvPr id="4098" name="Picture 2" descr="Fig. 2">
            <a:extLst>
              <a:ext uri="{FF2B5EF4-FFF2-40B4-BE49-F238E27FC236}">
                <a16:creationId xmlns:a16="http://schemas.microsoft.com/office/drawing/2014/main" id="{FD5E993A-0B5D-94C8-6C43-DEBF5F418D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1705" y="939850"/>
            <a:ext cx="8540589" cy="3671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30341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A7756-FF40-8C19-FADB-4FA6188F072B}"/>
              </a:ext>
            </a:extLst>
          </p:cNvPr>
          <p:cNvSpPr>
            <a:spLocks noGrp="1"/>
          </p:cNvSpPr>
          <p:nvPr>
            <p:ph type="title"/>
          </p:nvPr>
        </p:nvSpPr>
        <p:spPr>
          <a:xfrm>
            <a:off x="547730" y="501038"/>
            <a:ext cx="6783946" cy="221599"/>
          </a:xfrm>
        </p:spPr>
        <p:txBody>
          <a:bodyPr/>
          <a:lstStyle/>
          <a:p>
            <a:r>
              <a:rPr lang="en-US" sz="1800"/>
              <a:t>Visualization of the attention heatmaps for the US cohort</a:t>
            </a:r>
          </a:p>
        </p:txBody>
      </p:sp>
      <p:sp>
        <p:nvSpPr>
          <p:cNvPr id="4" name="Slide Number Placeholder 3">
            <a:extLst>
              <a:ext uri="{FF2B5EF4-FFF2-40B4-BE49-F238E27FC236}">
                <a16:creationId xmlns:a16="http://schemas.microsoft.com/office/drawing/2014/main" id="{E75A4D9F-5A97-DEE2-2826-0981998A35D0}"/>
              </a:ext>
            </a:extLst>
          </p:cNvPr>
          <p:cNvSpPr>
            <a:spLocks noGrp="1"/>
          </p:cNvSpPr>
          <p:nvPr>
            <p:ph type="sldNum" sz="quarter" idx="4"/>
          </p:nvPr>
        </p:nvSpPr>
        <p:spPr/>
        <p:txBody>
          <a:bodyPr/>
          <a:lstStyle/>
          <a:p>
            <a:fld id="{42C32FFB-F9AE-46F0-A233-A2E628258990}" type="slidenum">
              <a:rPr lang="en-US" smtClean="0"/>
              <a:pPr/>
              <a:t>79</a:t>
            </a:fld>
            <a:endParaRPr lang="en-US" sz="1000"/>
          </a:p>
        </p:txBody>
      </p:sp>
      <p:sp>
        <p:nvSpPr>
          <p:cNvPr id="5" name="Footer Placeholder 4">
            <a:extLst>
              <a:ext uri="{FF2B5EF4-FFF2-40B4-BE49-F238E27FC236}">
                <a16:creationId xmlns:a16="http://schemas.microsoft.com/office/drawing/2014/main" id="{7FA45C85-BE6B-1B77-300F-D7F5599D45B7}"/>
              </a:ext>
            </a:extLst>
          </p:cNvPr>
          <p:cNvSpPr>
            <a:spLocks noGrp="1"/>
          </p:cNvSpPr>
          <p:nvPr>
            <p:ph type="ftr" sz="quarter" idx="3"/>
          </p:nvPr>
        </p:nvSpPr>
        <p:spPr/>
        <p:txBody>
          <a:bodyPr/>
          <a:lstStyle/>
          <a:p>
            <a:r>
              <a:rPr lang="en-US"/>
              <a:t>2023 Informatics Summit  |   amia.org</a:t>
            </a:r>
          </a:p>
        </p:txBody>
      </p:sp>
      <p:pic>
        <p:nvPicPr>
          <p:cNvPr id="5122" name="Picture 2" descr="Fig. 3">
            <a:extLst>
              <a:ext uri="{FF2B5EF4-FFF2-40B4-BE49-F238E27FC236}">
                <a16:creationId xmlns:a16="http://schemas.microsoft.com/office/drawing/2014/main" id="{640B7402-491D-9AC7-A77F-86800A9D33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6313" y="835235"/>
            <a:ext cx="6022402" cy="3824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347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D3560-B451-0FCF-0BDF-5C9A77CF5599}"/>
              </a:ext>
            </a:extLst>
          </p:cNvPr>
          <p:cNvSpPr>
            <a:spLocks noGrp="1"/>
          </p:cNvSpPr>
          <p:nvPr>
            <p:ph type="title"/>
          </p:nvPr>
        </p:nvSpPr>
        <p:spPr>
          <a:xfrm>
            <a:off x="547730" y="402548"/>
            <a:ext cx="6783946" cy="320088"/>
          </a:xfrm>
        </p:spPr>
        <p:txBody>
          <a:bodyPr/>
          <a:lstStyle/>
          <a:p>
            <a:r>
              <a:rPr lang="en-US">
                <a:ea typeface="MS PGothic"/>
              </a:rPr>
              <a:t>Public and Global Health Informatics</a:t>
            </a:r>
            <a:endParaRPr lang="en-US"/>
          </a:p>
        </p:txBody>
      </p:sp>
      <p:sp>
        <p:nvSpPr>
          <p:cNvPr id="4" name="Slide Number Placeholder 3">
            <a:extLst>
              <a:ext uri="{FF2B5EF4-FFF2-40B4-BE49-F238E27FC236}">
                <a16:creationId xmlns:a16="http://schemas.microsoft.com/office/drawing/2014/main" id="{A69F0CFF-C341-F5C6-21B2-8E776334C1F8}"/>
              </a:ext>
            </a:extLst>
          </p:cNvPr>
          <p:cNvSpPr>
            <a:spLocks noGrp="1"/>
          </p:cNvSpPr>
          <p:nvPr>
            <p:ph type="sldNum" sz="quarter" idx="4"/>
          </p:nvPr>
        </p:nvSpPr>
        <p:spPr/>
        <p:txBody>
          <a:bodyPr/>
          <a:lstStyle/>
          <a:p>
            <a:fld id="{42C32FFB-F9AE-46F0-A233-A2E628258990}" type="slidenum">
              <a:rPr lang="en-US" smtClean="0"/>
              <a:pPr/>
              <a:t>8</a:t>
            </a:fld>
            <a:endParaRPr lang="en-US" sz="1000"/>
          </a:p>
        </p:txBody>
      </p:sp>
      <p:sp>
        <p:nvSpPr>
          <p:cNvPr id="5" name="Footer Placeholder 4">
            <a:extLst>
              <a:ext uri="{FF2B5EF4-FFF2-40B4-BE49-F238E27FC236}">
                <a16:creationId xmlns:a16="http://schemas.microsoft.com/office/drawing/2014/main" id="{C22C8E16-2B17-51E6-E7E2-4F24C0832FF7}"/>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FA30C2EA-7150-A36E-F016-B2909E670450}"/>
              </a:ext>
            </a:extLst>
          </p:cNvPr>
          <p:cNvPicPr>
            <a:picLocks noChangeAspect="1"/>
          </p:cNvPicPr>
          <p:nvPr/>
        </p:nvPicPr>
        <p:blipFill>
          <a:blip r:embed="rId3"/>
          <a:stretch>
            <a:fillRect/>
          </a:stretch>
        </p:blipFill>
        <p:spPr>
          <a:xfrm>
            <a:off x="642899" y="789064"/>
            <a:ext cx="6883987" cy="3162895"/>
          </a:xfrm>
          <a:prstGeom prst="rect">
            <a:avLst/>
          </a:prstGeom>
        </p:spPr>
      </p:pic>
    </p:spTree>
    <p:extLst>
      <p:ext uri="{BB962C8B-B14F-4D97-AF65-F5344CB8AC3E}">
        <p14:creationId xmlns:p14="http://schemas.microsoft.com/office/powerpoint/2010/main" val="337964072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E6C9F-7E79-4727-284E-09B45DDA4055}"/>
              </a:ext>
            </a:extLst>
          </p:cNvPr>
          <p:cNvSpPr>
            <a:spLocks noGrp="1"/>
          </p:cNvSpPr>
          <p:nvPr>
            <p:ph type="title"/>
          </p:nvPr>
        </p:nvSpPr>
        <p:spPr>
          <a:xfrm>
            <a:off x="547730" y="402548"/>
            <a:ext cx="6783946" cy="320088"/>
          </a:xfrm>
        </p:spPr>
        <p:txBody>
          <a:bodyPr/>
          <a:lstStyle/>
          <a:p>
            <a:r>
              <a:rPr lang="en-US">
                <a:ea typeface="MS PGothic"/>
              </a:rPr>
              <a:t>Imaging Informatics</a:t>
            </a:r>
            <a:endParaRPr lang="en-US"/>
          </a:p>
        </p:txBody>
      </p:sp>
      <p:sp>
        <p:nvSpPr>
          <p:cNvPr id="4" name="Slide Number Placeholder 3">
            <a:extLst>
              <a:ext uri="{FF2B5EF4-FFF2-40B4-BE49-F238E27FC236}">
                <a16:creationId xmlns:a16="http://schemas.microsoft.com/office/drawing/2014/main" id="{E8AE8AC8-2779-4426-E1A8-8F8188B6E6A2}"/>
              </a:ext>
            </a:extLst>
          </p:cNvPr>
          <p:cNvSpPr>
            <a:spLocks noGrp="1"/>
          </p:cNvSpPr>
          <p:nvPr>
            <p:ph type="sldNum" sz="quarter" idx="4"/>
          </p:nvPr>
        </p:nvSpPr>
        <p:spPr/>
        <p:txBody>
          <a:bodyPr/>
          <a:lstStyle/>
          <a:p>
            <a:fld id="{42C32FFB-F9AE-46F0-A233-A2E628258990}" type="slidenum">
              <a:rPr lang="en-US" smtClean="0"/>
              <a:pPr/>
              <a:t>80</a:t>
            </a:fld>
            <a:endParaRPr lang="en-US" sz="1000"/>
          </a:p>
        </p:txBody>
      </p:sp>
      <p:sp>
        <p:nvSpPr>
          <p:cNvPr id="5" name="Footer Placeholder 4">
            <a:extLst>
              <a:ext uri="{FF2B5EF4-FFF2-40B4-BE49-F238E27FC236}">
                <a16:creationId xmlns:a16="http://schemas.microsoft.com/office/drawing/2014/main" id="{BE4745BB-7195-611B-DC94-975D5AA962B4}"/>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D33BE9FB-ED1F-753B-1307-DD10D96C0BC0}"/>
              </a:ext>
            </a:extLst>
          </p:cNvPr>
          <p:cNvPicPr>
            <a:picLocks noChangeAspect="1"/>
          </p:cNvPicPr>
          <p:nvPr/>
        </p:nvPicPr>
        <p:blipFill>
          <a:blip r:embed="rId3"/>
          <a:stretch>
            <a:fillRect/>
          </a:stretch>
        </p:blipFill>
        <p:spPr>
          <a:xfrm>
            <a:off x="757067" y="868213"/>
            <a:ext cx="6496111" cy="3870744"/>
          </a:xfrm>
          <a:prstGeom prst="rect">
            <a:avLst/>
          </a:prstGeom>
        </p:spPr>
      </p:pic>
    </p:spTree>
    <p:extLst>
      <p:ext uri="{BB962C8B-B14F-4D97-AF65-F5344CB8AC3E}">
        <p14:creationId xmlns:p14="http://schemas.microsoft.com/office/powerpoint/2010/main" val="16864191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62E2D2-260F-E814-5828-7502F3ED8E49}"/>
              </a:ext>
            </a:extLst>
          </p:cNvPr>
          <p:cNvSpPr>
            <a:spLocks noGrp="1"/>
          </p:cNvSpPr>
          <p:nvPr>
            <p:ph type="title"/>
          </p:nvPr>
        </p:nvSpPr>
        <p:spPr>
          <a:xfrm>
            <a:off x="547730" y="279440"/>
            <a:ext cx="6783946" cy="443198"/>
          </a:xfrm>
        </p:spPr>
        <p:txBody>
          <a:bodyPr/>
          <a:lstStyle/>
          <a:p>
            <a:r>
              <a:rPr lang="en-US" sz="1800" err="1"/>
              <a:t>Radiopathomics</a:t>
            </a:r>
            <a:r>
              <a:rPr lang="en-US" sz="1800"/>
              <a:t> model to predict pathological complete response to neoadjuvant chemoradiotherapy</a:t>
            </a:r>
          </a:p>
        </p:txBody>
      </p:sp>
      <p:sp>
        <p:nvSpPr>
          <p:cNvPr id="3" name="Content Placeholder 2">
            <a:extLst>
              <a:ext uri="{FF2B5EF4-FFF2-40B4-BE49-F238E27FC236}">
                <a16:creationId xmlns:a16="http://schemas.microsoft.com/office/drawing/2014/main" id="{461CFE96-B4A3-E850-F6F9-16845603A674}"/>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5E40BBFB-22A6-DB2E-A7FF-76ED14CCAB5A}"/>
              </a:ext>
            </a:extLst>
          </p:cNvPr>
          <p:cNvSpPr>
            <a:spLocks noGrp="1"/>
          </p:cNvSpPr>
          <p:nvPr>
            <p:ph type="sldNum" sz="quarter" idx="4"/>
          </p:nvPr>
        </p:nvSpPr>
        <p:spPr/>
        <p:txBody>
          <a:bodyPr/>
          <a:lstStyle/>
          <a:p>
            <a:fld id="{42C32FFB-F9AE-46F0-A233-A2E628258990}" type="slidenum">
              <a:rPr lang="en-US" smtClean="0"/>
              <a:pPr/>
              <a:t>81</a:t>
            </a:fld>
            <a:endParaRPr lang="en-US" sz="1000"/>
          </a:p>
        </p:txBody>
      </p:sp>
      <p:sp>
        <p:nvSpPr>
          <p:cNvPr id="5" name="Footer Placeholder 4">
            <a:extLst>
              <a:ext uri="{FF2B5EF4-FFF2-40B4-BE49-F238E27FC236}">
                <a16:creationId xmlns:a16="http://schemas.microsoft.com/office/drawing/2014/main" id="{5512E2ED-8131-1CB8-3791-809CD9A4C21A}"/>
              </a:ext>
            </a:extLst>
          </p:cNvPr>
          <p:cNvSpPr>
            <a:spLocks noGrp="1"/>
          </p:cNvSpPr>
          <p:nvPr>
            <p:ph type="ftr" sz="quarter" idx="3"/>
          </p:nvPr>
        </p:nvSpPr>
        <p:spPr/>
        <p:txBody>
          <a:bodyPr/>
          <a:lstStyle/>
          <a:p>
            <a:r>
              <a:rPr lang="en-US"/>
              <a:t>2023 Informatics Summit  |   amia.org</a:t>
            </a:r>
          </a:p>
        </p:txBody>
      </p:sp>
      <p:pic>
        <p:nvPicPr>
          <p:cNvPr id="6146" name="Picture 2" descr="Figure thumbnail gr1">
            <a:extLst>
              <a:ext uri="{FF2B5EF4-FFF2-40B4-BE49-F238E27FC236}">
                <a16:creationId xmlns:a16="http://schemas.microsoft.com/office/drawing/2014/main" id="{18E99B2A-2119-5ADB-7BDC-EDFAA548B6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8367" y="848195"/>
            <a:ext cx="4298474" cy="3841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7856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7EE2D-0F1C-3391-DDFD-ACB397C5B085}"/>
              </a:ext>
            </a:extLst>
          </p:cNvPr>
          <p:cNvSpPr>
            <a:spLocks noGrp="1"/>
          </p:cNvSpPr>
          <p:nvPr>
            <p:ph type="title"/>
          </p:nvPr>
        </p:nvSpPr>
        <p:spPr>
          <a:xfrm>
            <a:off x="547730" y="476416"/>
            <a:ext cx="6783946" cy="246221"/>
          </a:xfrm>
        </p:spPr>
        <p:txBody>
          <a:bodyPr/>
          <a:lstStyle/>
          <a:p>
            <a:r>
              <a:rPr lang="en-US" sz="2000"/>
              <a:t>Retrospective training and validation cohorts</a:t>
            </a:r>
          </a:p>
        </p:txBody>
      </p:sp>
      <p:sp>
        <p:nvSpPr>
          <p:cNvPr id="3" name="Content Placeholder 2">
            <a:extLst>
              <a:ext uri="{FF2B5EF4-FFF2-40B4-BE49-F238E27FC236}">
                <a16:creationId xmlns:a16="http://schemas.microsoft.com/office/drawing/2014/main" id="{4F4932F0-96B8-A247-F34C-D3C51E70F0E3}"/>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6BA4F75B-9D7A-FB31-6F9D-40CC2DF1C5F4}"/>
              </a:ext>
            </a:extLst>
          </p:cNvPr>
          <p:cNvSpPr>
            <a:spLocks noGrp="1"/>
          </p:cNvSpPr>
          <p:nvPr>
            <p:ph type="sldNum" sz="quarter" idx="4"/>
          </p:nvPr>
        </p:nvSpPr>
        <p:spPr/>
        <p:txBody>
          <a:bodyPr/>
          <a:lstStyle/>
          <a:p>
            <a:fld id="{42C32FFB-F9AE-46F0-A233-A2E628258990}" type="slidenum">
              <a:rPr lang="en-US" smtClean="0"/>
              <a:pPr/>
              <a:t>82</a:t>
            </a:fld>
            <a:endParaRPr lang="en-US" sz="1000"/>
          </a:p>
        </p:txBody>
      </p:sp>
      <p:sp>
        <p:nvSpPr>
          <p:cNvPr id="5" name="Footer Placeholder 4">
            <a:extLst>
              <a:ext uri="{FF2B5EF4-FFF2-40B4-BE49-F238E27FC236}">
                <a16:creationId xmlns:a16="http://schemas.microsoft.com/office/drawing/2014/main" id="{1A9DC33C-C81D-36C4-2092-D7E320920D8B}"/>
              </a:ext>
            </a:extLst>
          </p:cNvPr>
          <p:cNvSpPr>
            <a:spLocks noGrp="1"/>
          </p:cNvSpPr>
          <p:nvPr>
            <p:ph type="ftr" sz="quarter" idx="3"/>
          </p:nvPr>
        </p:nvSpPr>
        <p:spPr/>
        <p:txBody>
          <a:bodyPr/>
          <a:lstStyle/>
          <a:p>
            <a:r>
              <a:rPr lang="en-US"/>
              <a:t>2023 Informatics Summit  |   amia.org</a:t>
            </a:r>
          </a:p>
        </p:txBody>
      </p:sp>
      <p:pic>
        <p:nvPicPr>
          <p:cNvPr id="8194" name="Picture 2" descr="Figure thumbnail gr2">
            <a:extLst>
              <a:ext uri="{FF2B5EF4-FFF2-40B4-BE49-F238E27FC236}">
                <a16:creationId xmlns:a16="http://schemas.microsoft.com/office/drawing/2014/main" id="{4502E805-0A1E-3922-016F-2E56394311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562" y="1175758"/>
            <a:ext cx="7692415" cy="3386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50564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BE269-3A79-1A5B-0D85-7EEAA53DD11F}"/>
              </a:ext>
            </a:extLst>
          </p:cNvPr>
          <p:cNvSpPr>
            <a:spLocks noGrp="1"/>
          </p:cNvSpPr>
          <p:nvPr>
            <p:ph type="title"/>
          </p:nvPr>
        </p:nvSpPr>
        <p:spPr>
          <a:xfrm>
            <a:off x="547730" y="476416"/>
            <a:ext cx="6783946" cy="246221"/>
          </a:xfrm>
        </p:spPr>
        <p:txBody>
          <a:bodyPr/>
          <a:lstStyle/>
          <a:p>
            <a:r>
              <a:rPr lang="en-US" sz="2000"/>
              <a:t>Prospective observational study</a:t>
            </a:r>
          </a:p>
        </p:txBody>
      </p:sp>
      <p:sp>
        <p:nvSpPr>
          <p:cNvPr id="3" name="Content Placeholder 2">
            <a:extLst>
              <a:ext uri="{FF2B5EF4-FFF2-40B4-BE49-F238E27FC236}">
                <a16:creationId xmlns:a16="http://schemas.microsoft.com/office/drawing/2014/main" id="{858B7AF8-DF0E-0AE1-8674-221C31ABD355}"/>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1D2AD684-C3DA-883D-0836-83259253B3D2}"/>
              </a:ext>
            </a:extLst>
          </p:cNvPr>
          <p:cNvSpPr>
            <a:spLocks noGrp="1"/>
          </p:cNvSpPr>
          <p:nvPr>
            <p:ph type="sldNum" sz="quarter" idx="4"/>
          </p:nvPr>
        </p:nvSpPr>
        <p:spPr/>
        <p:txBody>
          <a:bodyPr/>
          <a:lstStyle/>
          <a:p>
            <a:fld id="{42C32FFB-F9AE-46F0-A233-A2E628258990}" type="slidenum">
              <a:rPr lang="en-US" smtClean="0"/>
              <a:pPr/>
              <a:t>83</a:t>
            </a:fld>
            <a:endParaRPr lang="en-US" sz="1000"/>
          </a:p>
        </p:txBody>
      </p:sp>
      <p:sp>
        <p:nvSpPr>
          <p:cNvPr id="5" name="Footer Placeholder 4">
            <a:extLst>
              <a:ext uri="{FF2B5EF4-FFF2-40B4-BE49-F238E27FC236}">
                <a16:creationId xmlns:a16="http://schemas.microsoft.com/office/drawing/2014/main" id="{6262188F-AC7B-30E3-FEC2-15EA3A173523}"/>
              </a:ext>
            </a:extLst>
          </p:cNvPr>
          <p:cNvSpPr>
            <a:spLocks noGrp="1"/>
          </p:cNvSpPr>
          <p:nvPr>
            <p:ph type="ftr" sz="quarter" idx="3"/>
          </p:nvPr>
        </p:nvSpPr>
        <p:spPr/>
        <p:txBody>
          <a:bodyPr/>
          <a:lstStyle/>
          <a:p>
            <a:r>
              <a:rPr lang="en-US"/>
              <a:t>2023 Informatics Summit  |   amia.org</a:t>
            </a:r>
          </a:p>
        </p:txBody>
      </p:sp>
      <p:pic>
        <p:nvPicPr>
          <p:cNvPr id="7170" name="Picture 2" descr="Figure thumbnail gr3">
            <a:extLst>
              <a:ext uri="{FF2B5EF4-FFF2-40B4-BE49-F238E27FC236}">
                <a16:creationId xmlns:a16="http://schemas.microsoft.com/office/drawing/2014/main" id="{C171649A-4CA2-3D7F-5DED-19C4B4769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424" y="1160601"/>
            <a:ext cx="5085479" cy="32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8466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EF5AE3B-AA53-1A46-DF36-C8BB93650F39}"/>
              </a:ext>
            </a:extLst>
          </p:cNvPr>
          <p:cNvSpPr>
            <a:spLocks noGrp="1"/>
          </p:cNvSpPr>
          <p:nvPr>
            <p:ph type="sldNum" sz="quarter" idx="4"/>
          </p:nvPr>
        </p:nvSpPr>
        <p:spPr/>
        <p:txBody>
          <a:bodyPr/>
          <a:lstStyle/>
          <a:p>
            <a:fld id="{42C32FFB-F9AE-46F0-A233-A2E628258990}" type="slidenum">
              <a:rPr lang="en-US" smtClean="0"/>
              <a:pPr/>
              <a:t>84</a:t>
            </a:fld>
            <a:endParaRPr lang="en-US" sz="1000"/>
          </a:p>
        </p:txBody>
      </p:sp>
      <p:sp>
        <p:nvSpPr>
          <p:cNvPr id="5" name="Footer Placeholder 4">
            <a:extLst>
              <a:ext uri="{FF2B5EF4-FFF2-40B4-BE49-F238E27FC236}">
                <a16:creationId xmlns:a16="http://schemas.microsoft.com/office/drawing/2014/main" id="{A3BA4C6D-5743-AF32-B607-30917FBAEDC6}"/>
              </a:ext>
            </a:extLst>
          </p:cNvPr>
          <p:cNvSpPr>
            <a:spLocks noGrp="1"/>
          </p:cNvSpPr>
          <p:nvPr>
            <p:ph type="ftr" sz="quarter" idx="3"/>
          </p:nvPr>
        </p:nvSpPr>
        <p:spPr/>
        <p:txBody>
          <a:bodyPr/>
          <a:lstStyle/>
          <a:p>
            <a:r>
              <a:rPr lang="en-US"/>
              <a:t>2023 Informatics Summit  |   amia.org</a:t>
            </a:r>
          </a:p>
        </p:txBody>
      </p:sp>
      <p:sp>
        <p:nvSpPr>
          <p:cNvPr id="6" name="Title 1">
            <a:extLst>
              <a:ext uri="{FF2B5EF4-FFF2-40B4-BE49-F238E27FC236}">
                <a16:creationId xmlns:a16="http://schemas.microsoft.com/office/drawing/2014/main" id="{3F274678-61D8-859B-822B-230E49396A51}"/>
              </a:ext>
            </a:extLst>
          </p:cNvPr>
          <p:cNvSpPr>
            <a:spLocks noGrp="1"/>
          </p:cNvSpPr>
          <p:nvPr>
            <p:ph type="title"/>
          </p:nvPr>
        </p:nvSpPr>
        <p:spPr>
          <a:xfrm>
            <a:off x="914400" y="1804178"/>
            <a:ext cx="6783946" cy="344710"/>
          </a:xfrm>
        </p:spPr>
        <p:txBody>
          <a:bodyPr/>
          <a:lstStyle/>
          <a:p>
            <a:r>
              <a:rPr lang="en-US" sz="2800"/>
              <a:t>Natural Language Processing</a:t>
            </a:r>
          </a:p>
        </p:txBody>
      </p:sp>
    </p:spTree>
    <p:extLst>
      <p:ext uri="{BB962C8B-B14F-4D97-AF65-F5344CB8AC3E}">
        <p14:creationId xmlns:p14="http://schemas.microsoft.com/office/powerpoint/2010/main" val="230403952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B9C6-7CAE-CBD3-75BB-2E7A846EAC3B}"/>
              </a:ext>
            </a:extLst>
          </p:cNvPr>
          <p:cNvSpPr>
            <a:spLocks noGrp="1"/>
          </p:cNvSpPr>
          <p:nvPr>
            <p:ph type="title"/>
          </p:nvPr>
        </p:nvSpPr>
        <p:spPr>
          <a:xfrm>
            <a:off x="547730" y="402548"/>
            <a:ext cx="6783946" cy="320088"/>
          </a:xfrm>
        </p:spPr>
        <p:txBody>
          <a:bodyPr/>
          <a:lstStyle/>
          <a:p>
            <a:r>
              <a:rPr lang="en-US"/>
              <a:t>Natural Language Processing </a:t>
            </a:r>
          </a:p>
        </p:txBody>
      </p:sp>
      <p:sp>
        <p:nvSpPr>
          <p:cNvPr id="5" name="Footer Placeholder 4">
            <a:extLst>
              <a:ext uri="{FF2B5EF4-FFF2-40B4-BE49-F238E27FC236}">
                <a16:creationId xmlns:a16="http://schemas.microsoft.com/office/drawing/2014/main" id="{BFDC433D-F03A-71C5-80DA-5A7BDA943346}"/>
              </a:ext>
            </a:extLst>
          </p:cNvPr>
          <p:cNvSpPr>
            <a:spLocks noGrp="1"/>
          </p:cNvSpPr>
          <p:nvPr>
            <p:ph type="ftr" sz="quarter" idx="3"/>
          </p:nvPr>
        </p:nvSpPr>
        <p:spPr/>
        <p:txBody>
          <a:bodyPr/>
          <a:lstStyle/>
          <a:p>
            <a:r>
              <a:rPr lang="en-US"/>
              <a:t>2023 Informatics Summit    |   amia.org</a:t>
            </a:r>
          </a:p>
        </p:txBody>
      </p:sp>
      <p:pic>
        <p:nvPicPr>
          <p:cNvPr id="13" name="Picture 12">
            <a:extLst>
              <a:ext uri="{FF2B5EF4-FFF2-40B4-BE49-F238E27FC236}">
                <a16:creationId xmlns:a16="http://schemas.microsoft.com/office/drawing/2014/main" id="{D45198D6-B98E-23F4-B47A-04FC8F7C14B2}"/>
              </a:ext>
            </a:extLst>
          </p:cNvPr>
          <p:cNvPicPr>
            <a:picLocks noChangeAspect="1"/>
          </p:cNvPicPr>
          <p:nvPr/>
        </p:nvPicPr>
        <p:blipFill>
          <a:blip r:embed="rId3"/>
          <a:stretch>
            <a:fillRect/>
          </a:stretch>
        </p:blipFill>
        <p:spPr>
          <a:xfrm>
            <a:off x="469900" y="1143203"/>
            <a:ext cx="8204200" cy="3188468"/>
          </a:xfrm>
          <a:prstGeom prst="rect">
            <a:avLst/>
          </a:prstGeom>
        </p:spPr>
      </p:pic>
    </p:spTree>
    <p:extLst>
      <p:ext uri="{BB962C8B-B14F-4D97-AF65-F5344CB8AC3E}">
        <p14:creationId xmlns:p14="http://schemas.microsoft.com/office/powerpoint/2010/main" val="210355190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041FDD7-00D8-A245-7061-D9BB8C25C1CF}"/>
              </a:ext>
            </a:extLst>
          </p:cNvPr>
          <p:cNvSpPr>
            <a:spLocks noGrp="1"/>
          </p:cNvSpPr>
          <p:nvPr>
            <p:ph type="sldNum" sz="quarter" idx="4"/>
          </p:nvPr>
        </p:nvSpPr>
        <p:spPr/>
        <p:txBody>
          <a:bodyPr/>
          <a:lstStyle/>
          <a:p>
            <a:fld id="{42C32FFB-F9AE-46F0-A233-A2E628258990}" type="slidenum">
              <a:rPr lang="en-US" smtClean="0"/>
              <a:pPr/>
              <a:t>86</a:t>
            </a:fld>
            <a:endParaRPr lang="en-US" sz="1000"/>
          </a:p>
        </p:txBody>
      </p:sp>
      <p:sp>
        <p:nvSpPr>
          <p:cNvPr id="5" name="Footer Placeholder 4">
            <a:extLst>
              <a:ext uri="{FF2B5EF4-FFF2-40B4-BE49-F238E27FC236}">
                <a16:creationId xmlns:a16="http://schemas.microsoft.com/office/drawing/2014/main" id="{BFDC433D-F03A-71C5-80DA-5A7BDA943346}"/>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F4E57367-30A0-C265-1CE6-7D549833DBD8}"/>
              </a:ext>
            </a:extLst>
          </p:cNvPr>
          <p:cNvPicPr>
            <a:picLocks noChangeAspect="1"/>
          </p:cNvPicPr>
          <p:nvPr/>
        </p:nvPicPr>
        <p:blipFill>
          <a:blip r:embed="rId3"/>
          <a:stretch>
            <a:fillRect/>
          </a:stretch>
        </p:blipFill>
        <p:spPr>
          <a:xfrm>
            <a:off x="1645650" y="2957295"/>
            <a:ext cx="5425117" cy="944671"/>
          </a:xfrm>
          <a:prstGeom prst="rect">
            <a:avLst/>
          </a:prstGeom>
        </p:spPr>
      </p:pic>
      <p:pic>
        <p:nvPicPr>
          <p:cNvPr id="8" name="Picture 7" descr="Diagram&#10;&#10;Description automatically generated">
            <a:extLst>
              <a:ext uri="{FF2B5EF4-FFF2-40B4-BE49-F238E27FC236}">
                <a16:creationId xmlns:a16="http://schemas.microsoft.com/office/drawing/2014/main" id="{311F7E05-5768-9869-987F-2EF181C90706}"/>
              </a:ext>
            </a:extLst>
          </p:cNvPr>
          <p:cNvPicPr>
            <a:picLocks noChangeAspect="1"/>
          </p:cNvPicPr>
          <p:nvPr/>
        </p:nvPicPr>
        <p:blipFill>
          <a:blip r:embed="rId4" cstate="print">
            <a:alphaModFix/>
            <a:extLst>
              <a:ext uri="{28A0092B-C50C-407E-A947-70E740481C1C}">
                <a14:useLocalDpi xmlns:a14="http://schemas.microsoft.com/office/drawing/2010/main" val="0"/>
              </a:ext>
            </a:extLst>
          </a:blip>
          <a:stretch>
            <a:fillRect/>
          </a:stretch>
        </p:blipFill>
        <p:spPr>
          <a:xfrm>
            <a:off x="144118" y="169849"/>
            <a:ext cx="7147433" cy="2519469"/>
          </a:xfrm>
          <a:prstGeom prst="rect">
            <a:avLst/>
          </a:prstGeom>
        </p:spPr>
      </p:pic>
    </p:spTree>
    <p:extLst>
      <p:ext uri="{BB962C8B-B14F-4D97-AF65-F5344CB8AC3E}">
        <p14:creationId xmlns:p14="http://schemas.microsoft.com/office/powerpoint/2010/main" val="282568487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Training and validation loss (</a:t>
            </a:r>
            <a:r>
              <a:rPr lang="en-US" err="1"/>
              <a:t>GatroTron</a:t>
            </a:r>
            <a:r>
              <a:rPr lang="en-US"/>
              <a:t>(s))</a:t>
            </a:r>
          </a:p>
        </p:txBody>
      </p:sp>
      <p:sp>
        <p:nvSpPr>
          <p:cNvPr id="3" name="Content Placeholder 2"/>
          <p:cNvSpPr>
            <a:spLocks noGrp="1"/>
          </p:cNvSpPr>
          <p:nvPr>
            <p:ph idx="1"/>
          </p:nvPr>
        </p:nvSpPr>
        <p:spPr>
          <a:xfrm>
            <a:off x="814727" y="808590"/>
            <a:ext cx="7886700" cy="4106007"/>
          </a:xfrm>
          <a:solidFill>
            <a:schemeClr val="bg1"/>
          </a:solidFill>
        </p:spPr>
        <p:txBody>
          <a:bodyPr>
            <a:normAutofit fontScale="92500"/>
          </a:bodyPr>
          <a:lstStyle/>
          <a:p>
            <a:r>
              <a:rPr lang="en-US"/>
              <a:t>Training </a:t>
            </a:r>
            <a:r>
              <a:rPr lang="en-US" err="1"/>
              <a:t>GatorTron</a:t>
            </a:r>
            <a:r>
              <a:rPr lang="en-US"/>
              <a:t>-large model required ~6 days on  992 GPUs (A100 80Gb) from 124 NVIDIA </a:t>
            </a:r>
            <a:r>
              <a:rPr lang="en-US" err="1"/>
              <a:t>SuperPOD</a:t>
            </a:r>
            <a:r>
              <a:rPr lang="en-US"/>
              <a:t> nodes reference cluster architecture. !!!!!</a:t>
            </a:r>
          </a:p>
          <a:p>
            <a:endParaRPr lang="en-US"/>
          </a:p>
          <a:p>
            <a:endParaRPr lang="en-US"/>
          </a:p>
          <a:p>
            <a:endParaRPr lang="en-US"/>
          </a:p>
          <a:p>
            <a:endParaRPr lang="en-US"/>
          </a:p>
          <a:p>
            <a:endParaRPr lang="en-US"/>
          </a:p>
          <a:p>
            <a:endParaRPr lang="en-US"/>
          </a:p>
          <a:p>
            <a:endParaRPr lang="en-US"/>
          </a:p>
          <a:p>
            <a:r>
              <a:rPr lang="en-US"/>
              <a:t>The </a:t>
            </a:r>
            <a:r>
              <a:rPr lang="en-US" err="1"/>
              <a:t>GatorTron</a:t>
            </a:r>
            <a:r>
              <a:rPr lang="en-US"/>
              <a:t>-base model converged in 10 epochs, whereas the medium and large models converged in 7 epochs, faster convergence for larger models</a:t>
            </a:r>
          </a:p>
        </p:txBody>
      </p:sp>
      <p:pic>
        <p:nvPicPr>
          <p:cNvPr id="4" name="Picture 3"/>
          <p:cNvPicPr>
            <a:picLocks noChangeAspect="1"/>
          </p:cNvPicPr>
          <p:nvPr/>
        </p:nvPicPr>
        <p:blipFill>
          <a:blip r:embed="rId3"/>
          <a:stretch>
            <a:fillRect/>
          </a:stretch>
        </p:blipFill>
        <p:spPr>
          <a:xfrm>
            <a:off x="678959" y="1868214"/>
            <a:ext cx="7610235" cy="2333296"/>
          </a:xfrm>
          <a:prstGeom prst="rect">
            <a:avLst/>
          </a:prstGeom>
        </p:spPr>
      </p:pic>
      <p:sp>
        <p:nvSpPr>
          <p:cNvPr id="5" name="TextBox 4"/>
          <p:cNvSpPr txBox="1"/>
          <p:nvPr/>
        </p:nvSpPr>
        <p:spPr>
          <a:xfrm>
            <a:off x="7238057" y="2189928"/>
            <a:ext cx="1582484" cy="1200329"/>
          </a:xfrm>
          <a:prstGeom prst="rect">
            <a:avLst/>
          </a:prstGeom>
          <a:noFill/>
        </p:spPr>
        <p:txBody>
          <a:bodyPr wrap="none" rtlCol="0">
            <a:spAutoFit/>
          </a:bodyPr>
          <a:lstStyle/>
          <a:p>
            <a:r>
              <a:rPr lang="en-US" sz="1800"/>
              <a:t>Early stop</a:t>
            </a:r>
          </a:p>
          <a:p>
            <a:r>
              <a:rPr lang="en-US" sz="1800"/>
              <a:t>No further</a:t>
            </a:r>
          </a:p>
          <a:p>
            <a:r>
              <a:rPr lang="en-US" sz="1800"/>
              <a:t> improvement</a:t>
            </a:r>
          </a:p>
          <a:p>
            <a:endParaRPr lang="en-US" sz="1800"/>
          </a:p>
        </p:txBody>
      </p:sp>
      <p:sp>
        <p:nvSpPr>
          <p:cNvPr id="6" name="Right Arrow 5"/>
          <p:cNvSpPr/>
          <p:nvPr/>
        </p:nvSpPr>
        <p:spPr>
          <a:xfrm>
            <a:off x="6844388" y="2533348"/>
            <a:ext cx="245848" cy="3282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Tree>
    <p:extLst>
      <p:ext uri="{BB962C8B-B14F-4D97-AF65-F5344CB8AC3E}">
        <p14:creationId xmlns:p14="http://schemas.microsoft.com/office/powerpoint/2010/main" val="16608261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GATORTRON VS OTHERS (METRICS)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398310" y="882595"/>
            <a:ext cx="8378153" cy="3427742"/>
          </a:xfrm>
          <a:prstGeom prst="rect">
            <a:avLst/>
          </a:prstGeom>
        </p:spPr>
      </p:pic>
      <p:sp>
        <p:nvSpPr>
          <p:cNvPr id="7" name="Rectangle 6"/>
          <p:cNvSpPr/>
          <p:nvPr/>
        </p:nvSpPr>
        <p:spPr>
          <a:xfrm>
            <a:off x="149772" y="4280473"/>
            <a:ext cx="9427982" cy="830997"/>
          </a:xfrm>
          <a:prstGeom prst="rect">
            <a:avLst/>
          </a:prstGeom>
        </p:spPr>
        <p:txBody>
          <a:bodyPr wrap="square">
            <a:spAutoFit/>
          </a:bodyPr>
          <a:lstStyle/>
          <a:p>
            <a:r>
              <a:rPr lang="en-US" sz="1600" err="1"/>
              <a:t>GatorTron</a:t>
            </a:r>
            <a:r>
              <a:rPr lang="en-US" sz="1600"/>
              <a:t> models outperformed existing biomedical and clinical transformer models performance</a:t>
            </a:r>
          </a:p>
          <a:p>
            <a:endParaRPr lang="en-US" sz="1600"/>
          </a:p>
          <a:p>
            <a:endParaRPr lang="en-US" sz="1600"/>
          </a:p>
        </p:txBody>
      </p:sp>
    </p:spTree>
    <p:extLst>
      <p:ext uri="{BB962C8B-B14F-4D97-AF65-F5344CB8AC3E}">
        <p14:creationId xmlns:p14="http://schemas.microsoft.com/office/powerpoint/2010/main" val="19538971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72F85AB-72BB-5B1A-6CF0-4E259CA035B2}"/>
              </a:ext>
            </a:extLst>
          </p:cNvPr>
          <p:cNvSpPr>
            <a:spLocks noGrp="1"/>
          </p:cNvSpPr>
          <p:nvPr>
            <p:ph type="sldNum" sz="quarter" idx="4"/>
          </p:nvPr>
        </p:nvSpPr>
        <p:spPr/>
        <p:txBody>
          <a:bodyPr/>
          <a:lstStyle/>
          <a:p>
            <a:fld id="{42C32FFB-F9AE-46F0-A233-A2E628258990}" type="slidenum">
              <a:rPr lang="en-US" smtClean="0"/>
              <a:pPr/>
              <a:t>89</a:t>
            </a:fld>
            <a:endParaRPr lang="en-US" sz="1000"/>
          </a:p>
        </p:txBody>
      </p:sp>
      <p:sp>
        <p:nvSpPr>
          <p:cNvPr id="5" name="Footer Placeholder 4">
            <a:extLst>
              <a:ext uri="{FF2B5EF4-FFF2-40B4-BE49-F238E27FC236}">
                <a16:creationId xmlns:a16="http://schemas.microsoft.com/office/drawing/2014/main" id="{894A70EC-6850-4F2C-1AE9-BF862A1CD1C2}"/>
              </a:ext>
            </a:extLst>
          </p:cNvPr>
          <p:cNvSpPr>
            <a:spLocks noGrp="1"/>
          </p:cNvSpPr>
          <p:nvPr>
            <p:ph type="ftr" sz="quarter" idx="3"/>
          </p:nvPr>
        </p:nvSpPr>
        <p:spPr/>
        <p:txBody>
          <a:bodyPr/>
          <a:lstStyle/>
          <a:p>
            <a:r>
              <a:rPr lang="en-US"/>
              <a:t>2023 Informatics Summit    |   amia.org</a:t>
            </a:r>
          </a:p>
        </p:txBody>
      </p:sp>
      <p:pic>
        <p:nvPicPr>
          <p:cNvPr id="36" name="Picture 35">
            <a:extLst>
              <a:ext uri="{FF2B5EF4-FFF2-40B4-BE49-F238E27FC236}">
                <a16:creationId xmlns:a16="http://schemas.microsoft.com/office/drawing/2014/main" id="{5C5528BF-F939-681E-C47C-80FA2A435ED5}"/>
              </a:ext>
            </a:extLst>
          </p:cNvPr>
          <p:cNvPicPr>
            <a:picLocks noChangeAspect="1"/>
          </p:cNvPicPr>
          <p:nvPr/>
        </p:nvPicPr>
        <p:blipFill>
          <a:blip r:embed="rId3"/>
          <a:stretch>
            <a:fillRect/>
          </a:stretch>
        </p:blipFill>
        <p:spPr>
          <a:xfrm>
            <a:off x="398100" y="1068173"/>
            <a:ext cx="3495176" cy="3007153"/>
          </a:xfrm>
          <a:prstGeom prst="rect">
            <a:avLst/>
          </a:prstGeom>
        </p:spPr>
      </p:pic>
      <p:sp>
        <p:nvSpPr>
          <p:cNvPr id="37" name="TextBox 36">
            <a:extLst>
              <a:ext uri="{FF2B5EF4-FFF2-40B4-BE49-F238E27FC236}">
                <a16:creationId xmlns:a16="http://schemas.microsoft.com/office/drawing/2014/main" id="{04591BEE-EE9E-CD99-DB98-F37037505A98}"/>
              </a:ext>
            </a:extLst>
          </p:cNvPr>
          <p:cNvSpPr txBox="1"/>
          <p:nvPr/>
        </p:nvSpPr>
        <p:spPr>
          <a:xfrm>
            <a:off x="4006515" y="918914"/>
            <a:ext cx="4880613" cy="3754874"/>
          </a:xfrm>
          <a:prstGeom prst="rect">
            <a:avLst/>
          </a:prstGeom>
          <a:noFill/>
        </p:spPr>
        <p:txBody>
          <a:bodyPr wrap="square" rtlCol="0">
            <a:spAutoFit/>
          </a:bodyPr>
          <a:lstStyle/>
          <a:p>
            <a:r>
              <a:rPr lang="en-US" sz="1400" b="1"/>
              <a:t>Findings</a:t>
            </a:r>
          </a:p>
          <a:p>
            <a:pPr marL="285750" indent="-285750">
              <a:buFont typeface="Arial" panose="020B0604020202020204" pitchFamily="34" charset="0"/>
              <a:buChar char="•"/>
            </a:pPr>
            <a:r>
              <a:rPr lang="en-US" sz="1400"/>
              <a:t>Bigger is better - Scale up the size of training data and model size improved performance.</a:t>
            </a:r>
          </a:p>
          <a:p>
            <a:pPr marL="285750" indent="-285750">
              <a:buFont typeface="Arial" panose="020B0604020202020204" pitchFamily="34" charset="0"/>
              <a:buChar char="•"/>
            </a:pPr>
            <a:r>
              <a:rPr lang="en-US" sz="1400"/>
              <a:t>One model architecture solves 5 different clinical NLP tasks with state-of-the-art performance.</a:t>
            </a:r>
          </a:p>
          <a:p>
            <a:pPr marL="285750" indent="-285750">
              <a:buFont typeface="Arial" panose="020B0604020202020204" pitchFamily="34" charset="0"/>
              <a:buChar char="•"/>
            </a:pPr>
            <a:r>
              <a:rPr lang="en-US" sz="1400"/>
              <a:t>Larger language models help more in complex NLP tasks such as question answering.</a:t>
            </a:r>
          </a:p>
          <a:p>
            <a:r>
              <a:rPr lang="en-US" sz="1400" b="1"/>
              <a:t>Challenges</a:t>
            </a:r>
          </a:p>
          <a:p>
            <a:pPr marL="285750" indent="-285750">
              <a:buFont typeface="Arial" panose="020B0604020202020204" pitchFamily="34" charset="0"/>
              <a:buChar char="•"/>
            </a:pPr>
            <a:r>
              <a:rPr lang="en-US" sz="1400"/>
              <a:t>Security and privacy of PHI data</a:t>
            </a:r>
          </a:p>
          <a:p>
            <a:pPr marL="285750" indent="-285750">
              <a:buFont typeface="Arial" panose="020B0604020202020204" pitchFamily="34" charset="0"/>
              <a:buChar char="•"/>
            </a:pPr>
            <a:r>
              <a:rPr lang="en-US" sz="1400"/>
              <a:t>High-performance computing support</a:t>
            </a:r>
          </a:p>
          <a:p>
            <a:r>
              <a:rPr lang="en-US" sz="1400" b="1"/>
              <a:t>Potentials to healthcare</a:t>
            </a:r>
          </a:p>
          <a:p>
            <a:pPr marL="285750" indent="-285750">
              <a:buFont typeface="Arial" panose="020B0604020202020204" pitchFamily="34" charset="0"/>
              <a:buChar char="•"/>
            </a:pPr>
            <a:r>
              <a:rPr lang="en-US" sz="1400"/>
              <a:t>Patient information extraction</a:t>
            </a:r>
          </a:p>
          <a:p>
            <a:pPr marL="285750" indent="-285750">
              <a:buFont typeface="Arial" panose="020B0604020202020204" pitchFamily="34" charset="0"/>
              <a:buChar char="•"/>
            </a:pPr>
            <a:r>
              <a:rPr lang="en-US" sz="1400"/>
              <a:t>Assist in documenting patient reports, and reduce documentation burden</a:t>
            </a:r>
          </a:p>
          <a:p>
            <a:pPr marL="285750" indent="-285750">
              <a:buFont typeface="Arial" panose="020B0604020202020204" pitchFamily="34" charset="0"/>
              <a:buChar char="•"/>
            </a:pPr>
            <a:r>
              <a:rPr lang="en-US" sz="1400"/>
              <a:t>Assist in generating treatment plans.</a:t>
            </a:r>
          </a:p>
          <a:p>
            <a:pPr marL="285750" indent="-285750">
              <a:buFont typeface="Arial" panose="020B0604020202020204" pitchFamily="34" charset="0"/>
              <a:buChar char="•"/>
            </a:pPr>
            <a:r>
              <a:rPr lang="en-US" sz="1400"/>
              <a:t>Next-generation intelligent EHR systems with conversational ability.</a:t>
            </a:r>
          </a:p>
        </p:txBody>
      </p:sp>
      <p:sp>
        <p:nvSpPr>
          <p:cNvPr id="8" name="Title 1">
            <a:extLst>
              <a:ext uri="{FF2B5EF4-FFF2-40B4-BE49-F238E27FC236}">
                <a16:creationId xmlns:a16="http://schemas.microsoft.com/office/drawing/2014/main" id="{DF1D60FC-E492-BE80-748E-67A3E0DD34C6}"/>
              </a:ext>
            </a:extLst>
          </p:cNvPr>
          <p:cNvSpPr>
            <a:spLocks noGrp="1"/>
          </p:cNvSpPr>
          <p:nvPr>
            <p:ph type="title"/>
          </p:nvPr>
        </p:nvSpPr>
        <p:spPr>
          <a:xfrm>
            <a:off x="546139" y="309668"/>
            <a:ext cx="3606800" cy="320088"/>
          </a:xfrm>
        </p:spPr>
        <p:txBody>
          <a:bodyPr/>
          <a:lstStyle/>
          <a:p>
            <a:r>
              <a:rPr lang="en-US"/>
              <a:t>Useful?</a:t>
            </a:r>
          </a:p>
        </p:txBody>
      </p:sp>
    </p:spTree>
    <p:extLst>
      <p:ext uri="{BB962C8B-B14F-4D97-AF65-F5344CB8AC3E}">
        <p14:creationId xmlns:p14="http://schemas.microsoft.com/office/powerpoint/2010/main" val="28353867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2C643-DAB5-747C-E87E-036C50589550}"/>
              </a:ext>
            </a:extLst>
          </p:cNvPr>
          <p:cNvSpPr>
            <a:spLocks noGrp="1"/>
          </p:cNvSpPr>
          <p:nvPr>
            <p:ph type="title"/>
          </p:nvPr>
        </p:nvSpPr>
        <p:spPr>
          <a:xfrm>
            <a:off x="547730" y="501038"/>
            <a:ext cx="6783946" cy="221599"/>
          </a:xfrm>
        </p:spPr>
        <p:txBody>
          <a:bodyPr/>
          <a:lstStyle/>
          <a:p>
            <a:r>
              <a:rPr lang="en-US" sz="1800"/>
              <a:t>Supporting rural public health to address health disparities</a:t>
            </a:r>
          </a:p>
        </p:txBody>
      </p:sp>
      <p:sp>
        <p:nvSpPr>
          <p:cNvPr id="3" name="Content Placeholder 2">
            <a:extLst>
              <a:ext uri="{FF2B5EF4-FFF2-40B4-BE49-F238E27FC236}">
                <a16:creationId xmlns:a16="http://schemas.microsoft.com/office/drawing/2014/main" id="{8D0EFA72-DE6F-EC95-00AE-3D1404471A64}"/>
              </a:ext>
            </a:extLst>
          </p:cNvPr>
          <p:cNvSpPr>
            <a:spLocks noGrp="1"/>
          </p:cNvSpPr>
          <p:nvPr>
            <p:ph sz="quarter" idx="12"/>
          </p:nvPr>
        </p:nvSpPr>
        <p:spPr/>
        <p:txBody>
          <a:bodyPr/>
          <a:lstStyle/>
          <a:p>
            <a:endParaRPr lang="en-US"/>
          </a:p>
        </p:txBody>
      </p:sp>
      <p:sp>
        <p:nvSpPr>
          <p:cNvPr id="4" name="Slide Number Placeholder 3">
            <a:extLst>
              <a:ext uri="{FF2B5EF4-FFF2-40B4-BE49-F238E27FC236}">
                <a16:creationId xmlns:a16="http://schemas.microsoft.com/office/drawing/2014/main" id="{08309D87-9AEC-C9E5-A689-4F720CB8EE39}"/>
              </a:ext>
            </a:extLst>
          </p:cNvPr>
          <p:cNvSpPr>
            <a:spLocks noGrp="1"/>
          </p:cNvSpPr>
          <p:nvPr>
            <p:ph type="sldNum" sz="quarter" idx="4"/>
          </p:nvPr>
        </p:nvSpPr>
        <p:spPr/>
        <p:txBody>
          <a:bodyPr/>
          <a:lstStyle/>
          <a:p>
            <a:fld id="{42C32FFB-F9AE-46F0-A233-A2E628258990}" type="slidenum">
              <a:rPr lang="en-US" smtClean="0"/>
              <a:pPr/>
              <a:t>9</a:t>
            </a:fld>
            <a:endParaRPr lang="en-US" sz="1000"/>
          </a:p>
        </p:txBody>
      </p:sp>
      <p:sp>
        <p:nvSpPr>
          <p:cNvPr id="5" name="Footer Placeholder 4">
            <a:extLst>
              <a:ext uri="{FF2B5EF4-FFF2-40B4-BE49-F238E27FC236}">
                <a16:creationId xmlns:a16="http://schemas.microsoft.com/office/drawing/2014/main" id="{68A16D5F-AF03-0A45-FD83-FF9C138C8A25}"/>
              </a:ext>
            </a:extLst>
          </p:cNvPr>
          <p:cNvSpPr>
            <a:spLocks noGrp="1"/>
          </p:cNvSpPr>
          <p:nvPr>
            <p:ph type="ftr" sz="quarter" idx="3"/>
          </p:nvPr>
        </p:nvSpPr>
        <p:spPr/>
        <p:txBody>
          <a:bodyPr/>
          <a:lstStyle/>
          <a:p>
            <a:r>
              <a:rPr lang="en-US"/>
              <a:t>2023 Informatics Summit    |   amia.org</a:t>
            </a:r>
          </a:p>
        </p:txBody>
      </p:sp>
      <p:pic>
        <p:nvPicPr>
          <p:cNvPr id="8" name="Picture 7">
            <a:extLst>
              <a:ext uri="{FF2B5EF4-FFF2-40B4-BE49-F238E27FC236}">
                <a16:creationId xmlns:a16="http://schemas.microsoft.com/office/drawing/2014/main" id="{51BCCA60-2BD5-2DFA-27B1-F9EF3FBF29CF}"/>
              </a:ext>
            </a:extLst>
          </p:cNvPr>
          <p:cNvPicPr>
            <a:picLocks noChangeAspect="1"/>
          </p:cNvPicPr>
          <p:nvPr/>
        </p:nvPicPr>
        <p:blipFill>
          <a:blip r:embed="rId3"/>
          <a:stretch>
            <a:fillRect/>
          </a:stretch>
        </p:blipFill>
        <p:spPr>
          <a:xfrm>
            <a:off x="1094430" y="827337"/>
            <a:ext cx="6858000" cy="3862803"/>
          </a:xfrm>
          <a:prstGeom prst="rect">
            <a:avLst/>
          </a:prstGeom>
        </p:spPr>
      </p:pic>
    </p:spTree>
    <p:extLst>
      <p:ext uri="{BB962C8B-B14F-4D97-AF65-F5344CB8AC3E}">
        <p14:creationId xmlns:p14="http://schemas.microsoft.com/office/powerpoint/2010/main" val="381648980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B9C6-7CAE-CBD3-75BB-2E7A846EAC3B}"/>
              </a:ext>
            </a:extLst>
          </p:cNvPr>
          <p:cNvSpPr>
            <a:spLocks noGrp="1"/>
          </p:cNvSpPr>
          <p:nvPr>
            <p:ph type="title"/>
          </p:nvPr>
        </p:nvSpPr>
        <p:spPr>
          <a:xfrm>
            <a:off x="547730" y="402548"/>
            <a:ext cx="6783946" cy="320088"/>
          </a:xfrm>
        </p:spPr>
        <p:txBody>
          <a:bodyPr/>
          <a:lstStyle/>
          <a:p>
            <a:r>
              <a:rPr lang="en-US"/>
              <a:t>Natural Language Processing </a:t>
            </a:r>
          </a:p>
        </p:txBody>
      </p:sp>
      <p:sp>
        <p:nvSpPr>
          <p:cNvPr id="5" name="Footer Placeholder 4">
            <a:extLst>
              <a:ext uri="{FF2B5EF4-FFF2-40B4-BE49-F238E27FC236}">
                <a16:creationId xmlns:a16="http://schemas.microsoft.com/office/drawing/2014/main" id="{BFDC433D-F03A-71C5-80DA-5A7BDA943346}"/>
              </a:ext>
            </a:extLst>
          </p:cNvPr>
          <p:cNvSpPr>
            <a:spLocks noGrp="1"/>
          </p:cNvSpPr>
          <p:nvPr>
            <p:ph type="ftr" sz="quarter" idx="3"/>
          </p:nvPr>
        </p:nvSpPr>
        <p:spPr/>
        <p:txBody>
          <a:bodyPr/>
          <a:lstStyle/>
          <a:p>
            <a:r>
              <a:rPr lang="en-US"/>
              <a:t>2023 Informatics Summit    |   amia.org</a:t>
            </a:r>
          </a:p>
        </p:txBody>
      </p:sp>
      <p:pic>
        <p:nvPicPr>
          <p:cNvPr id="4" name="Picture 3">
            <a:extLst>
              <a:ext uri="{FF2B5EF4-FFF2-40B4-BE49-F238E27FC236}">
                <a16:creationId xmlns:a16="http://schemas.microsoft.com/office/drawing/2014/main" id="{59363C19-FEA2-3B92-E46A-F62B9D370800}"/>
              </a:ext>
            </a:extLst>
          </p:cNvPr>
          <p:cNvPicPr>
            <a:picLocks noChangeAspect="1"/>
          </p:cNvPicPr>
          <p:nvPr/>
        </p:nvPicPr>
        <p:blipFill>
          <a:blip r:embed="rId3"/>
          <a:stretch>
            <a:fillRect/>
          </a:stretch>
        </p:blipFill>
        <p:spPr>
          <a:xfrm>
            <a:off x="702734" y="1073079"/>
            <a:ext cx="7467600" cy="2641742"/>
          </a:xfrm>
          <a:prstGeom prst="rect">
            <a:avLst/>
          </a:prstGeom>
        </p:spPr>
      </p:pic>
    </p:spTree>
    <p:extLst>
      <p:ext uri="{BB962C8B-B14F-4D97-AF65-F5344CB8AC3E}">
        <p14:creationId xmlns:p14="http://schemas.microsoft.com/office/powerpoint/2010/main" val="2707308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E4F24BF-0A97-C16B-92FB-0F4FFB2AABF9}"/>
              </a:ext>
            </a:extLst>
          </p:cNvPr>
          <p:cNvSpPr>
            <a:spLocks noGrp="1"/>
          </p:cNvSpPr>
          <p:nvPr>
            <p:ph type="sldNum" sz="quarter" idx="4"/>
          </p:nvPr>
        </p:nvSpPr>
        <p:spPr/>
        <p:txBody>
          <a:bodyPr/>
          <a:lstStyle/>
          <a:p>
            <a:fld id="{42C32FFB-F9AE-46F0-A233-A2E628258990}" type="slidenum">
              <a:rPr lang="en-US" smtClean="0"/>
              <a:pPr/>
              <a:t>91</a:t>
            </a:fld>
            <a:endParaRPr lang="en-US" sz="1000"/>
          </a:p>
        </p:txBody>
      </p:sp>
      <p:sp>
        <p:nvSpPr>
          <p:cNvPr id="5" name="Footer Placeholder 4">
            <a:extLst>
              <a:ext uri="{FF2B5EF4-FFF2-40B4-BE49-F238E27FC236}">
                <a16:creationId xmlns:a16="http://schemas.microsoft.com/office/drawing/2014/main" id="{03F04FF6-8066-A501-D4F1-728117984F4E}"/>
              </a:ext>
            </a:extLst>
          </p:cNvPr>
          <p:cNvSpPr>
            <a:spLocks noGrp="1"/>
          </p:cNvSpPr>
          <p:nvPr>
            <p:ph type="ftr" sz="quarter" idx="3"/>
          </p:nvPr>
        </p:nvSpPr>
        <p:spPr/>
        <p:txBody>
          <a:bodyPr/>
          <a:lstStyle/>
          <a:p>
            <a:r>
              <a:rPr lang="en-US"/>
              <a:t>2023 Informatics Summit    |   amia.org</a:t>
            </a:r>
          </a:p>
        </p:txBody>
      </p:sp>
      <p:pic>
        <p:nvPicPr>
          <p:cNvPr id="51" name="Picture 50">
            <a:extLst>
              <a:ext uri="{FF2B5EF4-FFF2-40B4-BE49-F238E27FC236}">
                <a16:creationId xmlns:a16="http://schemas.microsoft.com/office/drawing/2014/main" id="{61ABEEE5-DDD6-5A17-23F2-6D80B5B2FBDC}"/>
              </a:ext>
            </a:extLst>
          </p:cNvPr>
          <p:cNvPicPr>
            <a:picLocks noChangeAspect="1"/>
          </p:cNvPicPr>
          <p:nvPr/>
        </p:nvPicPr>
        <p:blipFill>
          <a:blip r:embed="rId3"/>
          <a:stretch>
            <a:fillRect/>
          </a:stretch>
        </p:blipFill>
        <p:spPr>
          <a:xfrm>
            <a:off x="500065" y="134934"/>
            <a:ext cx="8632725" cy="4642427"/>
          </a:xfrm>
          <a:prstGeom prst="rect">
            <a:avLst/>
          </a:prstGeom>
          <a:solidFill>
            <a:schemeClr val="bg1"/>
          </a:solidFill>
        </p:spPr>
      </p:pic>
    </p:spTree>
    <p:extLst>
      <p:ext uri="{BB962C8B-B14F-4D97-AF65-F5344CB8AC3E}">
        <p14:creationId xmlns:p14="http://schemas.microsoft.com/office/powerpoint/2010/main" val="2326056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A7D90-36C9-F39A-4C7C-C5770A4E4268}"/>
              </a:ext>
            </a:extLst>
          </p:cNvPr>
          <p:cNvSpPr>
            <a:spLocks noGrp="1"/>
          </p:cNvSpPr>
          <p:nvPr>
            <p:ph type="title"/>
          </p:nvPr>
        </p:nvSpPr>
        <p:spPr>
          <a:xfrm>
            <a:off x="546138" y="394960"/>
            <a:ext cx="4432262" cy="363522"/>
          </a:xfrm>
        </p:spPr>
        <p:txBody>
          <a:bodyPr/>
          <a:lstStyle/>
          <a:p>
            <a:r>
              <a:rPr lang="en-US"/>
              <a:t>Results-Model performance</a:t>
            </a:r>
          </a:p>
        </p:txBody>
      </p:sp>
      <p:sp>
        <p:nvSpPr>
          <p:cNvPr id="4" name="Slide Number Placeholder 3">
            <a:extLst>
              <a:ext uri="{FF2B5EF4-FFF2-40B4-BE49-F238E27FC236}">
                <a16:creationId xmlns:a16="http://schemas.microsoft.com/office/drawing/2014/main" id="{47D0D9B6-EE36-3C5C-C0CF-EA9F63023BBE}"/>
              </a:ext>
            </a:extLst>
          </p:cNvPr>
          <p:cNvSpPr>
            <a:spLocks noGrp="1"/>
          </p:cNvSpPr>
          <p:nvPr>
            <p:ph type="sldNum" sz="quarter" idx="4"/>
          </p:nvPr>
        </p:nvSpPr>
        <p:spPr/>
        <p:txBody>
          <a:bodyPr/>
          <a:lstStyle/>
          <a:p>
            <a:fld id="{42C32FFB-F9AE-46F0-A233-A2E628258990}" type="slidenum">
              <a:rPr lang="en-US" smtClean="0"/>
              <a:pPr/>
              <a:t>92</a:t>
            </a:fld>
            <a:endParaRPr lang="en-US" sz="1000"/>
          </a:p>
        </p:txBody>
      </p:sp>
      <p:sp>
        <p:nvSpPr>
          <p:cNvPr id="5" name="Footer Placeholder 4">
            <a:extLst>
              <a:ext uri="{FF2B5EF4-FFF2-40B4-BE49-F238E27FC236}">
                <a16:creationId xmlns:a16="http://schemas.microsoft.com/office/drawing/2014/main" id="{9A7972B1-27D0-F3C2-914F-8D7C4B3F060E}"/>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31B4F133-0E0D-240F-D08E-77F4C40F305C}"/>
              </a:ext>
            </a:extLst>
          </p:cNvPr>
          <p:cNvPicPr>
            <a:picLocks noChangeAspect="1"/>
          </p:cNvPicPr>
          <p:nvPr/>
        </p:nvPicPr>
        <p:blipFill>
          <a:blip r:embed="rId3"/>
          <a:stretch>
            <a:fillRect/>
          </a:stretch>
        </p:blipFill>
        <p:spPr>
          <a:xfrm>
            <a:off x="546139" y="860359"/>
            <a:ext cx="7729979" cy="3434665"/>
          </a:xfrm>
          <a:prstGeom prst="rect">
            <a:avLst/>
          </a:prstGeom>
        </p:spPr>
      </p:pic>
      <p:sp>
        <p:nvSpPr>
          <p:cNvPr id="8" name="TextBox 2">
            <a:extLst>
              <a:ext uri="{FF2B5EF4-FFF2-40B4-BE49-F238E27FC236}">
                <a16:creationId xmlns:a16="http://schemas.microsoft.com/office/drawing/2014/main" id="{E90C3322-9EB7-9447-BB3A-702C9BF1D952}"/>
              </a:ext>
            </a:extLst>
          </p:cNvPr>
          <p:cNvSpPr txBox="1"/>
          <p:nvPr/>
        </p:nvSpPr>
        <p:spPr>
          <a:xfrm>
            <a:off x="546139" y="4389313"/>
            <a:ext cx="7500964" cy="276999"/>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i="1"/>
              <a:t>Note: The scores were averaged scores based on 10 runs, * indicates statistically higher than other methods (CI: 0.95).</a:t>
            </a:r>
            <a:endParaRPr lang="en-US" sz="1200"/>
          </a:p>
        </p:txBody>
      </p:sp>
    </p:spTree>
    <p:extLst>
      <p:ext uri="{BB962C8B-B14F-4D97-AF65-F5344CB8AC3E}">
        <p14:creationId xmlns:p14="http://schemas.microsoft.com/office/powerpoint/2010/main" val="13630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939696C-DE7E-8B3C-C022-3DDB01AD504B}"/>
              </a:ext>
            </a:extLst>
          </p:cNvPr>
          <p:cNvSpPr>
            <a:spLocks noGrp="1"/>
          </p:cNvSpPr>
          <p:nvPr>
            <p:ph type="sldNum" sz="quarter" idx="4"/>
          </p:nvPr>
        </p:nvSpPr>
        <p:spPr/>
        <p:txBody>
          <a:bodyPr/>
          <a:lstStyle/>
          <a:p>
            <a:fld id="{42C32FFB-F9AE-46F0-A233-A2E628258990}" type="slidenum">
              <a:rPr lang="en-US" smtClean="0"/>
              <a:pPr/>
              <a:t>93</a:t>
            </a:fld>
            <a:endParaRPr lang="en-US" sz="1000"/>
          </a:p>
        </p:txBody>
      </p:sp>
      <p:sp>
        <p:nvSpPr>
          <p:cNvPr id="5" name="Footer Placeholder 4">
            <a:extLst>
              <a:ext uri="{FF2B5EF4-FFF2-40B4-BE49-F238E27FC236}">
                <a16:creationId xmlns:a16="http://schemas.microsoft.com/office/drawing/2014/main" id="{094F4350-9E0F-01D3-E672-863139485265}"/>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CA678BC4-8E1E-24A5-4BFB-A48E454FCDE7}"/>
              </a:ext>
            </a:extLst>
          </p:cNvPr>
          <p:cNvPicPr>
            <a:picLocks noChangeAspect="1"/>
          </p:cNvPicPr>
          <p:nvPr/>
        </p:nvPicPr>
        <p:blipFill>
          <a:blip r:embed="rId3"/>
          <a:stretch>
            <a:fillRect/>
          </a:stretch>
        </p:blipFill>
        <p:spPr>
          <a:xfrm>
            <a:off x="90702" y="103585"/>
            <a:ext cx="9144892" cy="4390697"/>
          </a:xfrm>
          <a:prstGeom prst="rect">
            <a:avLst/>
          </a:prstGeom>
          <a:solidFill>
            <a:schemeClr val="bg1"/>
          </a:solidFill>
        </p:spPr>
      </p:pic>
    </p:spTree>
    <p:extLst>
      <p:ext uri="{BB962C8B-B14F-4D97-AF65-F5344CB8AC3E}">
        <p14:creationId xmlns:p14="http://schemas.microsoft.com/office/powerpoint/2010/main" val="34974532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3B9C6-7CAE-CBD3-75BB-2E7A846EAC3B}"/>
              </a:ext>
            </a:extLst>
          </p:cNvPr>
          <p:cNvSpPr>
            <a:spLocks noGrp="1"/>
          </p:cNvSpPr>
          <p:nvPr>
            <p:ph type="title"/>
          </p:nvPr>
        </p:nvSpPr>
        <p:spPr>
          <a:xfrm>
            <a:off x="547730" y="402548"/>
            <a:ext cx="6783946" cy="320088"/>
          </a:xfrm>
        </p:spPr>
        <p:txBody>
          <a:bodyPr/>
          <a:lstStyle/>
          <a:p>
            <a:r>
              <a:rPr lang="en-US"/>
              <a:t>Natural Language Processing </a:t>
            </a:r>
          </a:p>
        </p:txBody>
      </p:sp>
      <p:sp>
        <p:nvSpPr>
          <p:cNvPr id="5" name="Footer Placeholder 4">
            <a:extLst>
              <a:ext uri="{FF2B5EF4-FFF2-40B4-BE49-F238E27FC236}">
                <a16:creationId xmlns:a16="http://schemas.microsoft.com/office/drawing/2014/main" id="{BFDC433D-F03A-71C5-80DA-5A7BDA943346}"/>
              </a:ext>
            </a:extLst>
          </p:cNvPr>
          <p:cNvSpPr>
            <a:spLocks noGrp="1"/>
          </p:cNvSpPr>
          <p:nvPr>
            <p:ph type="ftr" sz="quarter" idx="3"/>
          </p:nvPr>
        </p:nvSpPr>
        <p:spPr/>
        <p:txBody>
          <a:bodyPr/>
          <a:lstStyle/>
          <a:p>
            <a:r>
              <a:rPr lang="en-US"/>
              <a:t>2023 Informatics Summit    |   amia.org</a:t>
            </a:r>
          </a:p>
        </p:txBody>
      </p:sp>
      <p:pic>
        <p:nvPicPr>
          <p:cNvPr id="6" name="Picture 5">
            <a:extLst>
              <a:ext uri="{FF2B5EF4-FFF2-40B4-BE49-F238E27FC236}">
                <a16:creationId xmlns:a16="http://schemas.microsoft.com/office/drawing/2014/main" id="{56703B62-EA05-6BFA-45D0-F961602B4843}"/>
              </a:ext>
            </a:extLst>
          </p:cNvPr>
          <p:cNvPicPr>
            <a:picLocks noChangeAspect="1"/>
          </p:cNvPicPr>
          <p:nvPr/>
        </p:nvPicPr>
        <p:blipFill>
          <a:blip r:embed="rId3"/>
          <a:stretch>
            <a:fillRect/>
          </a:stretch>
        </p:blipFill>
        <p:spPr>
          <a:xfrm>
            <a:off x="417786" y="1092895"/>
            <a:ext cx="8142890" cy="2642395"/>
          </a:xfrm>
          <a:prstGeom prst="rect">
            <a:avLst/>
          </a:prstGeom>
        </p:spPr>
      </p:pic>
    </p:spTree>
    <p:extLst>
      <p:ext uri="{BB962C8B-B14F-4D97-AF65-F5344CB8AC3E}">
        <p14:creationId xmlns:p14="http://schemas.microsoft.com/office/powerpoint/2010/main" val="92619173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1E7AB-168D-FAC4-DDA8-58EF608B27DC}"/>
              </a:ext>
            </a:extLst>
          </p:cNvPr>
          <p:cNvSpPr>
            <a:spLocks noGrp="1"/>
          </p:cNvSpPr>
          <p:nvPr>
            <p:ph type="title"/>
          </p:nvPr>
        </p:nvSpPr>
        <p:spPr>
          <a:xfrm>
            <a:off x="547730" y="402548"/>
            <a:ext cx="6783946" cy="320088"/>
          </a:xfrm>
        </p:spPr>
        <p:txBody>
          <a:bodyPr/>
          <a:lstStyle/>
          <a:p>
            <a:r>
              <a:rPr lang="en-US"/>
              <a:t>Study setting</a:t>
            </a:r>
          </a:p>
        </p:txBody>
      </p:sp>
      <p:sp>
        <p:nvSpPr>
          <p:cNvPr id="3" name="Content Placeholder 2">
            <a:extLst>
              <a:ext uri="{FF2B5EF4-FFF2-40B4-BE49-F238E27FC236}">
                <a16:creationId xmlns:a16="http://schemas.microsoft.com/office/drawing/2014/main" id="{8A661AD5-5194-19E2-B291-FBEC268617A8}"/>
              </a:ext>
            </a:extLst>
          </p:cNvPr>
          <p:cNvSpPr>
            <a:spLocks noGrp="1"/>
          </p:cNvSpPr>
          <p:nvPr>
            <p:ph sz="quarter" idx="12"/>
          </p:nvPr>
        </p:nvSpPr>
        <p:spPr>
          <a:xfrm>
            <a:off x="230828" y="1096910"/>
            <a:ext cx="8056358" cy="3570961"/>
          </a:xfrm>
        </p:spPr>
        <p:txBody>
          <a:bodyPr/>
          <a:lstStyle/>
          <a:p>
            <a:r>
              <a:rPr lang="en-US" sz="1600" b="1">
                <a:cs typeface="Times New Roman" panose="02020603050405020304" pitchFamily="18" charset="0"/>
              </a:rPr>
              <a:t>Why does stigmatizing language in the medical record matter? </a:t>
            </a:r>
          </a:p>
          <a:p>
            <a:pPr marL="342900" indent="-342900" algn="l">
              <a:buFont typeface="Arial" panose="020B0604020202020204" pitchFamily="34" charset="0"/>
              <a:buChar char="•"/>
            </a:pPr>
            <a:r>
              <a:rPr lang="en-US" sz="1600" b="0" i="0">
                <a:effectLst/>
                <a:cs typeface="Times New Roman" panose="02020603050405020304" pitchFamily="18" charset="0"/>
              </a:rPr>
              <a:t>“It is in talking and writing to other doctors about patients that cultural assumptions, beliefs, and values are most directly displayed.” (</a:t>
            </a:r>
            <a:r>
              <a:rPr lang="en-US" sz="1600" b="0" i="0" err="1">
                <a:effectLst/>
                <a:cs typeface="Times New Roman" panose="02020603050405020304" pitchFamily="18" charset="0"/>
              </a:rPr>
              <a:t>Aspach</a:t>
            </a:r>
            <a:r>
              <a:rPr lang="en-US" sz="1600" b="0" i="0">
                <a:effectLst/>
                <a:cs typeface="Times New Roman" panose="02020603050405020304" pitchFamily="18" charset="0"/>
              </a:rPr>
              <a:t>, 1988)</a:t>
            </a:r>
          </a:p>
          <a:p>
            <a:pPr marL="342900" indent="-342900" algn="l">
              <a:buFont typeface="Arial" panose="020B0604020202020204" pitchFamily="34" charset="0"/>
              <a:buChar char="•"/>
            </a:pPr>
            <a:r>
              <a:rPr lang="en-US" sz="1600" b="0" i="0">
                <a:effectLst/>
                <a:cs typeface="Times New Roman" panose="02020603050405020304" pitchFamily="18" charset="0"/>
              </a:rPr>
              <a:t>These assumptions and beliefs are transmitted to subsequent providers through the use of stigmatizing language</a:t>
            </a:r>
            <a:endParaRPr lang="en-US" sz="1600">
              <a:cs typeface="Times New Roman" panose="02020603050405020304" pitchFamily="18" charset="0"/>
            </a:endParaRPr>
          </a:p>
          <a:p>
            <a:pPr algn="l"/>
            <a:r>
              <a:rPr lang="en-US" sz="1600" b="1" i="0">
                <a:effectLst/>
                <a:cs typeface="Times New Roman" panose="02020603050405020304" pitchFamily="18" charset="0"/>
              </a:rPr>
              <a:t>Research Questions:</a:t>
            </a:r>
            <a:r>
              <a:rPr lang="en-US" sz="1600" b="1">
                <a:cs typeface="Times New Roman" panose="02020603050405020304" pitchFamily="18" charset="0"/>
              </a:rPr>
              <a:t> </a:t>
            </a:r>
            <a:r>
              <a:rPr lang="en-US" sz="1600" b="0" i="0">
                <a:effectLst/>
                <a:cs typeface="Times New Roman" panose="02020603050405020304" pitchFamily="18" charset="0"/>
              </a:rPr>
              <a:t>What is the prevalence of stigmatizing language in hospital admissions notes?</a:t>
            </a:r>
            <a:r>
              <a:rPr lang="en-US" sz="1600">
                <a:cs typeface="Times New Roman" panose="02020603050405020304" pitchFamily="18" charset="0"/>
              </a:rPr>
              <a:t> </a:t>
            </a:r>
            <a:r>
              <a:rPr lang="en-US" sz="1600" b="0" i="0">
                <a:effectLst/>
                <a:cs typeface="Times New Roman" panose="02020603050405020304" pitchFamily="18" charset="0"/>
              </a:rPr>
              <a:t>Are specific demographic groups more likely to have stigmatizing language in their medical records? Does this vary by medical condition?</a:t>
            </a:r>
            <a:endParaRPr lang="en-US" sz="1600">
              <a:cs typeface="Times New Roman" panose="02020603050405020304" pitchFamily="18" charset="0"/>
            </a:endParaRPr>
          </a:p>
          <a:p>
            <a:pPr algn="l"/>
            <a:r>
              <a:rPr lang="en-US" sz="1600" b="1">
                <a:cs typeface="Times New Roman" panose="02020603050405020304" pitchFamily="18" charset="0"/>
              </a:rPr>
              <a:t>Data: </a:t>
            </a:r>
            <a:r>
              <a:rPr lang="en-US" sz="1600" b="0" i="0">
                <a:effectLst/>
                <a:cs typeface="Times New Roman" panose="02020603050405020304" pitchFamily="18" charset="0"/>
              </a:rPr>
              <a:t>Free text of 48,651 admission notes for 29,783 unique patients written by 1,932 clinicians at a large, urban, academic medical center in 2018.</a:t>
            </a:r>
          </a:p>
        </p:txBody>
      </p:sp>
      <p:sp>
        <p:nvSpPr>
          <p:cNvPr id="4" name="Slide Number Placeholder 3">
            <a:extLst>
              <a:ext uri="{FF2B5EF4-FFF2-40B4-BE49-F238E27FC236}">
                <a16:creationId xmlns:a16="http://schemas.microsoft.com/office/drawing/2014/main" id="{8CA8C00A-7770-AD6D-59CA-90B56186839E}"/>
              </a:ext>
            </a:extLst>
          </p:cNvPr>
          <p:cNvSpPr>
            <a:spLocks noGrp="1"/>
          </p:cNvSpPr>
          <p:nvPr>
            <p:ph type="sldNum" sz="quarter" idx="4"/>
          </p:nvPr>
        </p:nvSpPr>
        <p:spPr/>
        <p:txBody>
          <a:bodyPr/>
          <a:lstStyle/>
          <a:p>
            <a:fld id="{42C32FFB-F9AE-46F0-A233-A2E628258990}" type="slidenum">
              <a:rPr lang="en-US" smtClean="0"/>
              <a:pPr/>
              <a:t>95</a:t>
            </a:fld>
            <a:endParaRPr lang="en-US" sz="1000"/>
          </a:p>
        </p:txBody>
      </p:sp>
      <p:sp>
        <p:nvSpPr>
          <p:cNvPr id="5" name="Footer Placeholder 4">
            <a:extLst>
              <a:ext uri="{FF2B5EF4-FFF2-40B4-BE49-F238E27FC236}">
                <a16:creationId xmlns:a16="http://schemas.microsoft.com/office/drawing/2014/main" id="{613606C2-1465-99D5-E0A8-798215C374C4}"/>
              </a:ext>
            </a:extLst>
          </p:cNvPr>
          <p:cNvSpPr>
            <a:spLocks noGrp="1"/>
          </p:cNvSpPr>
          <p:nvPr>
            <p:ph type="ftr" sz="quarter" idx="3"/>
          </p:nvPr>
        </p:nvSpPr>
        <p:spPr/>
        <p:txBody>
          <a:bodyPr/>
          <a:lstStyle/>
          <a:p>
            <a:r>
              <a:rPr lang="en-US"/>
              <a:t>2023 Informatics Summit  |   amia.org</a:t>
            </a:r>
          </a:p>
        </p:txBody>
      </p:sp>
    </p:spTree>
    <p:extLst>
      <p:ext uri="{BB962C8B-B14F-4D97-AF65-F5344CB8AC3E}">
        <p14:creationId xmlns:p14="http://schemas.microsoft.com/office/powerpoint/2010/main" val="253085331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4BF241-6EDA-AF29-883F-208F79C7CD70}"/>
              </a:ext>
            </a:extLst>
          </p:cNvPr>
          <p:cNvSpPr>
            <a:spLocks noGrp="1"/>
          </p:cNvSpPr>
          <p:nvPr>
            <p:ph type="title"/>
          </p:nvPr>
        </p:nvSpPr>
        <p:spPr>
          <a:xfrm>
            <a:off x="547730" y="402548"/>
            <a:ext cx="6783946" cy="320088"/>
          </a:xfrm>
        </p:spPr>
        <p:txBody>
          <a:bodyPr/>
          <a:lstStyle/>
          <a:p>
            <a:r>
              <a:rPr lang="en-US"/>
              <a:t>Methods and Results</a:t>
            </a:r>
          </a:p>
        </p:txBody>
      </p:sp>
      <p:sp>
        <p:nvSpPr>
          <p:cNvPr id="3" name="Content Placeholder 2">
            <a:extLst>
              <a:ext uri="{FF2B5EF4-FFF2-40B4-BE49-F238E27FC236}">
                <a16:creationId xmlns:a16="http://schemas.microsoft.com/office/drawing/2014/main" id="{DF996639-DD22-2FCE-9D62-659A16463B24}"/>
              </a:ext>
            </a:extLst>
          </p:cNvPr>
          <p:cNvSpPr>
            <a:spLocks noGrp="1"/>
          </p:cNvSpPr>
          <p:nvPr>
            <p:ph sz="quarter" idx="12"/>
          </p:nvPr>
        </p:nvSpPr>
        <p:spPr>
          <a:xfrm>
            <a:off x="546139" y="838413"/>
            <a:ext cx="8056358" cy="3570961"/>
          </a:xfrm>
        </p:spPr>
        <p:txBody>
          <a:bodyPr/>
          <a:lstStyle/>
          <a:p>
            <a:r>
              <a:rPr lang="en-US" sz="1400" b="1">
                <a:cs typeface="Times New Roman" panose="02020603050405020304" pitchFamily="18" charset="0"/>
              </a:rPr>
              <a:t>Methods </a:t>
            </a:r>
          </a:p>
          <a:p>
            <a:pPr marL="342900" indent="-342900">
              <a:buFont typeface="Arial" panose="020B0604020202020204" pitchFamily="34" charset="0"/>
              <a:buChar char="•"/>
            </a:pPr>
            <a:r>
              <a:rPr lang="en-US" sz="1400" b="0" i="0">
                <a:effectLst/>
                <a:cs typeface="Times New Roman" panose="02020603050405020304" pitchFamily="18" charset="0"/>
              </a:rPr>
              <a:t>Assembled lists of stigmatizing language from published sources</a:t>
            </a:r>
            <a:endParaRPr lang="en-US" sz="1400">
              <a:cs typeface="Times New Roman" panose="02020603050405020304" pitchFamily="18" charset="0"/>
            </a:endParaRPr>
          </a:p>
          <a:p>
            <a:pPr marL="342900" indent="-342900">
              <a:buFont typeface="Arial" panose="020B0604020202020204" pitchFamily="34" charset="0"/>
              <a:buChar char="•"/>
            </a:pPr>
            <a:r>
              <a:rPr lang="en-US" sz="1400" b="0" i="0">
                <a:effectLst/>
                <a:cs typeface="Times New Roman" panose="02020603050405020304" pitchFamily="18" charset="0"/>
              </a:rPr>
              <a:t>Assessed the association between stigmatizing language and patient/provider characteristics</a:t>
            </a:r>
            <a:endParaRPr lang="en-US" sz="1400">
              <a:cs typeface="Times New Roman" panose="02020603050405020304" pitchFamily="18" charset="0"/>
            </a:endParaRPr>
          </a:p>
          <a:p>
            <a:r>
              <a:rPr lang="en-US" sz="1400" b="1">
                <a:cs typeface="Times New Roman" panose="02020603050405020304" pitchFamily="18" charset="0"/>
              </a:rPr>
              <a:t>Results</a:t>
            </a:r>
          </a:p>
          <a:p>
            <a:pPr marL="342900" indent="-342900">
              <a:buFont typeface="Arial" panose="020B0604020202020204" pitchFamily="34" charset="0"/>
              <a:buChar char="•"/>
            </a:pPr>
            <a:r>
              <a:rPr lang="en-US" sz="1400" b="0" i="0">
                <a:effectLst/>
                <a:cs typeface="Times New Roman" panose="02020603050405020304" pitchFamily="18" charset="0"/>
              </a:rPr>
              <a:t>Stigmatizing language appeared in 2.5% of all notes – this varied by patient’s medical conditions 6.9% among patients with diabetes, 3.4% among patients with substance use, and 0.9% among patients with chronic pain</a:t>
            </a:r>
            <a:endParaRPr lang="en-US" sz="1400">
              <a:cs typeface="Times New Roman" panose="02020603050405020304" pitchFamily="18" charset="0"/>
            </a:endParaRPr>
          </a:p>
          <a:p>
            <a:pPr marL="342900" indent="-342900">
              <a:buFont typeface="Arial" panose="020B0604020202020204" pitchFamily="34" charset="0"/>
              <a:buChar char="•"/>
            </a:pPr>
            <a:r>
              <a:rPr lang="en-US" sz="1400" b="0" i="0">
                <a:effectLst/>
                <a:cs typeface="Times New Roman" panose="02020603050405020304" pitchFamily="18" charset="0"/>
              </a:rPr>
              <a:t>Overall notes about Black (vs. White) patients had a 0.67 percentage point greater probability of containing stigmatizing language, with similar disparities in all three diagnosis-specific subgroups.</a:t>
            </a:r>
            <a:endParaRPr lang="en-US" sz="1400">
              <a:cs typeface="Times New Roman" panose="02020603050405020304" pitchFamily="18" charset="0"/>
            </a:endParaRPr>
          </a:p>
          <a:p>
            <a:pPr marL="342900" indent="-342900">
              <a:buFont typeface="Arial" panose="020B0604020202020204" pitchFamily="34" charset="0"/>
              <a:buChar char="•"/>
            </a:pPr>
            <a:r>
              <a:rPr lang="en-US" sz="1400" b="0" i="0">
                <a:effectLst/>
                <a:cs typeface="Times New Roman" panose="02020603050405020304" pitchFamily="18" charset="0"/>
              </a:rPr>
              <a:t>Among physicians, more years of training was associated with less use of stigmatizing language overall (-0.05 percentage points/year)</a:t>
            </a:r>
            <a:endParaRPr lang="en-US" sz="1400"/>
          </a:p>
        </p:txBody>
      </p:sp>
      <p:sp>
        <p:nvSpPr>
          <p:cNvPr id="4" name="Slide Number Placeholder 3">
            <a:extLst>
              <a:ext uri="{FF2B5EF4-FFF2-40B4-BE49-F238E27FC236}">
                <a16:creationId xmlns:a16="http://schemas.microsoft.com/office/drawing/2014/main" id="{D06510E5-CFCD-842E-4695-1F9E429B0CBA}"/>
              </a:ext>
            </a:extLst>
          </p:cNvPr>
          <p:cNvSpPr>
            <a:spLocks noGrp="1"/>
          </p:cNvSpPr>
          <p:nvPr>
            <p:ph type="sldNum" sz="quarter" idx="4"/>
          </p:nvPr>
        </p:nvSpPr>
        <p:spPr/>
        <p:txBody>
          <a:bodyPr/>
          <a:lstStyle/>
          <a:p>
            <a:fld id="{42C32FFB-F9AE-46F0-A233-A2E628258990}" type="slidenum">
              <a:rPr lang="en-US" smtClean="0"/>
              <a:pPr/>
              <a:t>96</a:t>
            </a:fld>
            <a:endParaRPr lang="en-US" sz="1000"/>
          </a:p>
        </p:txBody>
      </p:sp>
      <p:sp>
        <p:nvSpPr>
          <p:cNvPr id="5" name="Footer Placeholder 4">
            <a:extLst>
              <a:ext uri="{FF2B5EF4-FFF2-40B4-BE49-F238E27FC236}">
                <a16:creationId xmlns:a16="http://schemas.microsoft.com/office/drawing/2014/main" id="{529D3E4F-D4DF-05E1-7E34-76F0C7B965E7}"/>
              </a:ext>
            </a:extLst>
          </p:cNvPr>
          <p:cNvSpPr>
            <a:spLocks noGrp="1"/>
          </p:cNvSpPr>
          <p:nvPr>
            <p:ph type="ftr" sz="quarter" idx="3"/>
          </p:nvPr>
        </p:nvSpPr>
        <p:spPr/>
        <p:txBody>
          <a:bodyPr/>
          <a:lstStyle/>
          <a:p>
            <a:r>
              <a:rPr lang="en-US"/>
              <a:t>2023 Informatics Summit  |   amia.org</a:t>
            </a:r>
          </a:p>
        </p:txBody>
      </p:sp>
      <p:sp>
        <p:nvSpPr>
          <p:cNvPr id="7" name="TextBox 6">
            <a:extLst>
              <a:ext uri="{FF2B5EF4-FFF2-40B4-BE49-F238E27FC236}">
                <a16:creationId xmlns:a16="http://schemas.microsoft.com/office/drawing/2014/main" id="{44DB50FC-4A04-CAD9-E3D6-1E40A7A29528}"/>
              </a:ext>
            </a:extLst>
          </p:cNvPr>
          <p:cNvSpPr txBox="1"/>
          <p:nvPr/>
        </p:nvSpPr>
        <p:spPr>
          <a:xfrm>
            <a:off x="2625634" y="4754289"/>
            <a:ext cx="4572000" cy="400110"/>
          </a:xfrm>
          <a:prstGeom prst="rect">
            <a:avLst/>
          </a:prstGeom>
          <a:noFill/>
        </p:spPr>
        <p:txBody>
          <a:bodyPr wrap="square">
            <a:spAutoFit/>
          </a:bodyPr>
          <a:lstStyle/>
          <a:p>
            <a:pPr algn="r"/>
            <a:r>
              <a:rPr lang="en-US" sz="1000" b="0" i="0">
                <a:solidFill>
                  <a:srgbClr val="333333"/>
                </a:solidFill>
                <a:effectLst/>
                <a:latin typeface="Times New Roman" panose="02020603050405020304" pitchFamily="18" charset="0"/>
                <a:cs typeface="Times New Roman" panose="02020603050405020304" pitchFamily="18" charset="0"/>
              </a:rPr>
              <a:t>Himmelstein G, Bates D, Zhou L. Examination of Stigmatizing Language in the Electronic Health Record. </a:t>
            </a:r>
            <a:r>
              <a:rPr lang="en-US" sz="1000" b="0" i="1">
                <a:solidFill>
                  <a:srgbClr val="333333"/>
                </a:solidFill>
                <a:effectLst/>
                <a:latin typeface="Times New Roman" panose="02020603050405020304" pitchFamily="18" charset="0"/>
                <a:cs typeface="Times New Roman" panose="02020603050405020304" pitchFamily="18" charset="0"/>
              </a:rPr>
              <a:t>JAMA </a:t>
            </a:r>
            <a:r>
              <a:rPr lang="en-US" sz="1000" b="0" i="1" err="1">
                <a:solidFill>
                  <a:srgbClr val="333333"/>
                </a:solidFill>
                <a:effectLst/>
                <a:latin typeface="Times New Roman" panose="02020603050405020304" pitchFamily="18" charset="0"/>
                <a:cs typeface="Times New Roman" panose="02020603050405020304" pitchFamily="18" charset="0"/>
              </a:rPr>
              <a:t>Netw</a:t>
            </a:r>
            <a:r>
              <a:rPr lang="en-US" sz="1000" b="0" i="1">
                <a:solidFill>
                  <a:srgbClr val="333333"/>
                </a:solidFill>
                <a:effectLst/>
                <a:latin typeface="Times New Roman" panose="02020603050405020304" pitchFamily="18" charset="0"/>
                <a:cs typeface="Times New Roman" panose="02020603050405020304" pitchFamily="18" charset="0"/>
              </a:rPr>
              <a:t> Open.</a:t>
            </a:r>
            <a:r>
              <a:rPr lang="en-US" sz="1000" b="0" i="0">
                <a:solidFill>
                  <a:srgbClr val="333333"/>
                </a:solidFill>
                <a:effectLst/>
                <a:latin typeface="Times New Roman" panose="02020603050405020304" pitchFamily="18" charset="0"/>
                <a:cs typeface="Times New Roman" panose="02020603050405020304" pitchFamily="18" charset="0"/>
              </a:rPr>
              <a:t> 2022;5(1):e21449674967</a:t>
            </a:r>
            <a:endParaRPr lang="en-US" sz="10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614259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80C24-A82A-CC97-2669-09F8BCFD771D}"/>
              </a:ext>
            </a:extLst>
          </p:cNvPr>
          <p:cNvSpPr>
            <a:spLocks noGrp="1"/>
          </p:cNvSpPr>
          <p:nvPr>
            <p:ph type="title"/>
          </p:nvPr>
        </p:nvSpPr>
        <p:spPr>
          <a:xfrm>
            <a:off x="547730" y="402548"/>
            <a:ext cx="6783946" cy="320088"/>
          </a:xfrm>
        </p:spPr>
        <p:txBody>
          <a:bodyPr/>
          <a:lstStyle/>
          <a:p>
            <a:r>
              <a:rPr lang="en-US"/>
              <a:t>Natural Language Processing</a:t>
            </a:r>
          </a:p>
        </p:txBody>
      </p:sp>
      <p:sp>
        <p:nvSpPr>
          <p:cNvPr id="4" name="Slide Number Placeholder 3">
            <a:extLst>
              <a:ext uri="{FF2B5EF4-FFF2-40B4-BE49-F238E27FC236}">
                <a16:creationId xmlns:a16="http://schemas.microsoft.com/office/drawing/2014/main" id="{F86677C1-9F63-0FD1-90A5-E38E2854CF0E}"/>
              </a:ext>
            </a:extLst>
          </p:cNvPr>
          <p:cNvSpPr>
            <a:spLocks noGrp="1"/>
          </p:cNvSpPr>
          <p:nvPr>
            <p:ph type="sldNum" sz="quarter" idx="4"/>
          </p:nvPr>
        </p:nvSpPr>
        <p:spPr/>
        <p:txBody>
          <a:bodyPr/>
          <a:lstStyle/>
          <a:p>
            <a:fld id="{42C32FFB-F9AE-46F0-A233-A2E628258990}" type="slidenum">
              <a:rPr lang="en-US" smtClean="0"/>
              <a:pPr/>
              <a:t>97</a:t>
            </a:fld>
            <a:endParaRPr lang="en-US" sz="1000"/>
          </a:p>
        </p:txBody>
      </p:sp>
      <p:sp>
        <p:nvSpPr>
          <p:cNvPr id="5" name="Footer Placeholder 4">
            <a:extLst>
              <a:ext uri="{FF2B5EF4-FFF2-40B4-BE49-F238E27FC236}">
                <a16:creationId xmlns:a16="http://schemas.microsoft.com/office/drawing/2014/main" id="{0AFB6E56-4035-1F2F-0096-CA814C5873A4}"/>
              </a:ext>
            </a:extLst>
          </p:cNvPr>
          <p:cNvSpPr>
            <a:spLocks noGrp="1"/>
          </p:cNvSpPr>
          <p:nvPr>
            <p:ph type="ftr" sz="quarter" idx="3"/>
          </p:nvPr>
        </p:nvSpPr>
        <p:spPr/>
        <p:txBody>
          <a:bodyPr/>
          <a:lstStyle/>
          <a:p>
            <a:r>
              <a:rPr lang="en-US"/>
              <a:t>2023 Informatics Summit  |   amia.org</a:t>
            </a:r>
          </a:p>
        </p:txBody>
      </p:sp>
      <p:pic>
        <p:nvPicPr>
          <p:cNvPr id="7" name="Picture 6">
            <a:extLst>
              <a:ext uri="{FF2B5EF4-FFF2-40B4-BE49-F238E27FC236}">
                <a16:creationId xmlns:a16="http://schemas.microsoft.com/office/drawing/2014/main" id="{5CEACDED-1CC7-82E4-AB7E-33125371B585}"/>
              </a:ext>
            </a:extLst>
          </p:cNvPr>
          <p:cNvPicPr>
            <a:picLocks noChangeAspect="1"/>
          </p:cNvPicPr>
          <p:nvPr/>
        </p:nvPicPr>
        <p:blipFill>
          <a:blip r:embed="rId3"/>
          <a:stretch>
            <a:fillRect/>
          </a:stretch>
        </p:blipFill>
        <p:spPr>
          <a:xfrm>
            <a:off x="602255" y="981194"/>
            <a:ext cx="7453924" cy="3181112"/>
          </a:xfrm>
          <a:prstGeom prst="rect">
            <a:avLst/>
          </a:prstGeom>
        </p:spPr>
      </p:pic>
    </p:spTree>
    <p:extLst>
      <p:ext uri="{BB962C8B-B14F-4D97-AF65-F5344CB8AC3E}">
        <p14:creationId xmlns:p14="http://schemas.microsoft.com/office/powerpoint/2010/main" val="30143824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B8AF5-A394-E659-EFF1-BA144392D978}"/>
              </a:ext>
            </a:extLst>
          </p:cNvPr>
          <p:cNvSpPr>
            <a:spLocks noGrp="1"/>
          </p:cNvSpPr>
          <p:nvPr>
            <p:ph type="title"/>
          </p:nvPr>
        </p:nvSpPr>
        <p:spPr>
          <a:xfrm>
            <a:off x="547730" y="402548"/>
            <a:ext cx="6783946" cy="320088"/>
          </a:xfrm>
        </p:spPr>
        <p:txBody>
          <a:bodyPr/>
          <a:lstStyle/>
          <a:p>
            <a:r>
              <a:rPr lang="en-US"/>
              <a:t>Impact of Social Determinants of Health</a:t>
            </a:r>
          </a:p>
        </p:txBody>
      </p:sp>
      <p:sp>
        <p:nvSpPr>
          <p:cNvPr id="4" name="Slide Number Placeholder 3">
            <a:extLst>
              <a:ext uri="{FF2B5EF4-FFF2-40B4-BE49-F238E27FC236}">
                <a16:creationId xmlns:a16="http://schemas.microsoft.com/office/drawing/2014/main" id="{7779FFC3-46FE-25B7-51B6-641841CF3029}"/>
              </a:ext>
            </a:extLst>
          </p:cNvPr>
          <p:cNvSpPr>
            <a:spLocks noGrp="1"/>
          </p:cNvSpPr>
          <p:nvPr>
            <p:ph type="sldNum" sz="quarter" idx="4"/>
          </p:nvPr>
        </p:nvSpPr>
        <p:spPr/>
        <p:txBody>
          <a:bodyPr/>
          <a:lstStyle/>
          <a:p>
            <a:fld id="{42C32FFB-F9AE-46F0-A233-A2E628258990}" type="slidenum">
              <a:rPr lang="en-US" smtClean="0"/>
              <a:pPr/>
              <a:t>98</a:t>
            </a:fld>
            <a:endParaRPr lang="en-US" sz="1000"/>
          </a:p>
        </p:txBody>
      </p:sp>
      <p:sp>
        <p:nvSpPr>
          <p:cNvPr id="5" name="Footer Placeholder 4">
            <a:extLst>
              <a:ext uri="{FF2B5EF4-FFF2-40B4-BE49-F238E27FC236}">
                <a16:creationId xmlns:a16="http://schemas.microsoft.com/office/drawing/2014/main" id="{4F7BC1FE-3CD0-DD14-AC83-262144A56D2F}"/>
              </a:ext>
            </a:extLst>
          </p:cNvPr>
          <p:cNvSpPr>
            <a:spLocks noGrp="1"/>
          </p:cNvSpPr>
          <p:nvPr>
            <p:ph type="ftr" sz="quarter" idx="3"/>
          </p:nvPr>
        </p:nvSpPr>
        <p:spPr/>
        <p:txBody>
          <a:bodyPr/>
          <a:lstStyle/>
          <a:p>
            <a:r>
              <a:rPr lang="en-US"/>
              <a:t>2023 Informatics Summit  |   amia.org</a:t>
            </a:r>
          </a:p>
        </p:txBody>
      </p:sp>
      <p:pic>
        <p:nvPicPr>
          <p:cNvPr id="6" name="Content Placeholder 4" descr="Diagram&#10;&#10;Description automatically generated">
            <a:extLst>
              <a:ext uri="{FF2B5EF4-FFF2-40B4-BE49-F238E27FC236}">
                <a16:creationId xmlns:a16="http://schemas.microsoft.com/office/drawing/2014/main" id="{868C2076-C560-C97B-83AA-C1718DE86159}"/>
              </a:ext>
            </a:extLst>
          </p:cNvPr>
          <p:cNvPicPr>
            <a:picLocks noChangeAspect="1"/>
          </p:cNvPicPr>
          <p:nvPr/>
        </p:nvPicPr>
        <p:blipFill>
          <a:blip r:embed="rId3"/>
          <a:stretch>
            <a:fillRect/>
          </a:stretch>
        </p:blipFill>
        <p:spPr>
          <a:xfrm>
            <a:off x="356444" y="1029090"/>
            <a:ext cx="4948528" cy="3241014"/>
          </a:xfrm>
          <a:prstGeom prst="rect">
            <a:avLst/>
          </a:prstGeom>
        </p:spPr>
      </p:pic>
      <p:graphicFrame>
        <p:nvGraphicFramePr>
          <p:cNvPr id="7" name="TextBox 5">
            <a:extLst>
              <a:ext uri="{FF2B5EF4-FFF2-40B4-BE49-F238E27FC236}">
                <a16:creationId xmlns:a16="http://schemas.microsoft.com/office/drawing/2014/main" id="{5443FA6F-1EB3-8CB3-5810-7E19121E66A7}"/>
              </a:ext>
            </a:extLst>
          </p:cNvPr>
          <p:cNvGraphicFramePr/>
          <p:nvPr>
            <p:extLst>
              <p:ext uri="{D42A27DB-BD31-4B8C-83A1-F6EECF244321}">
                <p14:modId xmlns:p14="http://schemas.microsoft.com/office/powerpoint/2010/main" val="4197100622"/>
              </p:ext>
            </p:extLst>
          </p:nvPr>
        </p:nvGraphicFramePr>
        <p:xfrm>
          <a:off x="5622472" y="1028064"/>
          <a:ext cx="2686750" cy="327418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361850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A9D087-7A34-94D1-6C7D-548D911F5E65}"/>
              </a:ext>
            </a:extLst>
          </p:cNvPr>
          <p:cNvSpPr>
            <a:spLocks noGrp="1"/>
          </p:cNvSpPr>
          <p:nvPr>
            <p:ph type="sldNum" sz="quarter" idx="4"/>
          </p:nvPr>
        </p:nvSpPr>
        <p:spPr/>
        <p:txBody>
          <a:bodyPr/>
          <a:lstStyle/>
          <a:p>
            <a:fld id="{42C32FFB-F9AE-46F0-A233-A2E628258990}" type="slidenum">
              <a:rPr lang="en-US" smtClean="0"/>
              <a:pPr/>
              <a:t>99</a:t>
            </a:fld>
            <a:endParaRPr lang="en-US" sz="1000"/>
          </a:p>
        </p:txBody>
      </p:sp>
      <p:sp>
        <p:nvSpPr>
          <p:cNvPr id="5" name="Footer Placeholder 4">
            <a:extLst>
              <a:ext uri="{FF2B5EF4-FFF2-40B4-BE49-F238E27FC236}">
                <a16:creationId xmlns:a16="http://schemas.microsoft.com/office/drawing/2014/main" id="{4833874A-0345-76CC-B1C3-098EB71415AB}"/>
              </a:ext>
            </a:extLst>
          </p:cNvPr>
          <p:cNvSpPr>
            <a:spLocks noGrp="1"/>
          </p:cNvSpPr>
          <p:nvPr>
            <p:ph type="ftr" sz="quarter" idx="3"/>
          </p:nvPr>
        </p:nvSpPr>
        <p:spPr/>
        <p:txBody>
          <a:bodyPr/>
          <a:lstStyle/>
          <a:p>
            <a:r>
              <a:rPr lang="en-US"/>
              <a:t>2023 Informatics Summit  |   amia.org</a:t>
            </a:r>
          </a:p>
        </p:txBody>
      </p:sp>
      <p:pic>
        <p:nvPicPr>
          <p:cNvPr id="6" name="Content Placeholder 4">
            <a:extLst>
              <a:ext uri="{FF2B5EF4-FFF2-40B4-BE49-F238E27FC236}">
                <a16:creationId xmlns:a16="http://schemas.microsoft.com/office/drawing/2014/main" id="{A67DCFC5-059A-9099-7C50-87674957122B}"/>
              </a:ext>
            </a:extLst>
          </p:cNvPr>
          <p:cNvPicPr>
            <a:picLocks noChangeAspect="1"/>
          </p:cNvPicPr>
          <p:nvPr/>
        </p:nvPicPr>
        <p:blipFill>
          <a:blip r:embed="rId3"/>
          <a:stretch>
            <a:fillRect/>
          </a:stretch>
        </p:blipFill>
        <p:spPr>
          <a:xfrm>
            <a:off x="218422" y="2920229"/>
            <a:ext cx="5213332" cy="2088337"/>
          </a:xfrm>
          <a:prstGeom prst="rect">
            <a:avLst/>
          </a:prstGeom>
          <a:solidFill>
            <a:schemeClr val="bg1"/>
          </a:solidFill>
        </p:spPr>
      </p:pic>
      <p:pic>
        <p:nvPicPr>
          <p:cNvPr id="8" name="Picture 7" descr="Qr code&#10;&#10;Description automatically generated">
            <a:extLst>
              <a:ext uri="{FF2B5EF4-FFF2-40B4-BE49-F238E27FC236}">
                <a16:creationId xmlns:a16="http://schemas.microsoft.com/office/drawing/2014/main" id="{0FED3A2F-6DE2-B7ED-A275-1A95D4A2D738}"/>
              </a:ext>
            </a:extLst>
          </p:cNvPr>
          <p:cNvPicPr>
            <a:picLocks noChangeAspect="1"/>
          </p:cNvPicPr>
          <p:nvPr/>
        </p:nvPicPr>
        <p:blipFill rotWithShape="1">
          <a:blip r:embed="rId4"/>
          <a:srcRect l="8409" t="9693" r="8113" b="8510"/>
          <a:stretch/>
        </p:blipFill>
        <p:spPr>
          <a:xfrm>
            <a:off x="7979870" y="3755915"/>
            <a:ext cx="945708" cy="926645"/>
          </a:xfrm>
          <a:prstGeom prst="rect">
            <a:avLst/>
          </a:prstGeom>
        </p:spPr>
      </p:pic>
      <p:pic>
        <p:nvPicPr>
          <p:cNvPr id="3" name="Picture 2">
            <a:extLst>
              <a:ext uri="{FF2B5EF4-FFF2-40B4-BE49-F238E27FC236}">
                <a16:creationId xmlns:a16="http://schemas.microsoft.com/office/drawing/2014/main" id="{9568BC73-A9D7-622C-90A5-8D3ABD6686DB}"/>
              </a:ext>
            </a:extLst>
          </p:cNvPr>
          <p:cNvPicPr>
            <a:picLocks noChangeAspect="1"/>
          </p:cNvPicPr>
          <p:nvPr/>
        </p:nvPicPr>
        <p:blipFill>
          <a:blip r:embed="rId5"/>
          <a:stretch>
            <a:fillRect/>
          </a:stretch>
        </p:blipFill>
        <p:spPr>
          <a:xfrm>
            <a:off x="0" y="-55223"/>
            <a:ext cx="3889092" cy="2817295"/>
          </a:xfrm>
          <a:prstGeom prst="rect">
            <a:avLst/>
          </a:prstGeom>
        </p:spPr>
      </p:pic>
      <p:pic>
        <p:nvPicPr>
          <p:cNvPr id="11" name="Picture 10">
            <a:extLst>
              <a:ext uri="{FF2B5EF4-FFF2-40B4-BE49-F238E27FC236}">
                <a16:creationId xmlns:a16="http://schemas.microsoft.com/office/drawing/2014/main" id="{9ADC8C5D-7C07-0DA8-36D2-521E8131E14E}"/>
              </a:ext>
            </a:extLst>
          </p:cNvPr>
          <p:cNvPicPr>
            <a:picLocks noChangeAspect="1"/>
          </p:cNvPicPr>
          <p:nvPr/>
        </p:nvPicPr>
        <p:blipFill>
          <a:blip r:embed="rId6"/>
          <a:stretch>
            <a:fillRect/>
          </a:stretch>
        </p:blipFill>
        <p:spPr>
          <a:xfrm>
            <a:off x="4733609" y="54329"/>
            <a:ext cx="4191969" cy="3148776"/>
          </a:xfrm>
          <a:prstGeom prst="rect">
            <a:avLst/>
          </a:prstGeom>
        </p:spPr>
      </p:pic>
    </p:spTree>
    <p:extLst>
      <p:ext uri="{BB962C8B-B14F-4D97-AF65-F5344CB8AC3E}">
        <p14:creationId xmlns:p14="http://schemas.microsoft.com/office/powerpoint/2010/main" val="327173234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O_APP_VERSION" val="1.5.3.3511"/>
  <p:tag name="SLIDO_PRESENTATION_ID" val="00000000-0000-0000-0000-000000000000"/>
  <p:tag name="SLIDO_EVENT_UUID" val="273e1efc-90bb-4ff9-8bd6-ccdf76ef4aa6"/>
  <p:tag name="SLIDO_EVENT_SECTION_UUID" val="be1647b9-cef9-4eed-816e-d834b3f89c15"/>
</p:tagLst>
</file>

<file path=ppt/tags/tag10.xml><?xml version="1.0" encoding="utf-8"?>
<p:tagLst xmlns:a="http://schemas.openxmlformats.org/drawingml/2006/main" xmlns:r="http://schemas.openxmlformats.org/officeDocument/2006/relationships" xmlns:p="http://schemas.openxmlformats.org/presentationml/2006/main">
  <p:tag name="SLIDO_ELEMENT" val="title"/>
</p:tagLst>
</file>

<file path=ppt/tags/tag11.xml><?xml version="1.0" encoding="utf-8"?>
<p:tagLst xmlns:a="http://schemas.openxmlformats.org/drawingml/2006/main" xmlns:r="http://schemas.openxmlformats.org/officeDocument/2006/relationships" xmlns:p="http://schemas.openxmlformats.org/presentationml/2006/main">
  <p:tag name="SLIDO_ELEMENT" val="footer"/>
</p:tagLst>
</file>

<file path=ppt/tags/tag12.xml><?xml version="1.0" encoding="utf-8"?>
<p:tagLst xmlns:a="http://schemas.openxmlformats.org/drawingml/2006/main" xmlns:r="http://schemas.openxmlformats.org/officeDocument/2006/relationships" xmlns:p="http://schemas.openxmlformats.org/presentationml/2006/main">
  <p:tag name="TIMING" val="|5.8|43.4"/>
</p:tagLst>
</file>

<file path=ppt/tags/tag13.xml><?xml version="1.0" encoding="utf-8"?>
<p:tagLst xmlns:a="http://schemas.openxmlformats.org/drawingml/2006/main" xmlns:r="http://schemas.openxmlformats.org/officeDocument/2006/relationships" xmlns:p="http://schemas.openxmlformats.org/presentationml/2006/main">
  <p:tag name="TIMING" val="|1.9|24.5"/>
</p:tagLst>
</file>

<file path=ppt/tags/tag14.xml><?xml version="1.0" encoding="utf-8"?>
<p:tagLst xmlns:a="http://schemas.openxmlformats.org/drawingml/2006/main" xmlns:r="http://schemas.openxmlformats.org/officeDocument/2006/relationships" xmlns:p="http://schemas.openxmlformats.org/presentationml/2006/main">
  <p:tag name="SLIDO_METADATA" val="eyJUaW1lc3RhbXAiOjE2Nzg5MjIyMTh9"/>
  <p:tag name="SLIDO_TYPE" val="SlidoPoll"/>
  <p:tag name="SLIDO_POLL_UUID" val="756e0900-e764-48ef-a371-88c3cab89a6c"/>
  <p:tag name="SLIDO_TIMELINE" val="W3sicG9sbFF1ZXN0aW9uVXVpZCI6IjNlNGNkYTQ0LTBmMzUtNDI0Ni1iN2JhLTVmMTc5NjdjMWU2MyIsInNob3dSZXN1bHRzIjp0cnVlLCJzaG93Q29ycmVjdEFuc3dlcnMiOmZhbHNlLCJ2b3RpbmdMb2NrZWQiOmZhbHNlfV0="/>
</p:tagLst>
</file>

<file path=ppt/tags/tag15.xml><?xml version="1.0" encoding="utf-8"?>
<p:tagLst xmlns:a="http://schemas.openxmlformats.org/drawingml/2006/main" xmlns:r="http://schemas.openxmlformats.org/officeDocument/2006/relationships" xmlns:p="http://schemas.openxmlformats.org/presentationml/2006/main">
  <p:tag name="SLIDO_ELEMENT" val="logo"/>
</p:tagLst>
</file>

<file path=ppt/tags/tag16.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17.xml><?xml version="1.0" encoding="utf-8"?>
<p:tagLst xmlns:a="http://schemas.openxmlformats.org/drawingml/2006/main" xmlns:r="http://schemas.openxmlformats.org/officeDocument/2006/relationships" xmlns:p="http://schemas.openxmlformats.org/presentationml/2006/main">
  <p:tag name="SLIDO_ELEMENT" val="title"/>
</p:tagLst>
</file>

<file path=ppt/tags/tag18.xml><?xml version="1.0" encoding="utf-8"?>
<p:tagLst xmlns:a="http://schemas.openxmlformats.org/drawingml/2006/main" xmlns:r="http://schemas.openxmlformats.org/officeDocument/2006/relationships" xmlns:p="http://schemas.openxmlformats.org/presentationml/2006/main">
  <p:tag name="SLIDO_ELEMENT" val="footer"/>
</p:tagLst>
</file>

<file path=ppt/tags/tag19.xml><?xml version="1.0" encoding="utf-8"?>
<p:tagLst xmlns:a="http://schemas.openxmlformats.org/drawingml/2006/main" xmlns:r="http://schemas.openxmlformats.org/officeDocument/2006/relationships" xmlns:p="http://schemas.openxmlformats.org/presentationml/2006/main">
  <p:tag name="SLIDO_METADATA" val="eyJUaW1lc3RhbXAiOjE2Nzg5MTY2Nzh9"/>
  <p:tag name="SLIDO_TYPE" val="SlidoPoll"/>
  <p:tag name="SLIDO_POLL_UUID" val="ac2c9b56-6318-4969-be3d-3aa27e9de08b"/>
  <p:tag name="SLIDO_TIMELINE" val="W3sicG9sbFF1ZXN0aW9uVXVpZCI6ImM2NzJlYmU5LWI4NjAtNDY5ZS1hZmZiLTQzMmM1MGNmYjk3MyIsInNob3dSZXN1bHRzIjp0cnVlLCJzaG93Q29ycmVjdEFuc3dlcnMiOmZhbHNlLCJ2b3RpbmdMb2NrZWQiOmZhbHNlfV0="/>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Nzg4OTgyMjR9"/>
  <p:tag name="SLIDO_TYPE" val="SlidoPoll"/>
  <p:tag name="SLIDO_POLL_UUID" val="26e0ed18-8d31-46f3-a7bb-7662eb415b98"/>
  <p:tag name="SLIDO_TIMELINE" val="W3sicG9sbFF1ZXN0aW9uVXVpZCI6IjI0NzEwMjEzLWE1OGEtNDk0ZS04ZTJkLWE4YTk5MTcyYzMwNiIsInNob3dSZXN1bHRzIjp0cnVlLCJzaG93Q29ycmVjdEFuc3dlcnMiOmZhbHNlLCJ2b3RpbmdMb2NrZWQiOmZhbHNlfV0="/>
</p:tagLst>
</file>

<file path=ppt/tags/tag20.xml><?xml version="1.0" encoding="utf-8"?>
<p:tagLst xmlns:a="http://schemas.openxmlformats.org/drawingml/2006/main" xmlns:r="http://schemas.openxmlformats.org/officeDocument/2006/relationships" xmlns:p="http://schemas.openxmlformats.org/presentationml/2006/main">
  <p:tag name="SLIDO_ELEMENT" val="logo"/>
</p:tagLst>
</file>

<file path=ppt/tags/tag21.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22.xml><?xml version="1.0" encoding="utf-8"?>
<p:tagLst xmlns:a="http://schemas.openxmlformats.org/drawingml/2006/main" xmlns:r="http://schemas.openxmlformats.org/officeDocument/2006/relationships" xmlns:p="http://schemas.openxmlformats.org/presentationml/2006/main">
  <p:tag name="SLIDO_ELEMENT" val="title"/>
</p:tagLst>
</file>

<file path=ppt/tags/tag23.xml><?xml version="1.0" encoding="utf-8"?>
<p:tagLst xmlns:a="http://schemas.openxmlformats.org/drawingml/2006/main" xmlns:r="http://schemas.openxmlformats.org/officeDocument/2006/relationships" xmlns:p="http://schemas.openxmlformats.org/presentationml/2006/main">
  <p:tag name="SLIDO_ELEMENT" val="footer"/>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ags/tag7.xml><?xml version="1.0" encoding="utf-8"?>
<p:tagLst xmlns:a="http://schemas.openxmlformats.org/drawingml/2006/main" xmlns:r="http://schemas.openxmlformats.org/officeDocument/2006/relationships" xmlns:p="http://schemas.openxmlformats.org/presentationml/2006/main">
  <p:tag name="SLIDO_METADATA" val="eyJUaW1lc3RhbXAiOjE2Nzg3NjY5MzF9"/>
  <p:tag name="SLIDO_TYPE" val="SlidoPoll"/>
  <p:tag name="SLIDO_POLL_UUID" val="2ad5ea8a-4a27-4de1-8318-a42acfd4147d"/>
  <p:tag name="SLIDO_TIMELINE" val="W3sicG9sbFF1ZXN0aW9uVXVpZCI6IjgwYWE0YmJlLWE4MDQtNGIyNC1hZTU3LTgxMmE1ZjYxMzQyNCIsInNob3dSZXN1bHRzIjpmYWxzZSwic2hvd0NvcnJlY3RBbnN3ZXJzIjpmYWxzZSwidm90aW5nTG9ja2VkIjpmYWxzZX0seyJwb2xsUXVlc3Rpb25VdWlkIjoiODBhYTRiYmUtYTgwNC00YjI0LWFlNTctODEyYTVmNjEzNDI0Iiwic2hvd1Jlc3VsdHMiOnRydWUsInNob3dDb3JyZWN0QW5zd2VycyI6ZmFsc2UsInZvdGluZ0xvY2tlZCI6ZmFsc2V9XQ=="/>
</p:tagLst>
</file>

<file path=ppt/tags/tag8.xml><?xml version="1.0" encoding="utf-8"?>
<p:tagLst xmlns:a="http://schemas.openxmlformats.org/drawingml/2006/main" xmlns:r="http://schemas.openxmlformats.org/officeDocument/2006/relationships" xmlns:p="http://schemas.openxmlformats.org/presentationml/2006/main">
  <p:tag name="SLIDO_ELEMENT" val="logo"/>
</p:tagLst>
</file>

<file path=ppt/tags/tag9.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MultipleChoice"/>
</p:tagLst>
</file>

<file path=ppt/theme/theme1.xml><?xml version="1.0" encoding="utf-8"?>
<a:theme xmlns:a="http://schemas.openxmlformats.org/drawingml/2006/main" name="JPA Master PowerPoint">
  <a:themeElements>
    <a:clrScheme name="Custom 14">
      <a:dk1>
        <a:sysClr val="windowText" lastClr="000000"/>
      </a:dk1>
      <a:lt1>
        <a:sysClr val="window" lastClr="FFFFFF"/>
      </a:lt1>
      <a:dk2>
        <a:srgbClr val="404040"/>
      </a:dk2>
      <a:lt2>
        <a:srgbClr val="E1E1E1"/>
      </a:lt2>
      <a:accent1>
        <a:srgbClr val="CB333B"/>
      </a:accent1>
      <a:accent2>
        <a:srgbClr val="A2AAAD"/>
      </a:accent2>
      <a:accent3>
        <a:srgbClr val="000000"/>
      </a:accent3>
      <a:accent4>
        <a:srgbClr val="F2A900"/>
      </a:accent4>
      <a:accent5>
        <a:srgbClr val="440099"/>
      </a:accent5>
      <a:accent6>
        <a:srgbClr val="872651"/>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JPA Master PowerPoint">
  <a:themeElements>
    <a:clrScheme name="Custom 24">
      <a:dk1>
        <a:sysClr val="windowText" lastClr="000000"/>
      </a:dk1>
      <a:lt1>
        <a:sysClr val="window" lastClr="FFFFFF"/>
      </a:lt1>
      <a:dk2>
        <a:srgbClr val="404040"/>
      </a:dk2>
      <a:lt2>
        <a:srgbClr val="E1E1E1"/>
      </a:lt2>
      <a:accent1>
        <a:srgbClr val="CB333B"/>
      </a:accent1>
      <a:accent2>
        <a:srgbClr val="A2AAAD"/>
      </a:accent2>
      <a:accent3>
        <a:srgbClr val="F2A900"/>
      </a:accent3>
      <a:accent4>
        <a:srgbClr val="872651"/>
      </a:accent4>
      <a:accent5>
        <a:srgbClr val="440099"/>
      </a:accent5>
      <a:accent6>
        <a:srgbClr val="000000"/>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cene3d>
          <a:camera prst="orthographicFront">
            <a:rot lat="0" lon="0" rev="0"/>
          </a:camera>
          <a:lightRig rig="threePt" dir="t">
            <a:rot lat="0" lon="0" rev="1200000"/>
          </a:lightRig>
        </a:scene3d>
        <a:sp3d/>
      </a:spPr>
      <a:bodyPr lIns="91440" tIns="91440" bIns="91440" rtlCol="0" anchor="t"/>
      <a:lstStyle>
        <a:defPPr algn="ctr">
          <a:defRPr sz="1200" dirty="0" err="1" smtClean="0">
            <a:solidFill>
              <a:srgbClr val="FFFFFF"/>
            </a:solidFill>
            <a:latin typeface="Roboto Regular"/>
            <a:cs typeface="Roboto Regular"/>
          </a:defRPr>
        </a:defPPr>
      </a:lstStyle>
      <a:style>
        <a:lnRef idx="0">
          <a:schemeClr val="lt1">
            <a:hueOff val="0"/>
            <a:satOff val="0"/>
            <a:lumOff val="0"/>
            <a:alphaOff val="0"/>
          </a:schemeClr>
        </a:lnRef>
        <a:fillRef idx="3">
          <a:scrgbClr r="0" g="0" b="0"/>
        </a:fillRef>
        <a:effectRef idx="3">
          <a:scrgbClr r="0" g="0" b="0"/>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09" charset="0"/>
            <a:ea typeface="ＭＳ Ｐゴシック" pitchFamily="-109" charset="-128"/>
            <a:cs typeface="ＭＳ Ｐゴシック" pitchFamily="-109"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Category xmlns="eede3e04-ef7f-43f3-975e-805c0c5f1e83">General Resources</Category>
    <SharedWithUsers xmlns="a9883a9a-8dc4-4a0a-a402-25be3a23f551">
      <UserInfo>
        <DisplayName>Ben Green</DisplayName>
        <AccountId>1449</AccountId>
        <AccountType/>
      </UserInfo>
      <UserInfo>
        <DisplayName>Kathleen Elliott</DisplayName>
        <AccountId>26</AccountId>
        <AccountType/>
      </UserInfo>
      <UserInfo>
        <DisplayName>Berna Diehl</DisplayName>
        <AccountId>36</AccountId>
        <AccountType/>
      </UserInfo>
      <UserInfo>
        <DisplayName>Patrick Brady</DisplayName>
        <AccountId>462</AccountId>
        <AccountType/>
      </UserInfo>
      <UserInfo>
        <DisplayName>Adam Pawluk</DisplayName>
        <AccountId>3416</AccountId>
        <AccountType/>
      </UserInfo>
      <UserInfo>
        <DisplayName>Michael O'Brien</DisplayName>
        <AccountId>862</AccountId>
        <AccountType/>
      </UserInfo>
      <UserInfo>
        <DisplayName>David Connolly</DisplayName>
        <AccountId>1232</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369C198E5EA0446B48A258369EB929D" ma:contentTypeVersion="8" ma:contentTypeDescription="Create a new document." ma:contentTypeScope="" ma:versionID="d872bdd14c10ad67b43240066461caaa">
  <xsd:schema xmlns:xsd="http://www.w3.org/2001/XMLSchema" xmlns:xs="http://www.w3.org/2001/XMLSchema" xmlns:p="http://schemas.microsoft.com/office/2006/metadata/properties" xmlns:ns2="a9883a9a-8dc4-4a0a-a402-25be3a23f551" xmlns:ns3="eede3e04-ef7f-43f3-975e-805c0c5f1e83" targetNamespace="http://schemas.microsoft.com/office/2006/metadata/properties" ma:root="true" ma:fieldsID="f389de775f37ae22da9ad2814c85c47e" ns2:_="" ns3:_="">
    <xsd:import namespace="a9883a9a-8dc4-4a0a-a402-25be3a23f551"/>
    <xsd:import namespace="eede3e04-ef7f-43f3-975e-805c0c5f1e83"/>
    <xsd:element name="properties">
      <xsd:complexType>
        <xsd:sequence>
          <xsd:element name="documentManagement">
            <xsd:complexType>
              <xsd:all>
                <xsd:element ref="ns2:SharedWithUsers" minOccurs="0"/>
                <xsd:element ref="ns2:SharingHintHash" minOccurs="0"/>
                <xsd:element ref="ns3:Category"/>
                <xsd:element ref="ns2:SharedWithDetails" minOccurs="0"/>
                <xsd:element ref="ns2:LastSharedByUser" minOccurs="0"/>
                <xsd:element ref="ns2:LastSharedByTime"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883a9a-8dc4-4a0a-a402-25be3a23f55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1" nillable="true" ma:displayName="Shared With Details" ma:description="" ma:internalName="SharedWithDetails" ma:readOnly="true">
      <xsd:simpleType>
        <xsd:restriction base="dms:Note">
          <xsd:maxLength value="255"/>
        </xsd:restriction>
      </xsd:simpleType>
    </xsd:element>
    <xsd:element name="LastSharedByUser" ma:index="12" nillable="true" ma:displayName="Last Shared By User" ma:description="" ma:internalName="LastSharedByUser" ma:readOnly="true">
      <xsd:simpleType>
        <xsd:restriction base="dms:Note">
          <xsd:maxLength value="255"/>
        </xsd:restriction>
      </xsd:simpleType>
    </xsd:element>
    <xsd:element name="LastSharedByTime" ma:index="13"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eede3e04-ef7f-43f3-975e-805c0c5f1e83" elementFormDefault="qualified">
    <xsd:import namespace="http://schemas.microsoft.com/office/2006/documentManagement/types"/>
    <xsd:import namespace="http://schemas.microsoft.com/office/infopath/2007/PartnerControls"/>
    <xsd:element name="Category" ma:index="10" ma:displayName="Category" ma:format="Dropdown" ma:internalName="Category">
      <xsd:simpleType>
        <xsd:restriction base="dms:Choice">
          <xsd:enumeration value="Analytics Tools"/>
          <xsd:enumeration value="Digital Projects"/>
          <xsd:enumeration value="Fun Committee"/>
          <xsd:enumeration value="General Resources"/>
          <xsd:enumeration value="Media Monitoring"/>
          <xsd:enumeration value="Video Resources"/>
        </xsd:restriction>
      </xsd:simpleType>
    </xsd:element>
    <xsd:element name="MediaServiceMetadata" ma:index="14" nillable="true" ma:displayName="MediaServiceMetadata" ma:description="" ma:hidden="true" ma:internalName="MediaServiceMetadata" ma:readOnly="true">
      <xsd:simpleType>
        <xsd:restriction base="dms:Note"/>
      </xsd:simpleType>
    </xsd:element>
    <xsd:element name="MediaServiceFastMetadata" ma:index="15" nillable="true" ma:displayName="MediaServiceFastMetadata" ma:description=""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FBA306-A956-431E-A2FB-DCA1445F3768}">
  <ds:schemaRefs>
    <ds:schemaRef ds:uri="http://schemas.microsoft.com/sharepoint/v3/contenttype/forms"/>
  </ds:schemaRefs>
</ds:datastoreItem>
</file>

<file path=customXml/itemProps2.xml><?xml version="1.0" encoding="utf-8"?>
<ds:datastoreItem xmlns:ds="http://schemas.openxmlformats.org/officeDocument/2006/customXml" ds:itemID="{B6292BCB-21BD-4E6D-8B29-5908CEB9F9EE}">
  <ds:schemaRefs>
    <ds:schemaRef ds:uri="a9883a9a-8dc4-4a0a-a402-25be3a23f551"/>
    <ds:schemaRef ds:uri="eede3e04-ef7f-43f3-975e-805c0c5f1e8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26B4617-3B28-4E2E-AF19-216BC1A84760}">
  <ds:schemaRefs>
    <ds:schemaRef ds:uri="a9883a9a-8dc4-4a0a-a402-25be3a23f551"/>
    <ds:schemaRef ds:uri="eede3e04-ef7f-43f3-975e-805c0c5f1e8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29</TotalTime>
  <Words>13001</Words>
  <Application>Microsoft Office PowerPoint</Application>
  <PresentationFormat>On-screen Show (16:9)</PresentationFormat>
  <Paragraphs>981</Paragraphs>
  <Slides>123</Slides>
  <Notes>123</Notes>
  <HiddenSlides>0</HiddenSlides>
  <MMClips>2</MMClips>
  <ScaleCrop>false</ScaleCrop>
  <HeadingPairs>
    <vt:vector size="6" baseType="variant">
      <vt:variant>
        <vt:lpstr>Fonts Used</vt:lpstr>
      </vt:variant>
      <vt:variant>
        <vt:i4>22</vt:i4>
      </vt:variant>
      <vt:variant>
        <vt:lpstr>Theme</vt:lpstr>
      </vt:variant>
      <vt:variant>
        <vt:i4>3</vt:i4>
      </vt:variant>
      <vt:variant>
        <vt:lpstr>Slide Titles</vt:lpstr>
      </vt:variant>
      <vt:variant>
        <vt:i4>123</vt:i4>
      </vt:variant>
    </vt:vector>
  </HeadingPairs>
  <TitlesOfParts>
    <vt:vector size="148" baseType="lpstr">
      <vt:lpstr>AdvPSSAB</vt:lpstr>
      <vt:lpstr>-apple-system</vt:lpstr>
      <vt:lpstr>ArialMT</vt:lpstr>
      <vt:lpstr>Avenir Next</vt:lpstr>
      <vt:lpstr>BlinkMacSystemFont</vt:lpstr>
      <vt:lpstr>Calibri-Bold</vt:lpstr>
      <vt:lpstr>Calibri-Italic</vt:lpstr>
      <vt:lpstr>docs-Calibri</vt:lpstr>
      <vt:lpstr>ElsevierGulliver</vt:lpstr>
      <vt:lpstr>font0000000029b64d0c</vt:lpstr>
      <vt:lpstr>Guardian TextSans Web</vt:lpstr>
      <vt:lpstr>Harding</vt:lpstr>
      <vt:lpstr>Roboto Regular</vt:lpstr>
      <vt:lpstr>Arial</vt:lpstr>
      <vt:lpstr>Calibri</vt:lpstr>
      <vt:lpstr>Calibri Light</vt:lpstr>
      <vt:lpstr>Cambria</vt:lpstr>
      <vt:lpstr>Cambria Math</vt:lpstr>
      <vt:lpstr>Century Gothic</vt:lpstr>
      <vt:lpstr>Roboto Light</vt:lpstr>
      <vt:lpstr>Source Sans Pro</vt:lpstr>
      <vt:lpstr>Times New Roman</vt:lpstr>
      <vt:lpstr>JPA Master PowerPoint</vt:lpstr>
      <vt:lpstr>1_JPA Master PowerPoint</vt:lpstr>
      <vt:lpstr>1_Office Theme</vt:lpstr>
      <vt:lpstr>PowerPoint Presentation</vt:lpstr>
      <vt:lpstr>Disclosure</vt:lpstr>
      <vt:lpstr>Learning Objectives</vt:lpstr>
      <vt:lpstr>PowerPoint Presentation</vt:lpstr>
      <vt:lpstr>Process and caveats</vt:lpstr>
      <vt:lpstr>Topics</vt:lpstr>
      <vt:lpstr>Public and Global Health Informatics</vt:lpstr>
      <vt:lpstr>Public and Global Health Informatics</vt:lpstr>
      <vt:lpstr>Supporting rural public health to address health disparities</vt:lpstr>
      <vt:lpstr>Supporting rural public health to address health disparities</vt:lpstr>
      <vt:lpstr>PowerPoint Presentation</vt:lpstr>
      <vt:lpstr>International EHR-derived Long COVID profiles of COVID-19 patients</vt:lpstr>
      <vt:lpstr>Diseases with increased risk in COVID-19 outpatients</vt:lpstr>
      <vt:lpstr>Public and Global Health Informatics</vt:lpstr>
      <vt:lpstr>Identifying long-COVID subphenotypes</vt:lpstr>
      <vt:lpstr>Identifying long-COVID subphenotypes</vt:lpstr>
      <vt:lpstr>Public and Global Health Informatics</vt:lpstr>
      <vt:lpstr>Digital Exposure Notifications Trading-off privacy and utility: the Washington State experience</vt:lpstr>
      <vt:lpstr>Digital Exposure Notifications Trading-off privacy and utility: the Washington State experience</vt:lpstr>
      <vt:lpstr>BUGS!!!</vt:lpstr>
      <vt:lpstr>PowerPoint Presentation</vt:lpstr>
      <vt:lpstr>Ethical, Legal and Social Issues</vt:lpstr>
      <vt:lpstr>Ethical, Legal and Social Issues</vt:lpstr>
      <vt:lpstr>Multifaceted benchmarking of synthetic EHR generation</vt:lpstr>
      <vt:lpstr>Multifaceted benchmarking of synthetic EHR generation</vt:lpstr>
      <vt:lpstr>Ethical, Legal and Social Issues</vt:lpstr>
      <vt:lpstr>Private Federated Learning for Genomic Data</vt:lpstr>
      <vt:lpstr>Ethical, Legal and Social Issues</vt:lpstr>
      <vt:lpstr>PowerPoint Presentation</vt:lpstr>
      <vt:lpstr>Pop Quiz!</vt:lpstr>
      <vt:lpstr>Self-reported Race is Obvious to AI</vt:lpstr>
      <vt:lpstr>Improving fairness in the prediction of HF patient outcomes</vt:lpstr>
      <vt:lpstr>Improving fairness in the prediction of HF patient outcomes</vt:lpstr>
      <vt:lpstr>Ethical, Legal and Social Issues</vt:lpstr>
      <vt:lpstr>Heterogeneity in Cardiovascular Risk Prediction</vt:lpstr>
      <vt:lpstr>Heterogeneity in Fairness / CHARGE-AF</vt:lpstr>
      <vt:lpstr>Ethical, Legal and Social Issues</vt:lpstr>
      <vt:lpstr>Disparate Impacts on Online Information Access during the COVID-19 Pandemic</vt:lpstr>
      <vt:lpstr>Disparate Impacts on Online Information Access during the COVID-19 Pandemic</vt:lpstr>
      <vt:lpstr>Clinical Decision Support</vt:lpstr>
      <vt:lpstr>Clinical Decision Support </vt:lpstr>
      <vt:lpstr>Triaging ‘high risk’</vt:lpstr>
      <vt:lpstr>External Validation</vt:lpstr>
      <vt:lpstr>Building Risk Stratification Models that Generalize</vt:lpstr>
      <vt:lpstr>Clinical Decision Support </vt:lpstr>
      <vt:lpstr>Targeted Real-time Early Warning System (TREWS) </vt:lpstr>
      <vt:lpstr>Patient outcomes</vt:lpstr>
      <vt:lpstr>Provider adoption of TREWS</vt:lpstr>
      <vt:lpstr>Clinical Decision Support</vt:lpstr>
      <vt:lpstr>EHR Documentation for CDS </vt:lpstr>
      <vt:lpstr>Clinical Decision Support</vt:lpstr>
      <vt:lpstr>Deep Learning for Substance Use </vt:lpstr>
      <vt:lpstr>Results and Implementation for Clinical Study</vt:lpstr>
      <vt:lpstr>Consumer and Pervasive Health Informatics</vt:lpstr>
      <vt:lpstr>Consumer and Pervasive Health Informatics</vt:lpstr>
      <vt:lpstr>PowerPoint Presentation</vt:lpstr>
      <vt:lpstr>Contributions</vt:lpstr>
      <vt:lpstr>Consumer and Pervasive Health Informatics</vt:lpstr>
      <vt:lpstr>PowerPoint Presentation</vt:lpstr>
      <vt:lpstr>PowerPoint Presentation</vt:lpstr>
      <vt:lpstr>Consumer and Pervasive Health Informatics - 3</vt:lpstr>
      <vt:lpstr>Release the hidden power of clinical notes</vt:lpstr>
      <vt:lpstr>The power demonstration</vt:lpstr>
      <vt:lpstr>Nursing Informatics</vt:lpstr>
      <vt:lpstr>Nursing Informatics</vt:lpstr>
      <vt:lpstr>Process Workflow for Study Methods</vt:lpstr>
      <vt:lpstr>Supervised Learning Pipeline Using AutoML-BC</vt:lpstr>
      <vt:lpstr>PowerPoint Presentation</vt:lpstr>
      <vt:lpstr>Nurse documentation of patient problem discussions and nursing interventions in the EHR</vt:lpstr>
      <vt:lpstr>Nurse documentation of patient problem discussions and nursing interventions in the EHR</vt:lpstr>
      <vt:lpstr>Nurse documentation of patient problem discussions and nursing interventions in the EHR</vt:lpstr>
      <vt:lpstr>Imaging Informatics</vt:lpstr>
      <vt:lpstr>AI Enables Precision Disease Detection at Scale</vt:lpstr>
      <vt:lpstr>AI Precision Assessment of Hypertrophy</vt:lpstr>
      <vt:lpstr>Augmenting Clinical Intuition</vt:lpstr>
      <vt:lpstr>Imaging Informatics</vt:lpstr>
      <vt:lpstr>Cardiac Rejection Assessment Neural Estimator (CRANE)</vt:lpstr>
      <vt:lpstr>Performance of the CRANE model at patient level</vt:lpstr>
      <vt:lpstr>Visualization of the attention heatmaps for the US cohort</vt:lpstr>
      <vt:lpstr>Imaging Informatics</vt:lpstr>
      <vt:lpstr>Radiopathomics model to predict pathological complete response to neoadjuvant chemoradiotherapy</vt:lpstr>
      <vt:lpstr>Retrospective training and validation cohorts</vt:lpstr>
      <vt:lpstr>Prospective observational study</vt:lpstr>
      <vt:lpstr>Natural Language Processing</vt:lpstr>
      <vt:lpstr>Natural Language Processing </vt:lpstr>
      <vt:lpstr>PowerPoint Presentation</vt:lpstr>
      <vt:lpstr>Training and validation loss (GatroTron(s))</vt:lpstr>
      <vt:lpstr>GATORTRON VS OTHERS (METRICS)</vt:lpstr>
      <vt:lpstr>Useful?</vt:lpstr>
      <vt:lpstr>Natural Language Processing </vt:lpstr>
      <vt:lpstr>PowerPoint Presentation</vt:lpstr>
      <vt:lpstr>Results-Model performance</vt:lpstr>
      <vt:lpstr>PowerPoint Presentation</vt:lpstr>
      <vt:lpstr>Natural Language Processing </vt:lpstr>
      <vt:lpstr>Study setting</vt:lpstr>
      <vt:lpstr>Methods and Results</vt:lpstr>
      <vt:lpstr>Natural Language Processing</vt:lpstr>
      <vt:lpstr>Impact of Social Determinants of Health</vt:lpstr>
      <vt:lpstr>PowerPoint Presentation</vt:lpstr>
      <vt:lpstr>Evaluation and Implementation</vt:lpstr>
      <vt:lpstr>PowerPoint Presentation</vt:lpstr>
      <vt:lpstr>Evaluation and Implementation</vt:lpstr>
      <vt:lpstr>Issues in the application of ML in Medicine</vt:lpstr>
      <vt:lpstr>PowerPoint Presentation</vt:lpstr>
      <vt:lpstr>Evaluation and Implementation</vt:lpstr>
      <vt:lpstr>Clinical Utility of Prediction Models in the ICU</vt:lpstr>
      <vt:lpstr>PowerPoint Presentation</vt:lpstr>
      <vt:lpstr>Evaluation and Implementation</vt:lpstr>
      <vt:lpstr>PowerPoint Presentation</vt:lpstr>
      <vt:lpstr>Evaluation and Implementation</vt:lpstr>
      <vt:lpstr>Net benefit of ML under resource constraints</vt:lpstr>
      <vt:lpstr>Net benefit of ML under resource constraints</vt:lpstr>
      <vt:lpstr>PowerPoint Presentation</vt:lpstr>
      <vt:lpstr>Python Library for Usefulness Simulations of ML Models</vt:lpstr>
      <vt:lpstr>Closing</vt:lpstr>
      <vt:lpstr>ChatGPT</vt:lpstr>
      <vt:lpstr>When ChatGPT is asked by 3 of my team members</vt:lpstr>
      <vt:lpstr>When ChatGPT is asked by 3 of my team members</vt:lpstr>
      <vt:lpstr>When ChatGPT is asked by 3 of my team members</vt:lpstr>
      <vt:lpstr>When ChatGPT is asked by 3 of my team members</vt:lpstr>
      <vt:lpstr>PowerPoint Presentation</vt:lpstr>
      <vt:lpstr>Moving from reactive to proactive AI/ML and data science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JPA Guest</dc:creator>
  <cp:lastModifiedBy>Yuan Luo</cp:lastModifiedBy>
  <cp:revision>2</cp:revision>
  <cp:lastPrinted>2023-03-16T12:08:00Z</cp:lastPrinted>
  <dcterms:modified xsi:type="dcterms:W3CDTF">2023-03-17T04:03:50Z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0x0101003369C198E5EA0446B48A258369EB929D</vt:lpwstr>
  </property>
  <property fmtid="{D5CDD505-2E9C-101B-9397-08002B2CF9AE}" pid="3" name="SlidoAppVersion">
    <vt:lpwstr>1.5.3.3511</vt:lpwstr>
  </property>
</Properties>
</file>